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6"/>
  </p:notesMasterIdLst>
  <p:sldIdLst>
    <p:sldId id="256" r:id="rId2"/>
    <p:sldId id="258"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5" r:id="rId18"/>
    <p:sldId id="276" r:id="rId19"/>
    <p:sldId id="285" r:id="rId20"/>
    <p:sldId id="286" r:id="rId21"/>
    <p:sldId id="287" r:id="rId22"/>
    <p:sldId id="288" r:id="rId23"/>
    <p:sldId id="289" r:id="rId24"/>
    <p:sldId id="29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96984" autoAdjust="0"/>
  </p:normalViewPr>
  <p:slideViewPr>
    <p:cSldViewPr>
      <p:cViewPr varScale="1">
        <p:scale>
          <a:sx n="93" d="100"/>
          <a:sy n="93" d="100"/>
        </p:scale>
        <p:origin x="-136" y="-272"/>
      </p:cViewPr>
      <p:guideLst>
        <p:guide orient="horz" pos="2160"/>
        <p:guide pos="3840"/>
      </p:guideLst>
    </p:cSldViewPr>
  </p:slideViewPr>
  <p:outlineViewPr>
    <p:cViewPr>
      <p:scale>
        <a:sx n="33" d="100"/>
        <a:sy n="33" d="100"/>
      </p:scale>
      <p:origin x="0" y="-176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1EF6B-434B-4975-BFEE-CB41AE73E2F2}" type="datetimeFigureOut">
              <a:rPr lang="en-US" smtClean="0"/>
              <a:t>12/1/14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F5CD3-D5AD-43C2-84CD-7A9C4105341F}" type="slidenum">
              <a:rPr lang="en-US" smtClean="0"/>
              <a:t>‹#›</a:t>
            </a:fld>
            <a:endParaRPr lang="en-US"/>
          </a:p>
        </p:txBody>
      </p:sp>
    </p:spTree>
    <p:extLst>
      <p:ext uri="{BB962C8B-B14F-4D97-AF65-F5344CB8AC3E}">
        <p14:creationId xmlns:p14="http://schemas.microsoft.com/office/powerpoint/2010/main" val="285705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F5CD3-D5AD-43C2-84CD-7A9C4105341F}" type="slidenum">
              <a:rPr lang="en-US" smtClean="0"/>
              <a:t>3</a:t>
            </a:fld>
            <a:endParaRPr lang="en-US"/>
          </a:p>
        </p:txBody>
      </p:sp>
    </p:spTree>
    <p:extLst>
      <p:ext uri="{BB962C8B-B14F-4D97-AF65-F5344CB8AC3E}">
        <p14:creationId xmlns:p14="http://schemas.microsoft.com/office/powerpoint/2010/main" val="175782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F5CD3-D5AD-43C2-84CD-7A9C4105341F}" type="slidenum">
              <a:rPr lang="en-US" smtClean="0"/>
              <a:t>4</a:t>
            </a:fld>
            <a:endParaRPr lang="en-US"/>
          </a:p>
        </p:txBody>
      </p:sp>
    </p:spTree>
    <p:extLst>
      <p:ext uri="{BB962C8B-B14F-4D97-AF65-F5344CB8AC3E}">
        <p14:creationId xmlns:p14="http://schemas.microsoft.com/office/powerpoint/2010/main" val="392701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cap="small"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FF68ACC-B4C7-47F2-B73A-1B15B6149804}" type="datetime1">
              <a:rPr lang="en-US" smtClean="0"/>
              <a:t>12/1/14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xmlns:p14="http://schemas.microsoft.com/office/powerpoint/2010/mai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tx2"/>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246111A-E3B6-478D-B00C-CB45DE256272}" type="datetime1">
              <a:rPr lang="en-US" smtClean="0"/>
              <a:t>12/1/14</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xmlns:p14="http://schemas.microsoft.com/office/powerpoint/2010/mai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76DFA0-D51C-40DC-9AEB-7B6A7F11118B}" type="datetime1">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1D4573-B9E7-40C1-B025-1BF47DD97CE8}" type="datetime1">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B935330-A9C0-45D1-8FAE-88602FF94467}" type="datetime1">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24C43-E9D0-4BE4-BBD9-53BC6D88201B}" type="datetime1">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xmlns:p14="http://schemas.microsoft.com/office/powerpoint/2010/mai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A54C26-46D7-4A02-AA8C-438026115E41}" type="datetime1">
              <a:rPr lang="en-US" smtClean="0"/>
              <a:t>12/1/14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0BAF7C-4EC5-4060-94A1-3297E193567A}" type="datetime1">
              <a:rPr lang="en-US" smtClean="0"/>
              <a:t>12/1/14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48DAFE-F187-4FCD-9AD6-5E4196FD4FCF}" type="datetime1">
              <a:rPr lang="en-US" smtClean="0"/>
              <a:t>12/1/14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D9DEE-0D66-4327-86F1-F08B465D355A}" type="datetime1">
              <a:rPr lang="en-US" smtClean="0"/>
              <a:t>12/1/14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D9DEE-0D66-4327-86F1-F08B465D355A}" type="datetime1">
              <a:rPr lang="en-US" smtClean="0"/>
              <a:t>12/1/14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9" name="Title 8"/>
          <p:cNvSpPr>
            <a:spLocks noGrp="1"/>
          </p:cNvSpPr>
          <p:nvPr>
            <p:ph type="title"/>
          </p:nvPr>
        </p:nvSpPr>
        <p:spPr>
          <a:xfrm>
            <a:off x="1066800" y="685800"/>
            <a:ext cx="9601202" cy="3505199"/>
          </a:xfrm>
        </p:spPr>
        <p:txBody>
          <a:bodyPr>
            <a:normAutofit/>
          </a:bodyPr>
          <a:lstStyle>
            <a:lvl1pPr>
              <a:lnSpc>
                <a:spcPct val="100000"/>
              </a:lnSpc>
              <a:defRPr sz="3200">
                <a:latin typeface="+mn-lt"/>
              </a:defRPr>
            </a:lvl1pPr>
          </a:lstStyle>
          <a:p>
            <a:r>
              <a:rPr lang="en-US" smtClean="0"/>
              <a:t>Click to edit Master title style</a:t>
            </a:r>
            <a:endParaRPr lang="en-US"/>
          </a:p>
        </p:txBody>
      </p:sp>
      <p:sp>
        <p:nvSpPr>
          <p:cNvPr id="10" name="Rectangle 9"/>
          <p:cNvSpPr/>
          <p:nvPr userDrawn="1"/>
        </p:nvSpPr>
        <p:spPr>
          <a:xfrm>
            <a:off x="0" y="5105400"/>
            <a:ext cx="7924800" cy="11647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 Placeholder 12"/>
          <p:cNvSpPr>
            <a:spLocks noGrp="1"/>
          </p:cNvSpPr>
          <p:nvPr>
            <p:ph type="body" sz="quarter" idx="13"/>
          </p:nvPr>
        </p:nvSpPr>
        <p:spPr>
          <a:xfrm>
            <a:off x="1371600" y="4191000"/>
            <a:ext cx="9067800" cy="477500"/>
          </a:xfrm>
        </p:spPr>
        <p:txBody>
          <a:bodyPr anchor="ctr">
            <a:normAutofit/>
          </a:bodyPr>
          <a:lstStyle>
            <a:lvl1pPr marL="0" indent="0">
              <a:buNone/>
              <a:defRPr sz="2000" cap="small" baseline="0"/>
            </a:lvl1pPr>
          </a:lstStyle>
          <a:p>
            <a:pPr lvl="0"/>
            <a:r>
              <a:rPr lang="en-US" dirty="0" smtClean="0"/>
              <a:t>Click to edit Master text styles</a:t>
            </a:r>
            <a:endParaRPr lang="en-US" dirty="0"/>
          </a:p>
        </p:txBody>
      </p:sp>
      <p:sp>
        <p:nvSpPr>
          <p:cNvPr id="15" name="Text Placeholder 14"/>
          <p:cNvSpPr>
            <a:spLocks noGrp="1"/>
          </p:cNvSpPr>
          <p:nvPr>
            <p:ph type="body" sz="quarter" idx="14"/>
          </p:nvPr>
        </p:nvSpPr>
        <p:spPr>
          <a:xfrm>
            <a:off x="228600" y="5181600"/>
            <a:ext cx="7391400" cy="990600"/>
          </a:xfrm>
        </p:spPr>
        <p:txBody>
          <a:bodyPr anchor="ctr">
            <a:normAutofit/>
          </a:bodyPr>
          <a:lstStyle>
            <a:lvl1pPr marL="0" indent="0">
              <a:buNone/>
              <a:defRPr sz="2000">
                <a:solidFill>
                  <a:schemeClr val="tx1"/>
                </a:solidFill>
              </a:defRPr>
            </a:lvl1pPr>
          </a:lstStyle>
          <a:p>
            <a:pPr lvl="0"/>
            <a:r>
              <a:rPr lang="en-US" dirty="0" smtClean="0"/>
              <a:t>Click to edit Master text styles</a:t>
            </a:r>
            <a:endParaRPr lang="en-US" dirty="0"/>
          </a:p>
        </p:txBody>
      </p:sp>
      <p:sp>
        <p:nvSpPr>
          <p:cNvPr id="16" name="TextBox 15"/>
          <p:cNvSpPr txBox="1"/>
          <p:nvPr userDrawn="1"/>
        </p:nvSpPr>
        <p:spPr>
          <a:xfrm>
            <a:off x="381000" y="271552"/>
            <a:ext cx="925253" cy="1862048"/>
          </a:xfrm>
          <a:prstGeom prst="rect">
            <a:avLst/>
          </a:prstGeom>
          <a:noFill/>
        </p:spPr>
        <p:txBody>
          <a:bodyPr wrap="none" rtlCol="0">
            <a:spAutoFit/>
          </a:bodyPr>
          <a:lstStyle/>
          <a:p>
            <a:r>
              <a:rPr lang="en-US" sz="11500" dirty="0" smtClean="0">
                <a:solidFill>
                  <a:schemeClr val="tx1">
                    <a:lumMod val="50000"/>
                  </a:schemeClr>
                </a:solidFill>
              </a:rPr>
              <a:t>“</a:t>
            </a:r>
            <a:endParaRPr lang="en-US" sz="11500" dirty="0">
              <a:solidFill>
                <a:schemeClr val="tx1">
                  <a:lumMod val="50000"/>
                </a:schemeClr>
              </a:solidFill>
            </a:endParaRPr>
          </a:p>
        </p:txBody>
      </p:sp>
      <p:sp>
        <p:nvSpPr>
          <p:cNvPr id="17" name="TextBox 16"/>
          <p:cNvSpPr txBox="1"/>
          <p:nvPr userDrawn="1"/>
        </p:nvSpPr>
        <p:spPr>
          <a:xfrm>
            <a:off x="10439400" y="3124200"/>
            <a:ext cx="898003" cy="1862048"/>
          </a:xfrm>
          <a:prstGeom prst="rect">
            <a:avLst/>
          </a:prstGeom>
          <a:noFill/>
        </p:spPr>
        <p:txBody>
          <a:bodyPr wrap="none" rtlCol="0">
            <a:spAutoFit/>
          </a:bodyPr>
          <a:lstStyle/>
          <a:p>
            <a:r>
              <a:rPr lang="en-US" sz="11500" dirty="0" smtClean="0">
                <a:solidFill>
                  <a:schemeClr val="tx1">
                    <a:lumMod val="50000"/>
                  </a:schemeClr>
                </a:solidFill>
              </a:rPr>
              <a:t>”</a:t>
            </a:r>
            <a:endParaRPr lang="en-US" sz="11500" dirty="0">
              <a:solidFill>
                <a:schemeClr val="tx1">
                  <a:lumMod val="50000"/>
                </a:schemeClr>
              </a:solidFill>
            </a:endParaRPr>
          </a:p>
        </p:txBody>
      </p:sp>
    </p:spTree>
    <p:extLst>
      <p:ext uri="{BB962C8B-B14F-4D97-AF65-F5344CB8AC3E}">
        <p14:creationId xmlns:p14="http://schemas.microsoft.com/office/powerpoint/2010/main" val="1760104258"/>
      </p:ext>
    </p:extLst>
  </p:cSld>
  <p:clrMapOvr>
    <a:masterClrMapping/>
  </p:clrMapOvr>
  <p:transition xmlns:p14="http://schemas.microsoft.com/office/powerpoint/2010/mai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FE5C1942-8634-4EA6-924F-43F55569E096}" type="datetime1">
              <a:rPr lang="en-US" smtClean="0"/>
              <a:t>12/1/14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C64A2A3-EF1D-4ADA-9C2C-C3F5A5D1FAF1}" type="datetime1">
              <a:rPr lang="en-US" smtClean="0"/>
              <a:t>12/1/14</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52" r:id="rId8"/>
    <p:sldLayoutId id="2147483848" r:id="rId9"/>
    <p:sldLayoutId id="2147483849" r:id="rId10"/>
    <p:sldLayoutId id="2147483850" r:id="rId11"/>
    <p:sldLayoutId id="2147483851" r:id="rId12"/>
  </p:sldLayoutIdLst>
  <p:transition xmlns:p14="http://schemas.microsoft.com/office/powerpoint/2010/main" spd="slow">
    <p:fade thruBlk="1"/>
  </p:transition>
  <p:hf hdr="0" ftr="0" dt="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300"/>
        </a:spcBef>
        <a:buFont typeface="Arial" pitchFamily="34" charset="0"/>
        <a:buChar char=" "/>
        <a:defRPr sz="2400" kern="1200">
          <a:solidFill>
            <a:schemeClr val="tx1">
              <a:lumMod val="95000"/>
            </a:schemeClr>
          </a:solidFill>
          <a:latin typeface="+mn-lt"/>
          <a:ea typeface="+mn-ea"/>
          <a:cs typeface="+mn-cs"/>
        </a:defRPr>
      </a:lvl1pPr>
      <a:lvl2pPr marL="347472" indent="-342900" algn="l" defTabSz="914400" rtl="0" eaLnBrk="1" latinLnBrk="0" hangingPunct="1">
        <a:lnSpc>
          <a:spcPct val="100000"/>
        </a:lnSpc>
        <a:spcBef>
          <a:spcPts val="600"/>
        </a:spcBef>
        <a:buFont typeface="Arial" pitchFamily="34" charset="0"/>
        <a:buChar char=" "/>
        <a:defRPr sz="2400" kern="1200">
          <a:solidFill>
            <a:schemeClr val="tx1">
              <a:lumMod val="95000"/>
            </a:schemeClr>
          </a:solidFill>
          <a:latin typeface="+mn-lt"/>
          <a:ea typeface="+mn-ea"/>
          <a:cs typeface="+mn-cs"/>
        </a:defRPr>
      </a:lvl2pPr>
      <a:lvl3pPr marL="548640" indent="-548640" algn="l" defTabSz="914400" rtl="0" eaLnBrk="1" latinLnBrk="0" hangingPunct="1">
        <a:lnSpc>
          <a:spcPct val="100000"/>
        </a:lnSpc>
        <a:spcBef>
          <a:spcPts val="600"/>
        </a:spcBef>
        <a:buFont typeface="Arial" pitchFamily="34" charset="0"/>
        <a:buChar char=" "/>
        <a:defRPr sz="2000" i="1" kern="1200">
          <a:solidFill>
            <a:schemeClr val="tx1">
              <a:lumMod val="95000"/>
            </a:schemeClr>
          </a:solidFill>
          <a:latin typeface="+mn-lt"/>
          <a:ea typeface="+mn-ea"/>
          <a:cs typeface="+mn-cs"/>
        </a:defRPr>
      </a:lvl3pPr>
      <a:lvl4pPr marL="822960" indent="-822960" algn="l" defTabSz="914400" rtl="0" eaLnBrk="1" latinLnBrk="0" hangingPunct="1">
        <a:lnSpc>
          <a:spcPct val="100000"/>
        </a:lnSpc>
        <a:spcBef>
          <a:spcPts val="600"/>
        </a:spcBef>
        <a:buFont typeface="Arial" pitchFamily="34" charset="0"/>
        <a:buChar char=" "/>
        <a:defRPr sz="1800" kern="1200">
          <a:solidFill>
            <a:schemeClr val="tx1">
              <a:lumMod val="95000"/>
            </a:schemeClr>
          </a:solidFill>
          <a:latin typeface="+mn-lt"/>
          <a:ea typeface="+mn-ea"/>
          <a:cs typeface="+mn-cs"/>
        </a:defRPr>
      </a:lvl4pPr>
      <a:lvl5pPr marL="1097280" indent="-1097280" algn="l" defTabSz="914400" rtl="0" eaLnBrk="1" latinLnBrk="0" hangingPunct="1">
        <a:lnSpc>
          <a:spcPct val="100000"/>
        </a:lnSpc>
        <a:spcBef>
          <a:spcPts val="600"/>
        </a:spcBef>
        <a:buFont typeface="Arial" pitchFamily="34" charset="0"/>
        <a:buChar char=" "/>
        <a:defRPr sz="1800" kern="1200">
          <a:solidFill>
            <a:schemeClr val="tx1">
              <a:lumMod val="9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Romans XIV </a:t>
            </a:r>
            <a:r>
              <a:rPr lang="en-US" dirty="0" smtClean="0">
                <a:latin typeface="Californian FB" panose="0207040306080B030204" pitchFamily="18" charset="0"/>
              </a:rPr>
              <a:t>&amp;</a:t>
            </a:r>
            <a:r>
              <a:rPr lang="en-US" dirty="0" smtClean="0"/>
              <a:t> XV</a:t>
            </a:r>
            <a:endParaRPr lang="en-US" dirty="0"/>
          </a:p>
        </p:txBody>
      </p:sp>
      <p:sp>
        <p:nvSpPr>
          <p:cNvPr id="3" name="Subtitle 2"/>
          <p:cNvSpPr>
            <a:spLocks noGrp="1"/>
          </p:cNvSpPr>
          <p:nvPr>
            <p:ph type="subTitle" idx="1"/>
          </p:nvPr>
        </p:nvSpPr>
        <p:spPr/>
        <p:txBody>
          <a:bodyPr/>
          <a:lstStyle/>
          <a:p>
            <a:r>
              <a:rPr lang="en-US" i="1" dirty="0"/>
              <a:t>Therefore let us not judge one another anymore, but rather resolve this, not to put a stumbling block or a cause to fall in our brother's way.</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1384748674"/>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Observing Days, Eating</a:t>
            </a:r>
            <a:endParaRPr lang="en-US" dirty="0"/>
          </a:p>
        </p:txBody>
      </p:sp>
      <p:sp>
        <p:nvSpPr>
          <p:cNvPr id="7" name="Content Placeholder 6"/>
          <p:cNvSpPr>
            <a:spLocks noGrp="1"/>
          </p:cNvSpPr>
          <p:nvPr>
            <p:ph idx="1"/>
          </p:nvPr>
        </p:nvSpPr>
        <p:spPr/>
        <p:txBody>
          <a:bodyPr/>
          <a:lstStyle/>
          <a:p>
            <a:r>
              <a:rPr lang="en-US" dirty="0" smtClean="0"/>
              <a:t>What “days” are likely under consideration?</a:t>
            </a:r>
          </a:p>
          <a:p>
            <a:pPr lvl="1"/>
            <a:r>
              <a:rPr lang="en-US" dirty="0" smtClean="0"/>
              <a:t>Jewish Sabbaths and feast days?</a:t>
            </a:r>
          </a:p>
          <a:p>
            <a:pPr lvl="1"/>
            <a:r>
              <a:rPr lang="en-US" dirty="0" smtClean="0"/>
              <a:t>Gentile holidays?</a:t>
            </a:r>
          </a:p>
          <a:p>
            <a:r>
              <a:rPr lang="en-US" dirty="0" smtClean="0"/>
              <a:t>Whether observing days or eating (or not), what should the attitude be?</a:t>
            </a:r>
          </a:p>
          <a:p>
            <a:pPr lvl="1"/>
            <a:r>
              <a:rPr lang="en-US" dirty="0" smtClean="0"/>
              <a:t>“to the Lord”</a:t>
            </a:r>
          </a:p>
          <a:p>
            <a:pPr lvl="1"/>
            <a:r>
              <a:rPr lang="en-US" dirty="0" smtClean="0"/>
              <a:t>Whiteside: “</a:t>
            </a:r>
            <a:r>
              <a:rPr lang="en-US" b="1" dirty="0" smtClean="0"/>
              <a:t>for</a:t>
            </a:r>
            <a:r>
              <a:rPr lang="en-US" dirty="0" smtClean="0"/>
              <a:t> the Lord” an acceptable translation</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150095375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500"/>
                                        <p:tgtEl>
                                          <p:spTgt spid="7">
                                            <p:txEl>
                                              <p:pRg st="4" end="4"/>
                                            </p:tx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11</a:t>
            </a:fld>
            <a:endParaRPr lang="en-US" dirty="0"/>
          </a:p>
        </p:txBody>
      </p:sp>
      <p:sp>
        <p:nvSpPr>
          <p:cNvPr id="5" name="Title 4"/>
          <p:cNvSpPr>
            <a:spLocks noGrp="1"/>
          </p:cNvSpPr>
          <p:nvPr>
            <p:ph type="title"/>
          </p:nvPr>
        </p:nvSpPr>
        <p:spPr/>
        <p:txBody>
          <a:bodyPr>
            <a:normAutofit/>
          </a:bodyPr>
          <a:lstStyle/>
          <a:p>
            <a:r>
              <a:rPr lang="en-US" dirty="0"/>
              <a:t>For none of us lives to himself, and no one dies to himself. </a:t>
            </a:r>
            <a:r>
              <a:rPr lang="en-US" baseline="30000" dirty="0">
                <a:solidFill>
                  <a:schemeClr val="accent3"/>
                </a:solidFill>
              </a:rPr>
              <a:t>8</a:t>
            </a:r>
            <a:r>
              <a:rPr lang="en-US" dirty="0"/>
              <a:t> For if we live, we live to the Lord; and if we die, we die to the Lord. Therefore, whether we live or die, we are the </a:t>
            </a:r>
            <a:r>
              <a:rPr lang="en-US" dirty="0" smtClean="0"/>
              <a:t>Lord’s</a:t>
            </a:r>
            <a:r>
              <a:rPr lang="en-US" dirty="0"/>
              <a:t>. </a:t>
            </a:r>
            <a:r>
              <a:rPr lang="en-US" baseline="30000" dirty="0">
                <a:solidFill>
                  <a:schemeClr val="accent3"/>
                </a:solidFill>
              </a:rPr>
              <a:t>9</a:t>
            </a:r>
            <a:r>
              <a:rPr lang="en-US" dirty="0"/>
              <a:t> For to this end Christ died and rose and lived again, that He might be Lord of both the dead and the living.</a:t>
            </a:r>
          </a:p>
        </p:txBody>
      </p:sp>
      <p:sp>
        <p:nvSpPr>
          <p:cNvPr id="6" name="Text Placeholder 5"/>
          <p:cNvSpPr>
            <a:spLocks noGrp="1"/>
          </p:cNvSpPr>
          <p:nvPr>
            <p:ph type="body" sz="quarter" idx="13"/>
          </p:nvPr>
        </p:nvSpPr>
        <p:spPr/>
        <p:txBody>
          <a:bodyPr/>
          <a:lstStyle/>
          <a:p>
            <a:r>
              <a:rPr lang="en-US" dirty="0" smtClean="0"/>
              <a:t>Romans 14:7–9</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358394621"/>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12</a:t>
            </a:fld>
            <a:endParaRPr lang="en-US" dirty="0"/>
          </a:p>
        </p:txBody>
      </p:sp>
      <p:sp>
        <p:nvSpPr>
          <p:cNvPr id="5" name="Title 4"/>
          <p:cNvSpPr>
            <a:spLocks noGrp="1"/>
          </p:cNvSpPr>
          <p:nvPr>
            <p:ph type="title"/>
          </p:nvPr>
        </p:nvSpPr>
        <p:spPr/>
        <p:txBody>
          <a:bodyPr>
            <a:normAutofit/>
          </a:bodyPr>
          <a:lstStyle/>
          <a:p>
            <a:r>
              <a:rPr lang="en-US" dirty="0"/>
              <a:t>No man is an </a:t>
            </a:r>
            <a:r>
              <a:rPr lang="en-US" dirty="0" err="1"/>
              <a:t>Iland</a:t>
            </a:r>
            <a:r>
              <a:rPr lang="en-US" dirty="0"/>
              <a:t>, </a:t>
            </a:r>
            <a:r>
              <a:rPr lang="en-US" dirty="0" err="1"/>
              <a:t>intire</a:t>
            </a:r>
            <a:r>
              <a:rPr lang="en-US" dirty="0"/>
              <a:t> of </a:t>
            </a:r>
            <a:r>
              <a:rPr lang="en-US" dirty="0" err="1"/>
              <a:t>itselfe</a:t>
            </a:r>
            <a:r>
              <a:rPr lang="en-US" dirty="0"/>
              <a:t>; every man</a:t>
            </a:r>
            <a:br>
              <a:rPr lang="en-US" dirty="0"/>
            </a:br>
            <a:r>
              <a:rPr lang="en-US" dirty="0"/>
              <a:t>is a </a:t>
            </a:r>
            <a:r>
              <a:rPr lang="en-US" dirty="0" err="1"/>
              <a:t>peece</a:t>
            </a:r>
            <a:r>
              <a:rPr lang="en-US" dirty="0"/>
              <a:t> of the Continent, a part of the </a:t>
            </a:r>
            <a:r>
              <a:rPr lang="en-US" dirty="0" err="1" smtClean="0"/>
              <a:t>maine</a:t>
            </a:r>
            <a:r>
              <a:rPr lang="en-US" dirty="0" smtClean="0"/>
              <a:t> </a:t>
            </a:r>
            <a:r>
              <a:rPr lang="en-US" i="1" dirty="0" smtClean="0"/>
              <a:t>[sic]</a:t>
            </a:r>
            <a:endParaRPr lang="en-US" i="1" dirty="0"/>
          </a:p>
        </p:txBody>
      </p:sp>
      <p:sp>
        <p:nvSpPr>
          <p:cNvPr id="6" name="Text Placeholder 5"/>
          <p:cNvSpPr>
            <a:spLocks noGrp="1"/>
          </p:cNvSpPr>
          <p:nvPr>
            <p:ph type="body" sz="quarter" idx="13"/>
          </p:nvPr>
        </p:nvSpPr>
        <p:spPr/>
        <p:txBody>
          <a:bodyPr/>
          <a:lstStyle/>
          <a:p>
            <a:r>
              <a:rPr lang="en-US" dirty="0"/>
              <a:t>John Donne, </a:t>
            </a:r>
            <a:r>
              <a:rPr lang="en-US" dirty="0" smtClean="0"/>
              <a:t>English poet</a:t>
            </a:r>
            <a:endParaRPr lang="en-US" dirty="0"/>
          </a:p>
        </p:txBody>
      </p:sp>
      <p:sp>
        <p:nvSpPr>
          <p:cNvPr id="7" name="Text Placeholder 6"/>
          <p:cNvSpPr>
            <a:spLocks noGrp="1"/>
          </p:cNvSpPr>
          <p:nvPr>
            <p:ph type="body" sz="quarter" idx="14"/>
          </p:nvPr>
        </p:nvSpPr>
        <p:spPr/>
        <p:txBody>
          <a:bodyPr>
            <a:normAutofit fontScale="92500" lnSpcReduction="20000"/>
          </a:bodyPr>
          <a:lstStyle/>
          <a:p>
            <a:r>
              <a:rPr lang="en-US" dirty="0"/>
              <a:t>“Meditation XVII</a:t>
            </a:r>
            <a:r>
              <a:rPr lang="en-US" dirty="0" smtClean="0"/>
              <a:t>”</a:t>
            </a:r>
          </a:p>
          <a:p>
            <a:r>
              <a:rPr lang="en-US" i="1" dirty="0" smtClean="0"/>
              <a:t>Devotions </a:t>
            </a:r>
            <a:r>
              <a:rPr lang="en-US" i="1" dirty="0"/>
              <a:t>Upon Emergent Occasions, </a:t>
            </a:r>
            <a:r>
              <a:rPr lang="en-US" i="1" dirty="0" smtClean="0"/>
              <a:t/>
            </a:r>
            <a:br>
              <a:rPr lang="en-US" i="1" dirty="0" smtClean="0"/>
            </a:br>
            <a:r>
              <a:rPr lang="en-US" i="1" dirty="0" smtClean="0"/>
              <a:t>and </a:t>
            </a:r>
            <a:r>
              <a:rPr lang="en-US" i="1" dirty="0" err="1"/>
              <a:t>severall</a:t>
            </a:r>
            <a:r>
              <a:rPr lang="en-US" i="1" dirty="0"/>
              <a:t> steps in my </a:t>
            </a:r>
            <a:r>
              <a:rPr lang="en-US" i="1" dirty="0" err="1" smtClean="0"/>
              <a:t>Sicknes</a:t>
            </a:r>
            <a:r>
              <a:rPr lang="en-US" dirty="0"/>
              <a:t> </a:t>
            </a:r>
            <a:r>
              <a:rPr lang="en-US" dirty="0" smtClean="0"/>
              <a:t>[sic]</a:t>
            </a:r>
            <a:endParaRPr lang="en-US" dirty="0"/>
          </a:p>
        </p:txBody>
      </p:sp>
      <p:sp>
        <p:nvSpPr>
          <p:cNvPr id="8" name="&quot;No&quot; Symbol 7"/>
          <p:cNvSpPr/>
          <p:nvPr/>
        </p:nvSpPr>
        <p:spPr>
          <a:xfrm>
            <a:off x="3124200" y="457200"/>
            <a:ext cx="5943600" cy="5943600"/>
          </a:xfrm>
          <a:prstGeom prst="noSmoking">
            <a:avLst/>
          </a:prstGeom>
          <a:solidFill>
            <a:srgbClr val="AD0101">
              <a:alpha val="7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527588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anim calcmode="lin" valueType="num">
                                      <p:cBhvr>
                                        <p:cTn id="10" dur="500" fill="hold"/>
                                        <p:tgtEl>
                                          <p:spTgt spid="8"/>
                                        </p:tgtEl>
                                        <p:attrNameLst>
                                          <p:attrName>ppt_x</p:attrName>
                                        </p:attrNameLst>
                                      </p:cBhvr>
                                      <p:tavLst>
                                        <p:tav tm="0">
                                          <p:val>
                                            <p:fltVal val="0.5"/>
                                          </p:val>
                                        </p:tav>
                                        <p:tav tm="100000">
                                          <p:val>
                                            <p:strVal val="#ppt_x"/>
                                          </p:val>
                                        </p:tav>
                                      </p:tavLst>
                                    </p:anim>
                                    <p:anim calcmode="lin" valueType="num">
                                      <p:cBhvr>
                                        <p:cTn id="11" dur="500" fill="hold"/>
                                        <p:tgtEl>
                                          <p:spTgt spid="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 the Lord</a:t>
            </a:r>
            <a:endParaRPr lang="en-US" dirty="0"/>
          </a:p>
        </p:txBody>
      </p:sp>
      <p:sp>
        <p:nvSpPr>
          <p:cNvPr id="7" name="Content Placeholder 6"/>
          <p:cNvSpPr>
            <a:spLocks noGrp="1"/>
          </p:cNvSpPr>
          <p:nvPr>
            <p:ph idx="1"/>
          </p:nvPr>
        </p:nvSpPr>
        <p:spPr/>
        <p:txBody>
          <a:bodyPr/>
          <a:lstStyle/>
          <a:p>
            <a:r>
              <a:rPr lang="en-US" dirty="0" smtClean="0"/>
              <a:t>Frequently misunderstood and misapplied</a:t>
            </a:r>
          </a:p>
          <a:p>
            <a:r>
              <a:rPr lang="en-US" dirty="0"/>
              <a:t>Whiteside: “</a:t>
            </a:r>
            <a:r>
              <a:rPr lang="en-US" b="1" dirty="0"/>
              <a:t>for</a:t>
            </a:r>
            <a:r>
              <a:rPr lang="en-US" dirty="0"/>
              <a:t> the Lord” an acceptable </a:t>
            </a:r>
            <a:r>
              <a:rPr lang="en-US" dirty="0" smtClean="0"/>
              <a:t>translation</a:t>
            </a:r>
          </a:p>
          <a:p>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517845666"/>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14</a:t>
            </a:fld>
            <a:endParaRPr lang="en-US" dirty="0"/>
          </a:p>
        </p:txBody>
      </p:sp>
      <p:sp>
        <p:nvSpPr>
          <p:cNvPr id="5" name="Title 4"/>
          <p:cNvSpPr>
            <a:spLocks noGrp="1"/>
          </p:cNvSpPr>
          <p:nvPr>
            <p:ph type="title"/>
          </p:nvPr>
        </p:nvSpPr>
        <p:spPr/>
        <p:txBody>
          <a:bodyPr>
            <a:normAutofit/>
          </a:bodyPr>
          <a:lstStyle/>
          <a:p>
            <a:r>
              <a:rPr lang="en-US" dirty="0"/>
              <a:t>For none of us lives to himself, and no one dies to himself. </a:t>
            </a:r>
            <a:r>
              <a:rPr lang="en-US" baseline="30000" dirty="0">
                <a:solidFill>
                  <a:schemeClr val="accent3"/>
                </a:solidFill>
              </a:rPr>
              <a:t>8</a:t>
            </a:r>
            <a:r>
              <a:rPr lang="en-US" dirty="0"/>
              <a:t> For if we live, we live to the Lord; and if we die, we die to the Lord. Therefore, whether we live or die, we are the </a:t>
            </a:r>
            <a:r>
              <a:rPr lang="en-US" dirty="0" smtClean="0"/>
              <a:t>Lord’s</a:t>
            </a:r>
            <a:r>
              <a:rPr lang="en-US" dirty="0"/>
              <a:t>. </a:t>
            </a:r>
            <a:r>
              <a:rPr lang="en-US" baseline="30000" dirty="0">
                <a:solidFill>
                  <a:schemeClr val="accent3"/>
                </a:solidFill>
              </a:rPr>
              <a:t>9</a:t>
            </a:r>
            <a:r>
              <a:rPr lang="en-US" dirty="0"/>
              <a:t> For to this end Christ died and rose and lived again, that He might be Lord of both the dead and the living.</a:t>
            </a:r>
          </a:p>
        </p:txBody>
      </p:sp>
      <p:sp>
        <p:nvSpPr>
          <p:cNvPr id="6" name="Text Placeholder 5"/>
          <p:cNvSpPr>
            <a:spLocks noGrp="1"/>
          </p:cNvSpPr>
          <p:nvPr>
            <p:ph type="body" sz="quarter" idx="13"/>
          </p:nvPr>
        </p:nvSpPr>
        <p:spPr/>
        <p:txBody>
          <a:bodyPr/>
          <a:lstStyle/>
          <a:p>
            <a:r>
              <a:rPr lang="en-US" dirty="0" smtClean="0"/>
              <a:t>Romans 14:7–9</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759675576"/>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 the Lord</a:t>
            </a:r>
            <a:endParaRPr lang="en-US" dirty="0"/>
          </a:p>
        </p:txBody>
      </p:sp>
      <p:sp>
        <p:nvSpPr>
          <p:cNvPr id="7" name="Content Placeholder 6"/>
          <p:cNvSpPr>
            <a:spLocks noGrp="1"/>
          </p:cNvSpPr>
          <p:nvPr>
            <p:ph idx="1"/>
          </p:nvPr>
        </p:nvSpPr>
        <p:spPr/>
        <p:txBody>
          <a:bodyPr/>
          <a:lstStyle/>
          <a:p>
            <a:r>
              <a:rPr lang="en-US" dirty="0" smtClean="0"/>
              <a:t>Frequently misunderstood and misapplied</a:t>
            </a:r>
          </a:p>
          <a:p>
            <a:r>
              <a:rPr lang="en-US" dirty="0"/>
              <a:t>Whiteside: “</a:t>
            </a:r>
            <a:r>
              <a:rPr lang="en-US" b="1" dirty="0"/>
              <a:t>for</a:t>
            </a:r>
            <a:r>
              <a:rPr lang="en-US" dirty="0"/>
              <a:t> the Lord” an acceptable </a:t>
            </a:r>
            <a:r>
              <a:rPr lang="en-US" dirty="0" smtClean="0"/>
              <a:t>translation</a:t>
            </a:r>
          </a:p>
          <a:p>
            <a:r>
              <a:rPr lang="en-US" dirty="0" smtClean="0"/>
              <a:t>Our relationship to the Lord, not each other</a:t>
            </a:r>
          </a:p>
          <a:p>
            <a:pPr lvl="1"/>
            <a:r>
              <a:rPr lang="en-US" dirty="0" smtClean="0"/>
              <a:t>The Lord bought us</a:t>
            </a:r>
          </a:p>
          <a:p>
            <a:pPr lvl="1"/>
            <a:r>
              <a:rPr lang="en-US" dirty="0" smtClean="0"/>
              <a:t>He owns us in life</a:t>
            </a:r>
          </a:p>
          <a:p>
            <a:pPr lvl="1"/>
            <a:r>
              <a:rPr lang="en-US" dirty="0" smtClean="0"/>
              <a:t>He keeps us in death</a:t>
            </a:r>
          </a:p>
          <a:p>
            <a:r>
              <a:rPr lang="en-US" dirty="0" smtClean="0"/>
              <a:t>Therefore what right do we have to judge each other?</a:t>
            </a:r>
          </a:p>
          <a:p>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4013475978"/>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Effect transition="in" filter="fade">
                                      <p:cBhvr>
                                        <p:cTn id="11" dur="500"/>
                                        <p:tgtEl>
                                          <p:spTgt spid="7">
                                            <p:txEl>
                                              <p:pRg st="3" end="3"/>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fade">
                                      <p:cBhvr>
                                        <p:cTn id="15" dur="500"/>
                                        <p:tgtEl>
                                          <p:spTgt spid="7">
                                            <p:txEl>
                                              <p:pRg st="4" end="4"/>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fade">
                                      <p:cBhvr>
                                        <p:cTn id="19" dur="500"/>
                                        <p:tgtEl>
                                          <p:spTgt spid="7">
                                            <p:txEl>
                                              <p:pRg st="5" end="5"/>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fade">
                                      <p:cBhvr>
                                        <p:cTn id="23"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16</a:t>
            </a:fld>
            <a:endParaRPr lang="en-US" dirty="0"/>
          </a:p>
        </p:txBody>
      </p:sp>
      <p:sp>
        <p:nvSpPr>
          <p:cNvPr id="5" name="Title 4"/>
          <p:cNvSpPr>
            <a:spLocks noGrp="1"/>
          </p:cNvSpPr>
          <p:nvPr>
            <p:ph type="title"/>
          </p:nvPr>
        </p:nvSpPr>
        <p:spPr/>
        <p:txBody>
          <a:bodyPr>
            <a:normAutofit/>
          </a:bodyPr>
          <a:lstStyle/>
          <a:p>
            <a:r>
              <a:rPr lang="en-US" dirty="0" smtClean="0"/>
              <a:t>But </a:t>
            </a:r>
            <a:r>
              <a:rPr lang="en-US" dirty="0"/>
              <a:t>why do you judge your brother? Or why do you show contempt for your brother? For we shall all stand before the judgment seat of Christ. </a:t>
            </a:r>
            <a:r>
              <a:rPr lang="en-US" baseline="30000" dirty="0">
                <a:solidFill>
                  <a:schemeClr val="accent3"/>
                </a:solidFill>
              </a:rPr>
              <a:t>11</a:t>
            </a:r>
            <a:r>
              <a:rPr lang="en-US" dirty="0"/>
              <a:t> For it is written</a:t>
            </a:r>
            <a:r>
              <a:rPr lang="en-US" dirty="0" smtClean="0"/>
              <a:t>:</a:t>
            </a:r>
            <a:br>
              <a:rPr lang="en-US" dirty="0" smtClean="0"/>
            </a:br>
            <a:r>
              <a:rPr lang="en-US" dirty="0"/>
              <a:t>	</a:t>
            </a:r>
            <a:r>
              <a:rPr lang="en-US" dirty="0" smtClean="0"/>
              <a:t>“</a:t>
            </a:r>
            <a:r>
              <a:rPr lang="en-US" i="1" dirty="0" smtClean="0"/>
              <a:t>As </a:t>
            </a:r>
            <a:r>
              <a:rPr lang="en-US" i="1" dirty="0"/>
              <a:t>I live, says the Lord</a:t>
            </a:r>
            <a:r>
              <a:rPr lang="en-US" i="1" dirty="0" smtClean="0"/>
              <a:t>, Every </a:t>
            </a:r>
            <a:r>
              <a:rPr lang="en-US" i="1" dirty="0"/>
              <a:t>knee shall bow to Me</a:t>
            </a:r>
            <a:r>
              <a:rPr lang="en-US" i="1" dirty="0" smtClean="0"/>
              <a:t>, And </a:t>
            </a:r>
            <a:r>
              <a:rPr lang="en-US" i="1" dirty="0"/>
              <a:t>every tongue shall confess to God</a:t>
            </a:r>
            <a:r>
              <a:rPr lang="en-US" dirty="0" smtClean="0"/>
              <a:t>.”</a:t>
            </a:r>
            <a:endParaRPr lang="en-US" dirty="0"/>
          </a:p>
        </p:txBody>
      </p:sp>
      <p:sp>
        <p:nvSpPr>
          <p:cNvPr id="6" name="Text Placeholder 5"/>
          <p:cNvSpPr>
            <a:spLocks noGrp="1"/>
          </p:cNvSpPr>
          <p:nvPr>
            <p:ph type="body" sz="quarter" idx="13"/>
          </p:nvPr>
        </p:nvSpPr>
        <p:spPr/>
        <p:txBody>
          <a:bodyPr/>
          <a:lstStyle/>
          <a:p>
            <a:r>
              <a:rPr lang="en-US" dirty="0" smtClean="0"/>
              <a:t>Romans 14:10, 11 </a:t>
            </a:r>
            <a:r>
              <a:rPr lang="en-US" dirty="0" err="1" smtClean="0"/>
              <a:t>nkjv</a:t>
            </a:r>
            <a:r>
              <a:rPr lang="en-US" dirty="0" smtClean="0"/>
              <a:t>, (</a:t>
            </a:r>
            <a:r>
              <a:rPr lang="en-US" i="1" dirty="0" smtClean="0"/>
              <a:t>quoting Isaiah 45:23</a:t>
            </a:r>
            <a:r>
              <a:rPr lang="en-US" dirty="0" smtClean="0"/>
              <a:t>)</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642428945"/>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17</a:t>
            </a:fld>
            <a:endParaRPr lang="en-US" dirty="0"/>
          </a:p>
        </p:txBody>
      </p:sp>
      <p:sp>
        <p:nvSpPr>
          <p:cNvPr id="5" name="Title 4"/>
          <p:cNvSpPr>
            <a:spLocks noGrp="1"/>
          </p:cNvSpPr>
          <p:nvPr>
            <p:ph type="title"/>
          </p:nvPr>
        </p:nvSpPr>
        <p:spPr/>
        <p:txBody>
          <a:bodyPr>
            <a:normAutofit/>
          </a:bodyPr>
          <a:lstStyle/>
          <a:p>
            <a:r>
              <a:rPr lang="en-US" dirty="0" smtClean="0"/>
              <a:t>So </a:t>
            </a:r>
            <a:r>
              <a:rPr lang="en-US" dirty="0"/>
              <a:t>then each of us shall give account of himself to God. </a:t>
            </a:r>
            <a:r>
              <a:rPr lang="en-US" baseline="30000" dirty="0">
                <a:solidFill>
                  <a:schemeClr val="accent3"/>
                </a:solidFill>
              </a:rPr>
              <a:t>13</a:t>
            </a:r>
            <a:r>
              <a:rPr lang="en-US" dirty="0"/>
              <a:t> Therefore let us not judge one another anymore, but rather resolve this, not to put a stumbling block or a cause to fall in our </a:t>
            </a:r>
            <a:r>
              <a:rPr lang="en-US" dirty="0" smtClean="0"/>
              <a:t>brother’s </a:t>
            </a:r>
            <a:r>
              <a:rPr lang="en-US" dirty="0"/>
              <a:t>way.</a:t>
            </a:r>
          </a:p>
        </p:txBody>
      </p:sp>
      <p:sp>
        <p:nvSpPr>
          <p:cNvPr id="6" name="Text Placeholder 5"/>
          <p:cNvSpPr>
            <a:spLocks noGrp="1"/>
          </p:cNvSpPr>
          <p:nvPr>
            <p:ph type="body" sz="quarter" idx="13"/>
          </p:nvPr>
        </p:nvSpPr>
        <p:spPr/>
        <p:txBody>
          <a:bodyPr/>
          <a:lstStyle/>
          <a:p>
            <a:r>
              <a:rPr lang="en-US" dirty="0" smtClean="0"/>
              <a:t>Romans 14:12, 13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96791955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Each Shall Give Account</a:t>
            </a:r>
            <a:endParaRPr lang="en-US" dirty="0"/>
          </a:p>
        </p:txBody>
      </p:sp>
      <p:sp>
        <p:nvSpPr>
          <p:cNvPr id="7" name="Content Placeholder 6"/>
          <p:cNvSpPr>
            <a:spLocks noGrp="1"/>
          </p:cNvSpPr>
          <p:nvPr>
            <p:ph idx="1"/>
          </p:nvPr>
        </p:nvSpPr>
        <p:spPr/>
        <p:txBody>
          <a:bodyPr/>
          <a:lstStyle/>
          <a:p>
            <a:r>
              <a:rPr lang="en-US" dirty="0" smtClean="0"/>
              <a:t>Isaiah 45:14ff about God’s deity and sovereignty</a:t>
            </a:r>
          </a:p>
          <a:p>
            <a:pPr lvl="1"/>
            <a:r>
              <a:rPr lang="en-US" dirty="0" smtClean="0"/>
              <a:t>“I am the </a:t>
            </a:r>
            <a:r>
              <a:rPr lang="en-US" cap="small" dirty="0" smtClean="0"/>
              <a:t>Lord</a:t>
            </a:r>
            <a:r>
              <a:rPr lang="en-US" dirty="0" smtClean="0"/>
              <a:t>, and there is no other.” (v. 18)</a:t>
            </a:r>
          </a:p>
          <a:p>
            <a:pPr lvl="1"/>
            <a:r>
              <a:rPr lang="en-US" dirty="0" smtClean="0"/>
              <a:t>“Look </a:t>
            </a:r>
            <a:r>
              <a:rPr lang="en-US" dirty="0"/>
              <a:t>to Me, and be saved</a:t>
            </a:r>
            <a:r>
              <a:rPr lang="en-US" dirty="0" smtClean="0"/>
              <a:t>, All </a:t>
            </a:r>
            <a:r>
              <a:rPr lang="en-US" dirty="0"/>
              <a:t>you ends of the earth</a:t>
            </a:r>
            <a:r>
              <a:rPr lang="en-US" dirty="0" smtClean="0"/>
              <a:t>!</a:t>
            </a:r>
            <a:br>
              <a:rPr lang="en-US" dirty="0" smtClean="0"/>
            </a:br>
            <a:r>
              <a:rPr lang="en-US" dirty="0" smtClean="0"/>
              <a:t>  For </a:t>
            </a:r>
            <a:r>
              <a:rPr lang="en-US" dirty="0"/>
              <a:t>I am God, and there is no other</a:t>
            </a:r>
            <a:r>
              <a:rPr lang="en-US" dirty="0" smtClean="0"/>
              <a:t>.” (v. 22)</a:t>
            </a:r>
          </a:p>
          <a:p>
            <a:r>
              <a:rPr lang="en-US" dirty="0" smtClean="0"/>
              <a:t>Worry less about judging brethren</a:t>
            </a:r>
          </a:p>
          <a:p>
            <a:r>
              <a:rPr lang="en-US" dirty="0" smtClean="0"/>
              <a:t>Worry more about (not) making brethren stumble</a:t>
            </a:r>
          </a:p>
          <a:p>
            <a:r>
              <a:rPr lang="en-US" dirty="0" smtClean="0"/>
              <a:t>Transition to next section</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18</a:t>
            </a:fld>
            <a:endParaRPr lang="en-US" dirty="0"/>
          </a:p>
        </p:txBody>
      </p:sp>
    </p:spTree>
    <p:extLst>
      <p:ext uri="{BB962C8B-B14F-4D97-AF65-F5344CB8AC3E}">
        <p14:creationId xmlns:p14="http://schemas.microsoft.com/office/powerpoint/2010/main" val="3748726051"/>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
        <p:nvSpPr>
          <p:cNvPr id="8" name="Title 7"/>
          <p:cNvSpPr>
            <a:spLocks noGrp="1"/>
          </p:cNvSpPr>
          <p:nvPr>
            <p:ph type="title"/>
          </p:nvPr>
        </p:nvSpPr>
        <p:spPr/>
        <p:txBody>
          <a:bodyPr>
            <a:normAutofit/>
          </a:bodyPr>
          <a:lstStyle/>
          <a:p>
            <a:r>
              <a:rPr lang="en-US" dirty="0"/>
              <a:t>I know and am convinced by the Lord Jesus that there is nothing unclean of itself; but to him who considers anything to be unclean, to him it is unclean. </a:t>
            </a:r>
          </a:p>
        </p:txBody>
      </p:sp>
      <p:sp>
        <p:nvSpPr>
          <p:cNvPr id="9" name="Text Placeholder 8"/>
          <p:cNvSpPr>
            <a:spLocks noGrp="1"/>
          </p:cNvSpPr>
          <p:nvPr>
            <p:ph type="body" sz="quarter" idx="13"/>
          </p:nvPr>
        </p:nvSpPr>
        <p:spPr/>
        <p:txBody>
          <a:bodyPr/>
          <a:lstStyle/>
          <a:p>
            <a:r>
              <a:rPr lang="en-US" dirty="0" smtClean="0"/>
              <a:t>Romans 14:14 </a:t>
            </a:r>
            <a:r>
              <a:rPr lang="en-US" dirty="0" err="1" smtClean="0"/>
              <a:t>nkjv</a:t>
            </a:r>
            <a:endParaRPr lang="en-US" dirty="0"/>
          </a:p>
        </p:txBody>
      </p:sp>
      <p:sp>
        <p:nvSpPr>
          <p:cNvPr id="10" name="Text Placeholder 9"/>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821608706"/>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Romans XIV</a:t>
            </a:r>
            <a:endParaRPr lang="en-US" dirty="0"/>
          </a:p>
        </p:txBody>
      </p:sp>
      <p:sp>
        <p:nvSpPr>
          <p:cNvPr id="6" name="Text Placeholder 5"/>
          <p:cNvSpPr>
            <a:spLocks noGrp="1"/>
          </p:cNvSpPr>
          <p:nvPr>
            <p:ph type="body" idx="1"/>
          </p:nvPr>
        </p:nvSpPr>
        <p:spPr/>
        <p:txBody>
          <a:bodyPr/>
          <a:lstStyle/>
          <a:p>
            <a:r>
              <a:rPr lang="en-US" dirty="0" smtClean="0"/>
              <a:t>Dealing with matters of conscience</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2142003492"/>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Nothing Unclean of Itself</a:t>
            </a:r>
            <a:endParaRPr lang="en-US" dirty="0"/>
          </a:p>
        </p:txBody>
      </p:sp>
      <p:sp>
        <p:nvSpPr>
          <p:cNvPr id="7" name="Content Placeholder 6"/>
          <p:cNvSpPr>
            <a:spLocks noGrp="1"/>
          </p:cNvSpPr>
          <p:nvPr>
            <p:ph idx="1"/>
          </p:nvPr>
        </p:nvSpPr>
        <p:spPr/>
        <p:txBody>
          <a:bodyPr/>
          <a:lstStyle/>
          <a:p>
            <a:r>
              <a:rPr lang="en-US" dirty="0" smtClean="0"/>
              <a:t>Another misunderstood and misapplied verse</a:t>
            </a:r>
          </a:p>
          <a:p>
            <a:pPr lvl="1"/>
            <a:r>
              <a:rPr lang="en-US" dirty="0"/>
              <a:t>Not license to sin</a:t>
            </a:r>
          </a:p>
          <a:p>
            <a:pPr lvl="1"/>
            <a:r>
              <a:rPr lang="en-US" dirty="0" smtClean="0"/>
              <a:t>Context, context, context!</a:t>
            </a:r>
          </a:p>
          <a:p>
            <a:r>
              <a:rPr lang="en-US" dirty="0" smtClean="0"/>
              <a:t>What is the context?</a:t>
            </a:r>
          </a:p>
          <a:p>
            <a:pPr lvl="1"/>
            <a:r>
              <a:rPr lang="en-US" dirty="0" smtClean="0"/>
              <a:t>All </a:t>
            </a:r>
            <a:r>
              <a:rPr lang="en-US" b="1" dirty="0" smtClean="0"/>
              <a:t>foods</a:t>
            </a:r>
            <a:r>
              <a:rPr lang="en-US" dirty="0" smtClean="0"/>
              <a:t> permitted (1Tim 4:4)</a:t>
            </a:r>
          </a:p>
          <a:p>
            <a:pPr lvl="1"/>
            <a:r>
              <a:rPr lang="en-US" dirty="0" smtClean="0"/>
              <a:t>Note the source: “convinced by the Lord Jesus”</a:t>
            </a:r>
          </a:p>
          <a:p>
            <a:pPr lvl="1"/>
            <a:r>
              <a:rPr lang="en-US" b="1" dirty="0" smtClean="0"/>
              <a:t>Unless</a:t>
            </a:r>
            <a:r>
              <a:rPr lang="en-US" dirty="0" smtClean="0"/>
              <a:t> one considers it wrong</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20</a:t>
            </a:fld>
            <a:endParaRPr lang="en-US" dirty="0"/>
          </a:p>
        </p:txBody>
      </p:sp>
    </p:spTree>
    <p:extLst>
      <p:ext uri="{BB962C8B-B14F-4D97-AF65-F5344CB8AC3E}">
        <p14:creationId xmlns:p14="http://schemas.microsoft.com/office/powerpoint/2010/main" val="251115204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500"/>
                                        <p:tgtEl>
                                          <p:spTgt spid="7">
                                            <p:txEl>
                                              <p:pRg st="5" end="5"/>
                                            </p:txEl>
                                          </p:spTgt>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21</a:t>
            </a:fld>
            <a:endParaRPr lang="en-US" dirty="0"/>
          </a:p>
        </p:txBody>
      </p:sp>
      <p:sp>
        <p:nvSpPr>
          <p:cNvPr id="5" name="Title 4"/>
          <p:cNvSpPr>
            <a:spLocks noGrp="1"/>
          </p:cNvSpPr>
          <p:nvPr>
            <p:ph type="title"/>
          </p:nvPr>
        </p:nvSpPr>
        <p:spPr/>
        <p:txBody>
          <a:bodyPr/>
          <a:lstStyle/>
          <a:p>
            <a:r>
              <a:rPr lang="en-US" dirty="0"/>
              <a:t>Yet if your brother is grieved because of your food, you are no longer walking in love. Do not destroy with your food the one for whom Christ died. </a:t>
            </a:r>
            <a:r>
              <a:rPr lang="en-US" baseline="30000" dirty="0">
                <a:solidFill>
                  <a:schemeClr val="accent3"/>
                </a:solidFill>
              </a:rPr>
              <a:t>16</a:t>
            </a:r>
            <a:r>
              <a:rPr lang="en-US" dirty="0"/>
              <a:t> Therefore do not let your good be spoken of as evil;</a:t>
            </a:r>
          </a:p>
        </p:txBody>
      </p:sp>
      <p:sp>
        <p:nvSpPr>
          <p:cNvPr id="6" name="Text Placeholder 5"/>
          <p:cNvSpPr>
            <a:spLocks noGrp="1"/>
          </p:cNvSpPr>
          <p:nvPr>
            <p:ph type="body" sz="quarter" idx="13"/>
          </p:nvPr>
        </p:nvSpPr>
        <p:spPr/>
        <p:txBody>
          <a:bodyPr/>
          <a:lstStyle/>
          <a:p>
            <a:r>
              <a:rPr lang="en-US" dirty="0" smtClean="0"/>
              <a:t>Romans 14:15, 16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067074711"/>
      </p:ext>
    </p:extLst>
  </p:cSld>
  <p:clrMapOvr>
    <a:masterClrMapping/>
  </p:clrMapOvr>
  <p:transition xmlns:p14="http://schemas.microsoft.com/office/powerpoint/2010/mai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22</a:t>
            </a:fld>
            <a:endParaRPr lang="en-US" dirty="0"/>
          </a:p>
        </p:txBody>
      </p:sp>
      <p:sp>
        <p:nvSpPr>
          <p:cNvPr id="5" name="Title 4"/>
          <p:cNvSpPr>
            <a:spLocks noGrp="1"/>
          </p:cNvSpPr>
          <p:nvPr>
            <p:ph type="title"/>
          </p:nvPr>
        </p:nvSpPr>
        <p:spPr/>
        <p:txBody>
          <a:bodyPr/>
          <a:lstStyle/>
          <a:p>
            <a:r>
              <a:rPr lang="en-US" dirty="0" smtClean="0"/>
              <a:t>for </a:t>
            </a:r>
            <a:r>
              <a:rPr lang="en-US" dirty="0"/>
              <a:t>the kingdom of God is not eating and drinking, but righteousness and peace and joy in the Holy Spirit. </a:t>
            </a:r>
            <a:r>
              <a:rPr lang="en-US" baseline="30000" dirty="0">
                <a:solidFill>
                  <a:schemeClr val="accent3"/>
                </a:solidFill>
              </a:rPr>
              <a:t>18</a:t>
            </a:r>
            <a:r>
              <a:rPr lang="en-US" dirty="0"/>
              <a:t> For he who serves Christ in these things is acceptable to God and approved by men.</a:t>
            </a:r>
          </a:p>
        </p:txBody>
      </p:sp>
      <p:sp>
        <p:nvSpPr>
          <p:cNvPr id="6" name="Text Placeholder 5"/>
          <p:cNvSpPr>
            <a:spLocks noGrp="1"/>
          </p:cNvSpPr>
          <p:nvPr>
            <p:ph type="body" sz="quarter" idx="13"/>
          </p:nvPr>
        </p:nvSpPr>
        <p:spPr/>
        <p:txBody>
          <a:bodyPr/>
          <a:lstStyle/>
          <a:p>
            <a:r>
              <a:rPr lang="en-US" dirty="0" smtClean="0"/>
              <a:t>Romans 14:17, 18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201772267"/>
      </p:ext>
    </p:extLst>
  </p:cSld>
  <p:clrMapOvr>
    <a:masterClrMapping/>
  </p:clrMapOvr>
  <p:transition xmlns:p14="http://schemas.microsoft.com/office/powerpoint/2010/mai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Your Brother Is Grieved …</a:t>
            </a:r>
            <a:endParaRPr lang="en-US" dirty="0"/>
          </a:p>
        </p:txBody>
      </p:sp>
      <p:sp>
        <p:nvSpPr>
          <p:cNvPr id="3" name="Content Placeholder 2"/>
          <p:cNvSpPr>
            <a:spLocks noGrp="1"/>
          </p:cNvSpPr>
          <p:nvPr>
            <p:ph idx="1"/>
          </p:nvPr>
        </p:nvSpPr>
        <p:spPr/>
        <p:txBody>
          <a:bodyPr/>
          <a:lstStyle/>
          <a:p>
            <a:r>
              <a:rPr lang="en-US" dirty="0" smtClean="0"/>
              <a:t>Whom is Paul admonishing?</a:t>
            </a:r>
          </a:p>
          <a:p>
            <a:pPr lvl="1"/>
            <a:r>
              <a:rPr lang="en-US" dirty="0" smtClean="0"/>
              <a:t>The “strong” or “believing” brother eating meat</a:t>
            </a:r>
          </a:p>
          <a:p>
            <a:pPr lvl="1"/>
            <a:r>
              <a:rPr lang="en-US" dirty="0" smtClean="0"/>
              <a:t>Are you walking in love as you exercise your liberty?</a:t>
            </a:r>
          </a:p>
          <a:p>
            <a:r>
              <a:rPr lang="en-US" dirty="0" smtClean="0"/>
              <a:t>Instead of stubbornly exercising our liberty, what should we do?</a:t>
            </a:r>
          </a:p>
          <a:p>
            <a:pPr lvl="1"/>
            <a:r>
              <a:rPr lang="en-US" dirty="0" smtClean="0"/>
              <a:t>Defer to the weaker brother</a:t>
            </a:r>
          </a:p>
          <a:p>
            <a:pPr lvl="1"/>
            <a:r>
              <a:rPr lang="en-US" dirty="0" smtClean="0"/>
              <a:t>Pursue “righteousness and peace and joy in the Holy Spirt” (v. 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23</a:t>
            </a:fld>
            <a:endParaRPr lang="en-US" dirty="0"/>
          </a:p>
        </p:txBody>
      </p:sp>
    </p:spTree>
    <p:extLst>
      <p:ext uri="{BB962C8B-B14F-4D97-AF65-F5344CB8AC3E}">
        <p14:creationId xmlns:p14="http://schemas.microsoft.com/office/powerpoint/2010/main" val="268917826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 for Whom Christ Died</a:t>
            </a:r>
            <a:endParaRPr lang="en-US" dirty="0"/>
          </a:p>
        </p:txBody>
      </p:sp>
      <p:sp>
        <p:nvSpPr>
          <p:cNvPr id="3" name="Content Placeholder 2"/>
          <p:cNvSpPr>
            <a:spLocks noGrp="1"/>
          </p:cNvSpPr>
          <p:nvPr>
            <p:ph idx="1"/>
          </p:nvPr>
        </p:nvSpPr>
        <p:spPr/>
        <p:txBody>
          <a:bodyPr/>
          <a:lstStyle/>
          <a:p>
            <a:r>
              <a:rPr lang="en-US" dirty="0" smtClean="0"/>
              <a:t>Calvinism</a:t>
            </a:r>
          </a:p>
          <a:p>
            <a:pPr lvl="1"/>
            <a:r>
              <a:rPr lang="en-US" dirty="0" smtClean="0"/>
              <a:t>Limited atonement</a:t>
            </a:r>
          </a:p>
          <a:p>
            <a:pPr lvl="1"/>
            <a:r>
              <a:rPr lang="en-US" dirty="0" smtClean="0"/>
              <a:t>Perseverance/preservation of the saints</a:t>
            </a:r>
          </a:p>
          <a:p>
            <a:r>
              <a:rPr lang="en-US" dirty="0" smtClean="0"/>
              <a:t>Refuted in one verse (v. 15)</a:t>
            </a:r>
          </a:p>
          <a:p>
            <a:pPr lvl="1"/>
            <a:r>
              <a:rPr lang="en-US" dirty="0" smtClean="0"/>
              <a:t>A brother (regenerated saint) is being destroyed</a:t>
            </a:r>
          </a:p>
          <a:p>
            <a:pPr lvl="1"/>
            <a:r>
              <a:rPr lang="en-US" dirty="0" smtClean="0"/>
              <a:t>Christ died for one who is being destroyed</a:t>
            </a:r>
          </a:p>
          <a:p>
            <a:r>
              <a:rPr lang="en-US" dirty="0" smtClean="0"/>
              <a:t>Sobering thought when considering whether to exercise liberty</a:t>
            </a:r>
          </a:p>
        </p:txBody>
      </p:sp>
      <p:sp>
        <p:nvSpPr>
          <p:cNvPr id="4" name="Slide Number Placeholder 3"/>
          <p:cNvSpPr>
            <a:spLocks noGrp="1"/>
          </p:cNvSpPr>
          <p:nvPr>
            <p:ph type="sldNum" sz="quarter" idx="12"/>
          </p:nvPr>
        </p:nvSpPr>
        <p:spPr/>
        <p:txBody>
          <a:bodyPr/>
          <a:lstStyle/>
          <a:p>
            <a:fld id="{4FAB73BC-B049-4115-A692-8D63A059BFB8}" type="slidenum">
              <a:rPr lang="en-US" smtClean="0"/>
              <a:t>24</a:t>
            </a:fld>
            <a:endParaRPr lang="en-US" dirty="0"/>
          </a:p>
        </p:txBody>
      </p:sp>
    </p:spTree>
    <p:extLst>
      <p:ext uri="{BB962C8B-B14F-4D97-AF65-F5344CB8AC3E}">
        <p14:creationId xmlns:p14="http://schemas.microsoft.com/office/powerpoint/2010/main" val="404165869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Problem</a:t>
            </a:r>
            <a:endParaRPr lang="en-US" dirty="0"/>
          </a:p>
        </p:txBody>
      </p:sp>
      <p:sp>
        <p:nvSpPr>
          <p:cNvPr id="3" name="Content Placeholder 2"/>
          <p:cNvSpPr>
            <a:spLocks noGrp="1"/>
          </p:cNvSpPr>
          <p:nvPr>
            <p:ph idx="1"/>
          </p:nvPr>
        </p:nvSpPr>
        <p:spPr/>
        <p:txBody>
          <a:bodyPr/>
          <a:lstStyle/>
          <a:p>
            <a:r>
              <a:rPr lang="en-US" dirty="0" smtClean="0"/>
              <a:t>Similar to I Corinthians 8–10</a:t>
            </a:r>
          </a:p>
          <a:p>
            <a:pPr lvl="1"/>
            <a:r>
              <a:rPr lang="en-US" dirty="0" smtClean="0"/>
              <a:t>Eating meats offered to idols</a:t>
            </a:r>
          </a:p>
          <a:p>
            <a:pPr lvl="1"/>
            <a:r>
              <a:rPr lang="en-US" dirty="0" smtClean="0"/>
              <a:t>Nothing wrong in theory</a:t>
            </a:r>
          </a:p>
          <a:p>
            <a:pPr lvl="1"/>
            <a:r>
              <a:rPr lang="en-US" dirty="0" smtClean="0"/>
              <a:t>To the strong: Do not offend the weak</a:t>
            </a:r>
          </a:p>
          <a:p>
            <a:pPr lvl="1"/>
            <a:r>
              <a:rPr lang="en-US" dirty="0" smtClean="0"/>
              <a:t>To all: Do not play with fire</a:t>
            </a:r>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26597932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Similar to I Corinthians 8–10</a:t>
            </a:r>
          </a:p>
          <a:p>
            <a:r>
              <a:rPr lang="en-US" dirty="0" smtClean="0"/>
              <a:t>Matters of conscience</a:t>
            </a:r>
          </a:p>
          <a:p>
            <a:pPr lvl="1"/>
            <a:r>
              <a:rPr lang="en-US" dirty="0" smtClean="0"/>
              <a:t>To the strong: do not despise the weak</a:t>
            </a:r>
          </a:p>
          <a:p>
            <a:pPr lvl="1"/>
            <a:r>
              <a:rPr lang="en-US" dirty="0" smtClean="0"/>
              <a:t>To the weak: do not judge the strong</a:t>
            </a:r>
          </a:p>
          <a:p>
            <a:pPr lvl="1"/>
            <a:r>
              <a:rPr lang="en-US" dirty="0" smtClean="0"/>
              <a:t>To the strong: consider the conscience of the weak</a:t>
            </a:r>
          </a:p>
          <a:p>
            <a:pPr lvl="1"/>
            <a:r>
              <a:rPr lang="en-US" dirty="0" smtClean="0"/>
              <a:t>Remember the context: Jewish &amp; Gentile friction</a:t>
            </a:r>
          </a:p>
          <a:p>
            <a:pPr lvl="1"/>
            <a:r>
              <a:rPr lang="en-US" b="1" dirty="0" smtClean="0"/>
              <a:t>Not</a:t>
            </a:r>
            <a:r>
              <a:rPr lang="en-US" dirty="0" smtClean="0"/>
              <a:t> matters of right &amp; wrong</a:t>
            </a:r>
          </a:p>
        </p:txBody>
      </p:sp>
      <p:sp>
        <p:nvSpPr>
          <p:cNvPr id="4" name="Slide Number Placeholder 3"/>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4212552136"/>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5</a:t>
            </a:fld>
            <a:endParaRPr lang="en-US" dirty="0"/>
          </a:p>
        </p:txBody>
      </p:sp>
      <p:sp>
        <p:nvSpPr>
          <p:cNvPr id="5" name="Title 4"/>
          <p:cNvSpPr>
            <a:spLocks noGrp="1"/>
          </p:cNvSpPr>
          <p:nvPr>
            <p:ph type="title"/>
          </p:nvPr>
        </p:nvSpPr>
        <p:spPr/>
        <p:txBody>
          <a:bodyPr/>
          <a:lstStyle/>
          <a:p>
            <a:r>
              <a:rPr lang="en-US" dirty="0" smtClean="0"/>
              <a:t>Receive </a:t>
            </a:r>
            <a:r>
              <a:rPr lang="en-US" dirty="0"/>
              <a:t>one who is weak in the faith, but not to disputes over doubtful things. </a:t>
            </a:r>
            <a:r>
              <a:rPr lang="en-US" baseline="30000" dirty="0">
                <a:solidFill>
                  <a:schemeClr val="accent3"/>
                </a:solidFill>
              </a:rPr>
              <a:t>2</a:t>
            </a:r>
            <a:r>
              <a:rPr lang="en-US" dirty="0"/>
              <a:t> For one believes he may eat all things, but he who is weak eats only vegetables. </a:t>
            </a:r>
            <a:r>
              <a:rPr lang="en-US" baseline="30000" dirty="0">
                <a:solidFill>
                  <a:schemeClr val="accent3"/>
                </a:solidFill>
              </a:rPr>
              <a:t>3</a:t>
            </a:r>
            <a:r>
              <a:rPr lang="en-US" dirty="0"/>
              <a:t> Let not him who eats despise him who does not eat, and let not him who does not eat judge him who eats; for God has received him.</a:t>
            </a:r>
          </a:p>
        </p:txBody>
      </p:sp>
      <p:sp>
        <p:nvSpPr>
          <p:cNvPr id="6" name="Text Placeholder 5"/>
          <p:cNvSpPr>
            <a:spLocks noGrp="1"/>
          </p:cNvSpPr>
          <p:nvPr>
            <p:ph type="body" sz="quarter" idx="13"/>
          </p:nvPr>
        </p:nvSpPr>
        <p:spPr/>
        <p:txBody>
          <a:bodyPr/>
          <a:lstStyle/>
          <a:p>
            <a:r>
              <a:rPr lang="en-US" dirty="0" smtClean="0"/>
              <a:t>Romans 14:1–3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981169842"/>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Disputes over Doubtful Things</a:t>
            </a:r>
            <a:endParaRPr lang="en-US" dirty="0"/>
          </a:p>
        </p:txBody>
      </p:sp>
      <p:sp>
        <p:nvSpPr>
          <p:cNvPr id="7" name="Content Placeholder 6"/>
          <p:cNvSpPr>
            <a:spLocks noGrp="1"/>
          </p:cNvSpPr>
          <p:nvPr>
            <p:ph idx="1"/>
          </p:nvPr>
        </p:nvSpPr>
        <p:spPr/>
        <p:txBody>
          <a:bodyPr/>
          <a:lstStyle/>
          <a:p>
            <a:r>
              <a:rPr lang="en-US" dirty="0" smtClean="0"/>
              <a:t>What is Paul talking about?</a:t>
            </a:r>
          </a:p>
          <a:p>
            <a:pPr lvl="1"/>
            <a:r>
              <a:rPr lang="en-US" dirty="0" smtClean="0"/>
              <a:t>Jews may have avoided meats …</a:t>
            </a:r>
          </a:p>
          <a:p>
            <a:pPr lvl="2"/>
            <a:r>
              <a:rPr lang="en-US" dirty="0" smtClean="0"/>
              <a:t>… in case they had been offered to idols</a:t>
            </a:r>
          </a:p>
          <a:p>
            <a:pPr lvl="2"/>
            <a:r>
              <a:rPr lang="en-US" dirty="0" smtClean="0"/>
              <a:t>… that were unclean per Leviticus 11</a:t>
            </a:r>
          </a:p>
          <a:p>
            <a:pPr lvl="1"/>
            <a:r>
              <a:rPr lang="en-US" dirty="0" smtClean="0"/>
              <a:t>Gentiles may have avoided meats in case they had been offered to idols</a:t>
            </a:r>
          </a:p>
          <a:p>
            <a:r>
              <a:rPr lang="en-US" dirty="0" smtClean="0"/>
              <a:t>Does God accept both men? If so, why the controversy?</a:t>
            </a:r>
          </a:p>
          <a:p>
            <a:pPr lvl="1"/>
            <a:r>
              <a:rPr lang="en-US" dirty="0" smtClean="0"/>
              <a:t>Pride?</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1531026897"/>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fade">
                                      <p:cBhvr>
                                        <p:cTn id="29" dur="500"/>
                                        <p:tgtEl>
                                          <p:spTgt spid="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fade">
                                      <p:cBhvr>
                                        <p:cTn id="3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7</a:t>
            </a:fld>
            <a:endParaRPr lang="en-US" dirty="0"/>
          </a:p>
        </p:txBody>
      </p:sp>
      <p:sp>
        <p:nvSpPr>
          <p:cNvPr id="5" name="Title 4"/>
          <p:cNvSpPr>
            <a:spLocks noGrp="1"/>
          </p:cNvSpPr>
          <p:nvPr>
            <p:ph type="title"/>
          </p:nvPr>
        </p:nvSpPr>
        <p:spPr/>
        <p:txBody>
          <a:bodyPr/>
          <a:lstStyle/>
          <a:p>
            <a:r>
              <a:rPr lang="en-US" dirty="0"/>
              <a:t>Who are you to judge </a:t>
            </a:r>
            <a:r>
              <a:rPr lang="en-US" dirty="0" smtClean="0"/>
              <a:t>another’s </a:t>
            </a:r>
            <a:r>
              <a:rPr lang="en-US" dirty="0"/>
              <a:t>servant? To his own master he stands or falls. Indeed, he will be made to stand, for God is able to make him stand.</a:t>
            </a:r>
          </a:p>
        </p:txBody>
      </p:sp>
      <p:sp>
        <p:nvSpPr>
          <p:cNvPr id="6" name="Text Placeholder 5"/>
          <p:cNvSpPr>
            <a:spLocks noGrp="1"/>
          </p:cNvSpPr>
          <p:nvPr>
            <p:ph type="body" sz="quarter" idx="13"/>
          </p:nvPr>
        </p:nvSpPr>
        <p:spPr/>
        <p:txBody>
          <a:bodyPr/>
          <a:lstStyle/>
          <a:p>
            <a:r>
              <a:rPr lang="en-US" dirty="0" smtClean="0"/>
              <a:t>Romans 14:4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327739835"/>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Judging Another’s Servant</a:t>
            </a:r>
            <a:endParaRPr lang="en-US" dirty="0"/>
          </a:p>
        </p:txBody>
      </p:sp>
      <p:sp>
        <p:nvSpPr>
          <p:cNvPr id="7" name="Content Placeholder 6"/>
          <p:cNvSpPr>
            <a:spLocks noGrp="1"/>
          </p:cNvSpPr>
          <p:nvPr>
            <p:ph idx="1"/>
          </p:nvPr>
        </p:nvSpPr>
        <p:spPr/>
        <p:txBody>
          <a:bodyPr/>
          <a:lstStyle/>
          <a:p>
            <a:r>
              <a:rPr lang="en-US" dirty="0" smtClean="0"/>
              <a:t>What does v. 4 say about how we should temper our criticisms of our brethren?</a:t>
            </a:r>
          </a:p>
          <a:p>
            <a:r>
              <a:rPr lang="en-US" dirty="0" smtClean="0"/>
              <a:t>Does this mean that we are being presumptuous when we rebuke a brother for sin?</a:t>
            </a:r>
          </a:p>
          <a:p>
            <a:pPr lvl="1"/>
            <a:r>
              <a:rPr lang="en-US" dirty="0" smtClean="0"/>
              <a:t>Paul’s rebuke of Peter (Gal 2:ff)</a:t>
            </a:r>
          </a:p>
          <a:p>
            <a:pPr lvl="1"/>
            <a:r>
              <a:rPr lang="en-US" dirty="0" smtClean="0"/>
              <a:t>Our responsibility to restore the erring (Gal 6:1; Jas 5:19, 20)</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121884150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9</a:t>
            </a:fld>
            <a:endParaRPr lang="en-US" dirty="0"/>
          </a:p>
        </p:txBody>
      </p:sp>
      <p:sp>
        <p:nvSpPr>
          <p:cNvPr id="5" name="Title 4"/>
          <p:cNvSpPr>
            <a:spLocks noGrp="1"/>
          </p:cNvSpPr>
          <p:nvPr>
            <p:ph type="title"/>
          </p:nvPr>
        </p:nvSpPr>
        <p:spPr/>
        <p:txBody>
          <a:bodyPr>
            <a:normAutofit fontScale="90000"/>
          </a:bodyPr>
          <a:lstStyle/>
          <a:p>
            <a:r>
              <a:rPr lang="en-US" dirty="0"/>
              <a:t>One person esteems one day above another; another esteems every day alike. Let each be fully convinced in his own mind. </a:t>
            </a:r>
            <a:r>
              <a:rPr lang="en-US" baseline="30000" dirty="0">
                <a:solidFill>
                  <a:schemeClr val="accent3"/>
                </a:solidFill>
              </a:rPr>
              <a:t>6</a:t>
            </a:r>
            <a:r>
              <a:rPr lang="en-US" dirty="0"/>
              <a:t> He who observes the day, observes it to the Lord; and he who does not observe the day, to the Lord he does not observe it. He who eats, eats to the Lord, for he gives God thanks; and he who does not eat, to the Lord he does not eat, and gives God thanks.</a:t>
            </a:r>
          </a:p>
        </p:txBody>
      </p:sp>
      <p:sp>
        <p:nvSpPr>
          <p:cNvPr id="6" name="Text Placeholder 5"/>
          <p:cNvSpPr>
            <a:spLocks noGrp="1"/>
          </p:cNvSpPr>
          <p:nvPr>
            <p:ph type="body" sz="quarter" idx="13"/>
          </p:nvPr>
        </p:nvSpPr>
        <p:spPr/>
        <p:txBody>
          <a:bodyPr/>
          <a:lstStyle/>
          <a:p>
            <a:r>
              <a:rPr lang="en-US" dirty="0" smtClean="0"/>
              <a:t>Romans 14:5, 6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78009488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entury Schoolbook-Gothic">
      <a:majorFont>
        <a:latin typeface="Century Schoolbook"/>
        <a:ea typeface=""/>
        <a:cs typeface=""/>
      </a:majorFont>
      <a:minorFont>
        <a:latin typeface="Century Gothic"/>
        <a:ea typeface=""/>
        <a:cs typeface=""/>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D5487D36-20B9-4AF8-9845-4EE893DA08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1425</TotalTime>
  <Words>1257</Words>
  <Application>Microsoft Macintosh PowerPoint</Application>
  <PresentationFormat>Custom</PresentationFormat>
  <Paragraphs>129</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Metropolitan</vt:lpstr>
      <vt:lpstr>Romans XIV &amp; XV</vt:lpstr>
      <vt:lpstr>Romans XIV</vt:lpstr>
      <vt:lpstr>The Problem</vt:lpstr>
      <vt:lpstr>The Problem</vt:lpstr>
      <vt:lpstr>Receive one who is weak in the faith, but not to disputes over doubtful things. 2 For one believes he may eat all things, but he who is weak eats only vegetables. 3 Let not him who eats despise him who does not eat, and let not him who does not eat judge him who eats; for God has received him.</vt:lpstr>
      <vt:lpstr>Disputes over Doubtful Things</vt:lpstr>
      <vt:lpstr>Who are you to judge another’s servant? To his own master he stands or falls. Indeed, he will be made to stand, for God is able to make him stand.</vt:lpstr>
      <vt:lpstr>Judging Another’s Servant</vt:lpstr>
      <vt:lpstr>One person esteems one day above another; another esteems every day alike. Let each be fully convinced in his own mind. 6 He who observes the day, observes it to the Lord; and he who does not observe the day, to the Lord he does not observe it. He who eats, eats to the Lord, for he gives God thanks; and he who does not eat, to the Lord he does not eat, and gives God thanks.</vt:lpstr>
      <vt:lpstr>Observing Days, Eating</vt:lpstr>
      <vt:lpstr>For none of us lives to himself, and no one dies to himself. 8 For if we live, we live to the Lord; and if we die, we die to the Lord. Therefore, whether we live or die, we are the Lord’s. 9 For to this end Christ died and rose and lived again, that He might be Lord of both the dead and the living.</vt:lpstr>
      <vt:lpstr>No man is an Iland, intire of itselfe; every man is a peece of the Continent, a part of the maine [sic]</vt:lpstr>
      <vt:lpstr>To the Lord</vt:lpstr>
      <vt:lpstr>For none of us lives to himself, and no one dies to himself. 8 For if we live, we live to the Lord; and if we die, we die to the Lord. Therefore, whether we live or die, we are the Lord’s. 9 For to this end Christ died and rose and lived again, that He might be Lord of both the dead and the living.</vt:lpstr>
      <vt:lpstr>To the Lord</vt:lpstr>
      <vt:lpstr>But why do you judge your brother? Or why do you show contempt for your brother? For we shall all stand before the judgment seat of Christ. 11 For it is written:  “As I live, says the Lord, Every knee shall bow to Me, And every tongue shall confess to God.”</vt:lpstr>
      <vt:lpstr>So then each of us shall give account of himself to God. 13 Therefore let us not judge one another anymore, but rather resolve this, not to put a stumbling block or a cause to fall in our brother’s way.</vt:lpstr>
      <vt:lpstr>Each Shall Give Account</vt:lpstr>
      <vt:lpstr>I know and am convinced by the Lord Jesus that there is nothing unclean of itself; but to him who considers anything to be unclean, to him it is unclean. </vt:lpstr>
      <vt:lpstr>Nothing Unclean of Itself</vt:lpstr>
      <vt:lpstr>Yet if your brother is grieved because of your food, you are no longer walking in love. Do not destroy with your food the one for whom Christ died. 16 Therefore do not let your good be spoken of as evil;</vt:lpstr>
      <vt:lpstr>for the kingdom of God is not eating and drinking, but righteousness and peace and joy in the Holy Spirit. 18 For he who serves Christ in these things is acceptable to God and approved by men.</vt:lpstr>
      <vt:lpstr>If Your Brother Is Grieved …</vt:lpstr>
      <vt:lpstr>The One for Whom Christ Died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XIII &amp; XIV</dc:title>
  <dc:creator>Collins, Brad</dc:creator>
  <cp:lastModifiedBy>Brad Collins</cp:lastModifiedBy>
  <cp:revision>198</cp:revision>
  <dcterms:created xsi:type="dcterms:W3CDTF">2014-11-26T03:08:51Z</dcterms:created>
  <dcterms:modified xsi:type="dcterms:W3CDTF">2014-12-02T02:55:01Z</dcterms:modified>
</cp:coreProperties>
</file>