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56"/>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66" r:id="rId163"/>
    <p:sldId id="451" r:id="rId164"/>
    <p:sldId id="459" r:id="rId165"/>
    <p:sldId id="460" r:id="rId166"/>
    <p:sldId id="429" r:id="rId167"/>
    <p:sldId id="430" r:id="rId168"/>
    <p:sldId id="431" r:id="rId169"/>
    <p:sldId id="432" r:id="rId170"/>
    <p:sldId id="434" r:id="rId171"/>
    <p:sldId id="453" r:id="rId172"/>
    <p:sldId id="446" r:id="rId173"/>
    <p:sldId id="461" r:id="rId174"/>
    <p:sldId id="454" r:id="rId175"/>
    <p:sldId id="462" r:id="rId176"/>
    <p:sldId id="467" r:id="rId177"/>
    <p:sldId id="447" r:id="rId178"/>
    <p:sldId id="464" r:id="rId179"/>
    <p:sldId id="463" r:id="rId180"/>
    <p:sldId id="465" r:id="rId181"/>
    <p:sldId id="448" r:id="rId182"/>
    <p:sldId id="477" r:id="rId183"/>
    <p:sldId id="479" r:id="rId184"/>
    <p:sldId id="449" r:id="rId185"/>
    <p:sldId id="452" r:id="rId186"/>
    <p:sldId id="480" r:id="rId187"/>
    <p:sldId id="455" r:id="rId188"/>
    <p:sldId id="456" r:id="rId189"/>
    <p:sldId id="457" r:id="rId190"/>
    <p:sldId id="458" r:id="rId191"/>
    <p:sldId id="478" r:id="rId192"/>
    <p:sldId id="468" r:id="rId193"/>
    <p:sldId id="469" r:id="rId194"/>
    <p:sldId id="470" r:id="rId195"/>
    <p:sldId id="471" r:id="rId196"/>
    <p:sldId id="513" r:id="rId197"/>
    <p:sldId id="481" r:id="rId198"/>
    <p:sldId id="484" r:id="rId199"/>
    <p:sldId id="488" r:id="rId200"/>
    <p:sldId id="502" r:id="rId201"/>
    <p:sldId id="514" r:id="rId202"/>
    <p:sldId id="472" r:id="rId203"/>
    <p:sldId id="515" r:id="rId204"/>
    <p:sldId id="516" r:id="rId205"/>
    <p:sldId id="517" r:id="rId206"/>
    <p:sldId id="473" r:id="rId207"/>
    <p:sldId id="518" r:id="rId208"/>
    <p:sldId id="474" r:id="rId209"/>
    <p:sldId id="475" r:id="rId210"/>
    <p:sldId id="532" r:id="rId211"/>
    <p:sldId id="476" r:id="rId212"/>
    <p:sldId id="530" r:id="rId213"/>
    <p:sldId id="527" r:id="rId214"/>
    <p:sldId id="519" r:id="rId215"/>
    <p:sldId id="520" r:id="rId216"/>
    <p:sldId id="521" r:id="rId217"/>
    <p:sldId id="528" r:id="rId218"/>
    <p:sldId id="522" r:id="rId219"/>
    <p:sldId id="523" r:id="rId220"/>
    <p:sldId id="524" r:id="rId221"/>
    <p:sldId id="525" r:id="rId222"/>
    <p:sldId id="531" r:id="rId223"/>
    <p:sldId id="529" r:id="rId224"/>
    <p:sldId id="503" r:id="rId225"/>
    <p:sldId id="533" r:id="rId226"/>
    <p:sldId id="504" r:id="rId227"/>
    <p:sldId id="505" r:id="rId228"/>
    <p:sldId id="506" r:id="rId229"/>
    <p:sldId id="507" r:id="rId230"/>
    <p:sldId id="508" r:id="rId231"/>
    <p:sldId id="534" r:id="rId232"/>
    <p:sldId id="509" r:id="rId233"/>
    <p:sldId id="540" r:id="rId234"/>
    <p:sldId id="541" r:id="rId235"/>
    <p:sldId id="545" r:id="rId236"/>
    <p:sldId id="543" r:id="rId237"/>
    <p:sldId id="544" r:id="rId238"/>
    <p:sldId id="510" r:id="rId239"/>
    <p:sldId id="551" r:id="rId240"/>
    <p:sldId id="512" r:id="rId241"/>
    <p:sldId id="535" r:id="rId242"/>
    <p:sldId id="536" r:id="rId243"/>
    <p:sldId id="537" r:id="rId244"/>
    <p:sldId id="538" r:id="rId245"/>
    <p:sldId id="552" r:id="rId246"/>
    <p:sldId id="539" r:id="rId247"/>
    <p:sldId id="553" r:id="rId248"/>
    <p:sldId id="542" r:id="rId249"/>
    <p:sldId id="546" r:id="rId250"/>
    <p:sldId id="547" r:id="rId251"/>
    <p:sldId id="548" r:id="rId252"/>
    <p:sldId id="554" r:id="rId253"/>
    <p:sldId id="549" r:id="rId254"/>
    <p:sldId id="550" r:id="rId255"/>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66" y="333714"/>
    </p:cViewPr>
  </p:outlineViewPr>
  <p:notesTextViewPr>
    <p:cViewPr>
      <p:scale>
        <a:sx n="1" d="1"/>
        <a:sy n="1" d="1"/>
      </p:scale>
      <p:origin x="0" y="0"/>
    </p:cViewPr>
  </p:notesTextViewPr>
  <p:sorterViewPr>
    <p:cViewPr>
      <p:scale>
        <a:sx n="100" d="100"/>
        <a:sy n="100" d="100"/>
      </p:scale>
      <p:origin x="0" y="33036"/>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pPr lvl="1"/>
            <a:r>
              <a:rPr lang="en-US" dirty="0" smtClean="0"/>
              <a:t>Ps.44:22</a:t>
            </a:r>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a:p>
            <a:pPr lvl="1"/>
            <a:r>
              <a:rPr lang="en-US" dirty="0" smtClean="0"/>
              <a:t>Gen. 21:12;18:10,14</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a:p>
            <a:r>
              <a:rPr lang="en-US" dirty="0" smtClean="0"/>
              <a:t>Gen. 25:23; Malachi 1:2-3</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That is, those who are the children of the flesh, these are not the children of God; but the children of the promise are counted as the seed. </a:t>
            </a:r>
          </a:p>
        </p:txBody>
      </p:sp>
    </p:spTree>
    <p:extLst>
      <p:ext uri="{BB962C8B-B14F-4D97-AF65-F5344CB8AC3E}">
        <p14:creationId xmlns:p14="http://schemas.microsoft.com/office/powerpoint/2010/main" val="16969003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Dispensational </a:t>
            </a:r>
            <a:r>
              <a:rPr lang="en-US" dirty="0" err="1" smtClean="0"/>
              <a:t>Premillennialism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held that the Old Testament prophets predicted the re-establishment of David’s kingdom and that Christ himself intended to bring this about. It is alleged however, that because the Jews refused his person and work he postponed the establishment of his kingdom until the time of his return. Meanwhile, it is argued, the Lord gathered together “the church” as a kind of interim measure </a:t>
            </a:r>
            <a:endParaRPr lang="en-US" dirty="0" smtClean="0"/>
          </a:p>
          <a:p>
            <a:pPr lvl="1"/>
            <a:r>
              <a:rPr lang="en-US" dirty="0" smtClean="0"/>
              <a:t>(</a:t>
            </a:r>
            <a:r>
              <a:rPr lang="en-US" dirty="0" err="1"/>
              <a:t>Kevan</a:t>
            </a:r>
            <a:r>
              <a:rPr lang="en-US" dirty="0"/>
              <a:t>, Ernest F. 1999. Wycliffe Dictionary of Theology. E. F. Harrison, G. W. </a:t>
            </a:r>
            <a:r>
              <a:rPr lang="en-US" dirty="0" err="1"/>
              <a:t>Bromiley</a:t>
            </a:r>
            <a:r>
              <a:rPr lang="en-US" dirty="0"/>
              <a:t>, C. F. Henry, eds. Peabody, MA: Hendrickson, 352</a:t>
            </a:r>
            <a:r>
              <a:rPr lang="en-US" dirty="0" smtClean="0"/>
              <a:t>)</a:t>
            </a:r>
            <a:endParaRPr lang="en-US" dirty="0"/>
          </a:p>
        </p:txBody>
      </p:sp>
    </p:spTree>
    <p:extLst>
      <p:ext uri="{BB962C8B-B14F-4D97-AF65-F5344CB8AC3E}">
        <p14:creationId xmlns:p14="http://schemas.microsoft.com/office/powerpoint/2010/main" val="5658471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is the church</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smtClean="0"/>
              <a:t>1 Cor. 15:20 </a:t>
            </a:r>
          </a:p>
          <a:p>
            <a:pPr marL="457200" lvl="1" indent="0">
              <a:buNone/>
            </a:pPr>
            <a:r>
              <a:rPr lang="en-US" dirty="0"/>
              <a:t>	</a:t>
            </a:r>
            <a:r>
              <a:rPr lang="en-US" dirty="0" smtClean="0"/>
              <a:t>But </a:t>
            </a:r>
            <a:r>
              <a:rPr lang="en-US" dirty="0"/>
              <a:t>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24 Then comes the end, when He delivers the kingdom to God the Father, when He puts an end to all rule and all authority and power.</a:t>
            </a:r>
          </a:p>
        </p:txBody>
      </p:sp>
    </p:spTree>
    <p:extLst>
      <p:ext uri="{BB962C8B-B14F-4D97-AF65-F5344CB8AC3E}">
        <p14:creationId xmlns:p14="http://schemas.microsoft.com/office/powerpoint/2010/main" val="22014872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 is not what the Jews thought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1:6 </a:t>
            </a:r>
          </a:p>
          <a:p>
            <a:pPr lvl="1"/>
            <a:r>
              <a:rPr lang="en-US" dirty="0" smtClean="0"/>
              <a:t>Therefore</a:t>
            </a:r>
            <a:r>
              <a:rPr lang="en-US" dirty="0"/>
              <a:t>, when they had come together, they asked Him, saying, “Lord, will You at this time restore the kingdom to Israel?” 7 And He said to them, “It is not for you to know times or seasons which the Father has put in His own authority. 8 But you shall receive power when the Holy Spirit has come upon you; and you shall be witnesses to </a:t>
            </a:r>
            <a:r>
              <a:rPr lang="en-US" dirty="0" smtClean="0"/>
              <a:t>Me </a:t>
            </a:r>
            <a:r>
              <a:rPr lang="en-US" dirty="0"/>
              <a:t>in Jerusalem, and in all Judea and Samaria, and to the end of the earth.”</a:t>
            </a:r>
          </a:p>
        </p:txBody>
      </p:sp>
    </p:spTree>
    <p:extLst>
      <p:ext uri="{BB962C8B-B14F-4D97-AF65-F5344CB8AC3E}">
        <p14:creationId xmlns:p14="http://schemas.microsoft.com/office/powerpoint/2010/main" val="25786607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endParaRPr lang="en-US" dirty="0"/>
          </a:p>
          <a:p>
            <a:pPr lvl="1"/>
            <a:r>
              <a:rPr lang="en-US" dirty="0" smtClean="0"/>
              <a:t>Exodus 33:19; 9:16</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p>
          <a:p>
            <a:pPr lvl="1"/>
            <a:r>
              <a:rPr lang="en-US" dirty="0" smtClean="0"/>
              <a:t>“I will call them My people, who were not My people,</a:t>
            </a:r>
          </a:p>
          <a:p>
            <a:pPr lvl="1"/>
            <a:r>
              <a:rPr lang="en-US" dirty="0" smtClean="0"/>
              <a:t>And her beloved, who was not beloved.”</a:t>
            </a:r>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p>
          <a:p>
            <a:r>
              <a:rPr lang="en-US" dirty="0" smtClean="0"/>
              <a:t>27 Isaiah also cries out concerning Israel:</a:t>
            </a:r>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p>
          <a:p>
            <a:pPr lvl="2"/>
            <a:r>
              <a:rPr lang="en-US" dirty="0" smtClean="0"/>
              <a:t>Hosea 2:23;1:10;  Isaiah 10:22-23</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p>
          <a:p>
            <a:pPr lvl="1"/>
            <a:r>
              <a:rPr lang="en-US" dirty="0" smtClean="0"/>
              <a:t>“Unless the Lord of </a:t>
            </a:r>
            <a:r>
              <a:rPr lang="en-US" dirty="0" err="1" smtClean="0"/>
              <a:t>Sabaoth</a:t>
            </a:r>
            <a:r>
              <a:rPr lang="en-US" dirty="0" smtClean="0"/>
              <a:t> had left us a seed,</a:t>
            </a:r>
          </a:p>
          <a:p>
            <a:pPr lvl="1"/>
            <a:r>
              <a:rPr lang="en-US" dirty="0" smtClean="0"/>
              <a:t>We would have become like Sodom,</a:t>
            </a:r>
          </a:p>
          <a:p>
            <a:pPr lvl="1"/>
            <a:r>
              <a:rPr lang="en-US" dirty="0" smtClean="0"/>
              <a:t>And we would have been made like Gomorrah.”</a:t>
            </a:r>
          </a:p>
          <a:p>
            <a:r>
              <a:rPr lang="en-US" dirty="0" smtClean="0"/>
              <a:t>30 What shall we say then? That Gentiles, who did not pursue righteousness, have attained to righteousness, even the righteousness of faith; 31 but Israel, pursuing the law of righteousness, has not attained to the law of righteousness. 32 Why? Because they did not seek it by faith, but as it were, by the works of the law. For they stumbled at that stumbling stone.</a:t>
            </a:r>
          </a:p>
          <a:p>
            <a:r>
              <a:rPr lang="en-US" dirty="0" smtClean="0"/>
              <a:t>33 As it is written:</a:t>
            </a:r>
          </a:p>
          <a:p>
            <a:pPr lvl="1"/>
            <a:r>
              <a:rPr lang="en-US" dirty="0" smtClean="0"/>
              <a:t>“Behold, I lay in Zion a stumbling stone and rock of offense,</a:t>
            </a:r>
          </a:p>
          <a:p>
            <a:pPr lvl="1"/>
            <a:r>
              <a:rPr lang="en-US" dirty="0" smtClean="0"/>
              <a:t>And whoever believes on Him will not be put to shame.”</a:t>
            </a:r>
          </a:p>
          <a:p>
            <a:pPr lvl="2"/>
            <a:r>
              <a:rPr lang="en-US" dirty="0" smtClean="0"/>
              <a:t>Isaiah 1:9;8:14;28:16</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a:t>
            </a:r>
            <a:endParaRPr lang="en-US" dirty="0"/>
          </a:p>
        </p:txBody>
      </p:sp>
      <p:sp>
        <p:nvSpPr>
          <p:cNvPr id="3" name="Content Placeholder 2"/>
          <p:cNvSpPr>
            <a:spLocks noGrp="1"/>
          </p:cNvSpPr>
          <p:nvPr>
            <p:ph idx="1"/>
          </p:nvPr>
        </p:nvSpPr>
        <p:spPr/>
        <p:txBody>
          <a:bodyPr/>
          <a:lstStyle/>
          <a:p>
            <a:r>
              <a:rPr lang="en-US" dirty="0" smtClean="0"/>
              <a:t>God had a plan from the beginning</a:t>
            </a:r>
          </a:p>
          <a:p>
            <a:r>
              <a:rPr lang="en-US" dirty="0" smtClean="0"/>
              <a:t>The promise went through a physical line until Christ but is now for all</a:t>
            </a:r>
          </a:p>
          <a:p>
            <a:r>
              <a:rPr lang="en-US" dirty="0" smtClean="0"/>
              <a:t>If you think that is unfair you are arguing with God</a:t>
            </a:r>
            <a:endParaRPr lang="en-US" dirty="0"/>
          </a:p>
          <a:p>
            <a:r>
              <a:rPr lang="en-US" dirty="0" smtClean="0"/>
              <a:t>God’s intention all along was to bring in the gentiles</a:t>
            </a:r>
            <a:endParaRPr lang="en-US" dirty="0"/>
          </a:p>
        </p:txBody>
      </p:sp>
    </p:spTree>
    <p:extLst>
      <p:ext uri="{BB962C8B-B14F-4D97-AF65-F5344CB8AC3E}">
        <p14:creationId xmlns:p14="http://schemas.microsoft.com/office/powerpoint/2010/main" val="13346110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a:t>
            </a:r>
            <a:r>
              <a:rPr lang="en-US" dirty="0" smtClean="0"/>
              <a:t>Israel </a:t>
            </a:r>
            <a:r>
              <a:rPr lang="en-US" dirty="0"/>
              <a:t>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Zeal Save?</a:t>
            </a:r>
            <a:endParaRPr lang="en-US" dirty="0"/>
          </a:p>
        </p:txBody>
      </p:sp>
      <p:sp>
        <p:nvSpPr>
          <p:cNvPr id="3" name="Content Placeholder 2"/>
          <p:cNvSpPr>
            <a:spLocks noGrp="1"/>
          </p:cNvSpPr>
          <p:nvPr>
            <p:ph idx="1"/>
          </p:nvPr>
        </p:nvSpPr>
        <p:spPr/>
        <p:txBody>
          <a:bodyPr>
            <a:normAutofit/>
          </a:bodyPr>
          <a:lstStyle/>
          <a:p>
            <a:r>
              <a:rPr lang="en-US" dirty="0" smtClean="0"/>
              <a:t>Matt 7:21 </a:t>
            </a:r>
          </a:p>
          <a:p>
            <a:pPr lvl="1"/>
            <a:r>
              <a:rPr lang="en-US" dirty="0" smtClean="0"/>
              <a:t>“</a:t>
            </a:r>
            <a:r>
              <a:rPr lang="en-US" dirty="0"/>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4261357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Cor. 1:10 </a:t>
            </a:r>
          </a:p>
          <a:p>
            <a:pPr lvl="1"/>
            <a:r>
              <a:rPr lang="en-US" dirty="0" smtClean="0"/>
              <a:t>Now </a:t>
            </a:r>
            <a:r>
              <a:rPr lang="en-US" dirty="0"/>
              <a:t>I plead with you, brethren, by the name of our Lord Jesus Christ, that you all speak the same thing, and that there be no divisions among you, but that you be perfectly joined together in the same mind and in the same judgment</a:t>
            </a:r>
            <a:r>
              <a:rPr lang="en-US" dirty="0" smtClean="0"/>
              <a:t>.</a:t>
            </a:r>
          </a:p>
          <a:p>
            <a:r>
              <a:rPr lang="en-US" dirty="0" smtClean="0"/>
              <a:t>2 Tim. 1:13 </a:t>
            </a:r>
          </a:p>
          <a:p>
            <a:pPr lvl="1"/>
            <a:r>
              <a:rPr lang="en-US" dirty="0" smtClean="0"/>
              <a:t>Hold </a:t>
            </a:r>
            <a:r>
              <a:rPr lang="en-US" dirty="0"/>
              <a:t>fast the pattern of sound words which you have heard from me, in faith and love which are in Christ Jesus.</a:t>
            </a:r>
          </a:p>
        </p:txBody>
      </p:sp>
    </p:spTree>
    <p:extLst>
      <p:ext uri="{BB962C8B-B14F-4D97-AF65-F5344CB8AC3E}">
        <p14:creationId xmlns:p14="http://schemas.microsoft.com/office/powerpoint/2010/main" val="37812667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stablishing </a:t>
            </a:r>
            <a:r>
              <a:rPr lang="en-US" dirty="0"/>
              <a:t>their own righteousness</a:t>
            </a:r>
          </a:p>
        </p:txBody>
      </p:sp>
      <p:sp>
        <p:nvSpPr>
          <p:cNvPr id="3" name="Content Placeholder 2"/>
          <p:cNvSpPr>
            <a:spLocks noGrp="1"/>
          </p:cNvSpPr>
          <p:nvPr>
            <p:ph idx="1"/>
          </p:nvPr>
        </p:nvSpPr>
        <p:spPr/>
        <p:txBody>
          <a:bodyPr/>
          <a:lstStyle/>
          <a:p>
            <a:r>
              <a:rPr lang="en-US" dirty="0" smtClean="0"/>
              <a:t>Make worship the way we want</a:t>
            </a:r>
          </a:p>
          <a:p>
            <a:r>
              <a:rPr lang="en-US" dirty="0" smtClean="0"/>
              <a:t>Have our organization the way we want</a:t>
            </a:r>
          </a:p>
          <a:p>
            <a:r>
              <a:rPr lang="en-US" dirty="0" smtClean="0"/>
              <a:t>Add entertainment to worship</a:t>
            </a:r>
          </a:p>
          <a:p>
            <a:r>
              <a:rPr lang="en-US" dirty="0" smtClean="0"/>
              <a:t>Stop preaching the Gospel </a:t>
            </a:r>
          </a:p>
          <a:p>
            <a:r>
              <a:rPr lang="en-US" dirty="0" smtClean="0"/>
              <a:t>Stop preaching doctrine</a:t>
            </a:r>
            <a:endParaRPr lang="en-US" dirty="0"/>
          </a:p>
        </p:txBody>
      </p:sp>
    </p:spTree>
    <p:extLst>
      <p:ext uri="{BB962C8B-B14F-4D97-AF65-F5344CB8AC3E}">
        <p14:creationId xmlns:p14="http://schemas.microsoft.com/office/powerpoint/2010/main" val="191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Mark 7:6 </a:t>
            </a:r>
            <a:r>
              <a:rPr lang="en-US" dirty="0"/>
              <a:t>He 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p>
          <a:p>
            <a:r>
              <a:rPr lang="en-US" dirty="0" smtClean="0"/>
              <a:t>John 4:23 </a:t>
            </a:r>
            <a:r>
              <a:rPr lang="en-US" dirty="0"/>
              <a:t>But the hour is coming, and now is, when the true worshipers will worship the Father in spirit and truth; for the Father is seeking such to worship Him. 24 God is Spirit, and those who worship Him must worship in spirit and truth.”</a:t>
            </a:r>
          </a:p>
        </p:txBody>
      </p:sp>
    </p:spTree>
    <p:extLst>
      <p:ext uri="{BB962C8B-B14F-4D97-AF65-F5344CB8AC3E}">
        <p14:creationId xmlns:p14="http://schemas.microsoft.com/office/powerpoint/2010/main" val="42759388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5 For Moses writes about the righteousness which is of the law, “The man who does those things shall live by them.” 6 But the righteousness of faith speaks in this way, “Do not say in your heart, ‘Who will ascend into heaven?’” (that is, to bring Christ down from above) 7 or, “‘Who will descend into the abyss?’” (that is, to bring Christ up from the dead). 8 But what does it say? “The word is near you, in your mouth and in your heart” (that is, the word of faith which we preach):</a:t>
            </a:r>
          </a:p>
          <a:p>
            <a:r>
              <a:rPr lang="en-US" dirty="0" smtClean="0"/>
              <a:t>Lev. 18:5;</a:t>
            </a:r>
          </a:p>
        </p:txBody>
      </p:sp>
    </p:spTree>
    <p:extLst>
      <p:ext uri="{BB962C8B-B14F-4D97-AF65-F5344CB8AC3E}">
        <p14:creationId xmlns:p14="http://schemas.microsoft.com/office/powerpoint/2010/main" val="38206749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a:t>
            </a:r>
          </a:p>
        </p:txBody>
      </p:sp>
      <p:sp>
        <p:nvSpPr>
          <p:cNvPr id="3" name="Content Placeholder 2"/>
          <p:cNvSpPr>
            <a:spLocks noGrp="1"/>
          </p:cNvSpPr>
          <p:nvPr>
            <p:ph idx="1"/>
          </p:nvPr>
        </p:nvSpPr>
        <p:spPr/>
        <p:txBody>
          <a:bodyPr>
            <a:normAutofit fontScale="92500" lnSpcReduction="10000"/>
          </a:bodyPr>
          <a:lstStyle/>
          <a:p>
            <a:r>
              <a:rPr lang="en-US" dirty="0"/>
              <a:t>11 “For this commandment which I command you today is not too mysterious for you, nor is it far off. 12 It is not in heaven, that you should say, ‘Who will ascend into heaven for us and bring it to us, that we may hear it and do it?’ 13 Nor is it beyond the sea, that you should say, ‘Who will go over the sea for us and bring it to us, that we may hear it and do it?’ 14 But the word is very near you, in your mouth and in your heart, that you may do it.</a:t>
            </a:r>
          </a:p>
        </p:txBody>
      </p:sp>
    </p:spTree>
    <p:extLst>
      <p:ext uri="{BB962C8B-B14F-4D97-AF65-F5344CB8AC3E}">
        <p14:creationId xmlns:p14="http://schemas.microsoft.com/office/powerpoint/2010/main" val="39748102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a:t>
            </a:r>
          </a:p>
          <a:p>
            <a:pPr lvl="1"/>
            <a:r>
              <a:rPr lang="en-US" dirty="0" smtClean="0"/>
              <a:t> Isaiah 28:16; Joel 2:32</a:t>
            </a:r>
            <a:endParaRPr lang="en-US" dirty="0"/>
          </a:p>
        </p:txBody>
      </p:sp>
    </p:spTree>
    <p:extLst>
      <p:ext uri="{BB962C8B-B14F-4D97-AF65-F5344CB8AC3E}">
        <p14:creationId xmlns:p14="http://schemas.microsoft.com/office/powerpoint/2010/main" val="327010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on the name of the Lord</a:t>
            </a:r>
          </a:p>
        </p:txBody>
      </p:sp>
      <p:sp>
        <p:nvSpPr>
          <p:cNvPr id="3" name="Content Placeholder 2"/>
          <p:cNvSpPr>
            <a:spLocks noGrp="1"/>
          </p:cNvSpPr>
          <p:nvPr>
            <p:ph idx="1"/>
          </p:nvPr>
        </p:nvSpPr>
        <p:spPr/>
        <p:txBody>
          <a:bodyPr>
            <a:normAutofit/>
          </a:bodyPr>
          <a:lstStyle/>
          <a:p>
            <a:r>
              <a:rPr lang="en-US" dirty="0" smtClean="0"/>
              <a:t>Acts 22:14 </a:t>
            </a:r>
          </a:p>
          <a:p>
            <a:pPr lvl="1"/>
            <a:r>
              <a:rPr lang="en-US" dirty="0" smtClean="0"/>
              <a:t>Then </a:t>
            </a:r>
            <a:r>
              <a:rPr lang="en-US" dirty="0"/>
              <a:t>he said, ‘The God of our fathers has chosen you that you should know His will, and see the Just One, and hear the voice of His mouth. 15 For you will be His witness to all men of what you have seen and heard. 16 And now why are you waiting? Arise and be baptized, and wash away your sins, calling on the name of the Lord.’</a:t>
            </a:r>
          </a:p>
        </p:txBody>
      </p:sp>
    </p:spTree>
    <p:extLst>
      <p:ext uri="{BB962C8B-B14F-4D97-AF65-F5344CB8AC3E}">
        <p14:creationId xmlns:p14="http://schemas.microsoft.com/office/powerpoint/2010/main" val="1524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64924626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church</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Worship</a:t>
            </a:r>
          </a:p>
          <a:p>
            <a:pPr lvl="1"/>
            <a:r>
              <a:rPr lang="en-US" dirty="0" smtClean="0"/>
              <a:t>Acts 20:7 </a:t>
            </a:r>
            <a:r>
              <a:rPr lang="en-US" dirty="0"/>
              <a:t>Now on the first day of the week, when the disciples came together to break bread, Paul, ready to depart the next day, spoke to them and continued his message until midnight.</a:t>
            </a:r>
            <a:endParaRPr lang="en-US" dirty="0" smtClean="0"/>
          </a:p>
          <a:p>
            <a:r>
              <a:rPr lang="en-US" dirty="0" smtClean="0"/>
              <a:t>Evangelism</a:t>
            </a:r>
          </a:p>
          <a:p>
            <a:pPr lvl="1"/>
            <a:r>
              <a:rPr lang="en-US" dirty="0" smtClean="0"/>
              <a:t>1 Cor. 9:13 </a:t>
            </a:r>
            <a:r>
              <a:rPr lang="en-US" dirty="0"/>
              <a:t>Do you not know that those who minister the holy things eat of the things of the temple, and those who serve at the altar partake of the offerings of the altar? 14 Even so the Lord has commanded that those who preach the gospel should live from the gospel.</a:t>
            </a:r>
            <a:endParaRPr lang="en-US" dirty="0" smtClean="0"/>
          </a:p>
          <a:p>
            <a:r>
              <a:rPr lang="en-US" dirty="0" smtClean="0"/>
              <a:t>Exhortation</a:t>
            </a:r>
          </a:p>
          <a:p>
            <a:pPr lvl="1"/>
            <a:r>
              <a:rPr lang="en-US" dirty="0" smtClean="0"/>
              <a:t>Heb. 10:24 </a:t>
            </a:r>
            <a:r>
              <a:rPr lang="en-US" dirty="0"/>
              <a:t>And let us consider one another in order to stir up love and good works, 25 not forsaking the assembling of ourselves together, as is the manner of some, but exhorting one another, and so much the more as you see the Day approaching.</a:t>
            </a:r>
            <a:endParaRPr lang="en-US" dirty="0" smtClean="0"/>
          </a:p>
          <a:p>
            <a:r>
              <a:rPr lang="en-US" dirty="0" smtClean="0"/>
              <a:t>Benevolence </a:t>
            </a:r>
          </a:p>
          <a:p>
            <a:pPr lvl="1"/>
            <a:r>
              <a:rPr lang="en-US" dirty="0" smtClean="0"/>
              <a:t>Romans 15:25 </a:t>
            </a:r>
            <a:r>
              <a:rPr lang="en-US" dirty="0"/>
              <a:t>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a:t>
            </a:r>
          </a:p>
        </p:txBody>
      </p:sp>
    </p:spTree>
    <p:extLst>
      <p:ext uri="{BB962C8B-B14F-4D97-AF65-F5344CB8AC3E}">
        <p14:creationId xmlns:p14="http://schemas.microsoft.com/office/powerpoint/2010/main" val="373152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pPr lvl="1"/>
            <a:r>
              <a:rPr lang="en-US" dirty="0" smtClean="0"/>
              <a:t>“How beautiful are the feet of those who preach the gospel of peace,</a:t>
            </a:r>
          </a:p>
          <a:p>
            <a:pPr lvl="1"/>
            <a:r>
              <a:rPr lang="en-US" dirty="0" smtClean="0"/>
              <a:t>Who bring glad tidings of good things!”</a:t>
            </a:r>
          </a:p>
          <a:p>
            <a:r>
              <a:rPr lang="en-US" dirty="0" smtClean="0"/>
              <a:t>16 But they have not all obeyed the gospel. For Isaiah says, “Lord, who has believed our report?” 17 So then faith comes by hearing, and hearing by the word of God.</a:t>
            </a:r>
          </a:p>
          <a:p>
            <a:pPr lvl="1"/>
            <a:r>
              <a:rPr lang="en-US" dirty="0" smtClean="0"/>
              <a:t>Nahum 1:15; Isaiah 53:1</a:t>
            </a:r>
          </a:p>
        </p:txBody>
      </p:sp>
    </p:spTree>
    <p:extLst>
      <p:ext uri="{BB962C8B-B14F-4D97-AF65-F5344CB8AC3E}">
        <p14:creationId xmlns:p14="http://schemas.microsoft.com/office/powerpoint/2010/main" val="23017822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18 But I say, have they not heard? Yes indeed:</a:t>
            </a:r>
          </a:p>
          <a:p>
            <a:r>
              <a:rPr lang="en-US" dirty="0" smtClean="0"/>
              <a:t>“Their sound has gone out to all the earth,</a:t>
            </a:r>
          </a:p>
          <a:p>
            <a:r>
              <a:rPr lang="en-US" dirty="0" smtClean="0"/>
              <a:t>And their words to the ends of the world.”</a:t>
            </a:r>
          </a:p>
          <a:p>
            <a:r>
              <a:rPr lang="en-US" dirty="0" smtClean="0"/>
              <a:t>19 But I say, did Israel not know? First Moses says:</a:t>
            </a:r>
          </a:p>
          <a:p>
            <a:r>
              <a:rPr lang="en-US" dirty="0" smtClean="0"/>
              <a:t>“I will provoke you to jealousy by those who are not a nation,</a:t>
            </a:r>
          </a:p>
          <a:p>
            <a:r>
              <a:rPr lang="en-US" dirty="0" smtClean="0"/>
              <a:t>I will move you to anger by a foolish nation.”</a:t>
            </a:r>
          </a:p>
          <a:p>
            <a:r>
              <a:rPr lang="en-US" dirty="0" smtClean="0"/>
              <a:t> 20 But Isaiah is very bold and says:</a:t>
            </a:r>
          </a:p>
          <a:p>
            <a:r>
              <a:rPr lang="en-US" dirty="0" smtClean="0"/>
              <a:t>“I was found by those who did not seek Me;</a:t>
            </a:r>
          </a:p>
          <a:p>
            <a:r>
              <a:rPr lang="en-US" dirty="0" smtClean="0"/>
              <a:t>I was made manifest to those who did not ask for Me.”</a:t>
            </a:r>
          </a:p>
          <a:p>
            <a:r>
              <a:rPr lang="en-US" dirty="0" smtClean="0"/>
              <a:t>21 But to Israel he says:</a:t>
            </a:r>
          </a:p>
          <a:p>
            <a:r>
              <a:rPr lang="en-US" dirty="0" smtClean="0"/>
              <a:t>“All day long I have stretched out My hands</a:t>
            </a:r>
          </a:p>
          <a:p>
            <a:r>
              <a:rPr lang="en-US" dirty="0" smtClean="0"/>
              <a:t>To a disobedient and contrary people.”</a:t>
            </a:r>
          </a:p>
          <a:p>
            <a:pPr lvl="1"/>
            <a:r>
              <a:rPr lang="en-US" dirty="0" smtClean="0"/>
              <a:t>Psalm 19:4; Deuteronomy 32:21;Isaiah 65:1,65:2</a:t>
            </a:r>
            <a:endParaRPr lang="en-US" dirty="0"/>
          </a:p>
        </p:txBody>
      </p:sp>
    </p:spTree>
    <p:extLst>
      <p:ext uri="{BB962C8B-B14F-4D97-AF65-F5344CB8AC3E}">
        <p14:creationId xmlns:p14="http://schemas.microsoft.com/office/powerpoint/2010/main" val="4160162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t>
            </a:r>
            <a:r>
              <a:rPr lang="en-US" dirty="0" smtClean="0"/>
              <a:t>”? </a:t>
            </a:r>
            <a:r>
              <a:rPr lang="en-US" dirty="0"/>
              <a:t>4 But what does the divine response say to him? “I have reserved for Myself seven thousand men who have not bowed the knee to Baal</a:t>
            </a:r>
            <a:r>
              <a:rPr lang="en-US" dirty="0" smtClean="0"/>
              <a:t>.” </a:t>
            </a:r>
            <a:r>
              <a:rPr lang="en-US" dirty="0"/>
              <a:t>5 Even so then, at this present time there is a remnant according to the election of grace. 6 And if by grace, then it is no longer of works; otherwise grace is no longer grace</a:t>
            </a:r>
            <a:r>
              <a:rPr lang="en-US" dirty="0" smtClean="0"/>
              <a:t>. </a:t>
            </a:r>
            <a:r>
              <a:rPr lang="en-US" dirty="0"/>
              <a:t>But if it is of works, it is no longer grace; otherwise work is no longer work</a:t>
            </a:r>
            <a:r>
              <a:rPr lang="en-US" dirty="0" smtClean="0"/>
              <a:t>.</a:t>
            </a:r>
          </a:p>
          <a:p>
            <a:pPr lvl="1"/>
            <a:r>
              <a:rPr lang="en-US" dirty="0" smtClean="0"/>
              <a:t>1 Kings 19:10,14,18</a:t>
            </a:r>
          </a:p>
        </p:txBody>
      </p:sp>
    </p:spTree>
    <p:extLst>
      <p:ext uri="{BB962C8B-B14F-4D97-AF65-F5344CB8AC3E}">
        <p14:creationId xmlns:p14="http://schemas.microsoft.com/office/powerpoint/2010/main" val="26806875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like a remnant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should not be surprised that people reject God</a:t>
            </a:r>
          </a:p>
          <a:p>
            <a:r>
              <a:rPr lang="en-US" dirty="0" smtClean="0"/>
              <a:t>Matt. 7:13</a:t>
            </a:r>
          </a:p>
          <a:p>
            <a:pPr lvl="1"/>
            <a:r>
              <a:rPr lang="en-US" dirty="0" smtClean="0"/>
              <a:t>“</a:t>
            </a:r>
            <a:r>
              <a:rPr lang="en-US" dirty="0"/>
              <a:t>Enter by the narrow gate; for wide is the gate and broad is the way that leads to destruction, and there are many who go in by it. 14 </a:t>
            </a:r>
            <a:r>
              <a:rPr lang="en-US" dirty="0" smtClean="0"/>
              <a:t>Because </a:t>
            </a:r>
            <a:r>
              <a:rPr lang="en-US" dirty="0"/>
              <a:t>narrow is the gate and difficult is the way which leads to life, and there are few who find it</a:t>
            </a:r>
            <a:r>
              <a:rPr lang="en-US" dirty="0" smtClean="0"/>
              <a:t>.</a:t>
            </a:r>
          </a:p>
          <a:p>
            <a:r>
              <a:rPr lang="en-US" dirty="0"/>
              <a:t>John 15:18 </a:t>
            </a:r>
            <a:endParaRPr lang="en-US" dirty="0" smtClean="0"/>
          </a:p>
          <a:p>
            <a:pPr lvl="1"/>
            <a:r>
              <a:rPr lang="en-US" dirty="0" smtClean="0"/>
              <a:t>“</a:t>
            </a:r>
            <a:r>
              <a:rPr lang="en-US" dirty="0"/>
              <a:t>If the world hates you, you know that it hated Me before it hated you. 19 If you were of the world, the world would love its own. Yet because you are not of the world, but I chose you out of the world, therefore the world hates you. 20 Remember the word that I said to you, ‘A servant is not greater than his master.’ If they persecuted Me, they will also persecute you. If they kept My word, they will keep yours also.</a:t>
            </a:r>
          </a:p>
        </p:txBody>
      </p:sp>
    </p:spTree>
    <p:extLst>
      <p:ext uri="{BB962C8B-B14F-4D97-AF65-F5344CB8AC3E}">
        <p14:creationId xmlns:p14="http://schemas.microsoft.com/office/powerpoint/2010/main" val="379187390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7 What then? Israel has not obtained what it seeks; but the elect have obtained it, and the rest were blinded. 8 Just as it is written:</a:t>
            </a:r>
          </a:p>
          <a:p>
            <a:r>
              <a:rPr lang="en-US" dirty="0" smtClean="0"/>
              <a:t>“God has given them a spirit of stupor,</a:t>
            </a:r>
          </a:p>
          <a:p>
            <a:r>
              <a:rPr lang="en-US" dirty="0" smtClean="0"/>
              <a:t>Eyes that they should not see</a:t>
            </a:r>
          </a:p>
          <a:p>
            <a:r>
              <a:rPr lang="en-US" dirty="0" smtClean="0"/>
              <a:t>And ears that they should not hear,</a:t>
            </a:r>
          </a:p>
          <a:p>
            <a:r>
              <a:rPr lang="en-US" dirty="0" smtClean="0"/>
              <a:t>To this very day.”</a:t>
            </a:r>
          </a:p>
          <a:p>
            <a:r>
              <a:rPr lang="en-US" dirty="0" smtClean="0"/>
              <a:t>9 And David says:</a:t>
            </a:r>
          </a:p>
          <a:p>
            <a:r>
              <a:rPr lang="en-US" dirty="0" smtClean="0"/>
              <a:t>“Let their table become a snare and a trap,</a:t>
            </a:r>
          </a:p>
          <a:p>
            <a:r>
              <a:rPr lang="en-US" dirty="0" smtClean="0"/>
              <a:t>A stumbling block and a recompense to them.</a:t>
            </a:r>
          </a:p>
          <a:p>
            <a:r>
              <a:rPr lang="en-US" dirty="0" smtClean="0"/>
              <a:t>10 Let their eyes be darkened, so that they do not see,</a:t>
            </a:r>
          </a:p>
          <a:p>
            <a:r>
              <a:rPr lang="en-US" dirty="0" smtClean="0"/>
              <a:t>And bow down their back always.”</a:t>
            </a:r>
          </a:p>
          <a:p>
            <a:pPr lvl="1"/>
            <a:r>
              <a:rPr lang="fr-FR" dirty="0" err="1" smtClean="0"/>
              <a:t>Deuteronomy</a:t>
            </a:r>
            <a:r>
              <a:rPr lang="fr-FR" dirty="0" smtClean="0"/>
              <a:t> </a:t>
            </a:r>
            <a:r>
              <a:rPr lang="fr-FR" dirty="0"/>
              <a:t>29:4; </a:t>
            </a:r>
            <a:r>
              <a:rPr lang="fr-FR" dirty="0" err="1"/>
              <a:t>Isaiah</a:t>
            </a:r>
            <a:r>
              <a:rPr lang="fr-FR" dirty="0"/>
              <a:t> </a:t>
            </a:r>
            <a:r>
              <a:rPr lang="fr-FR" dirty="0" smtClean="0"/>
              <a:t>29:10; </a:t>
            </a:r>
            <a:r>
              <a:rPr lang="fr-FR" dirty="0" err="1" smtClean="0"/>
              <a:t>Psalm</a:t>
            </a:r>
            <a:r>
              <a:rPr lang="fr-FR" dirty="0" smtClean="0"/>
              <a:t> </a:t>
            </a:r>
            <a:r>
              <a:rPr lang="fr-FR" dirty="0"/>
              <a:t>69:22, 23</a:t>
            </a:r>
            <a:endParaRPr lang="en-US" dirty="0" smtClean="0"/>
          </a:p>
        </p:txBody>
      </p:sp>
    </p:spTree>
    <p:extLst>
      <p:ext uri="{BB962C8B-B14F-4D97-AF65-F5344CB8AC3E}">
        <p14:creationId xmlns:p14="http://schemas.microsoft.com/office/powerpoint/2010/main" val="1197752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r>
              <a:rPr lang="en-US" dirty="0" smtClean="0"/>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p:txBody>
      </p:sp>
    </p:spTree>
    <p:extLst>
      <p:ext uri="{BB962C8B-B14F-4D97-AF65-F5344CB8AC3E}">
        <p14:creationId xmlns:p14="http://schemas.microsoft.com/office/powerpoint/2010/main" val="2213229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16 For if the </a:t>
            </a:r>
            <a:r>
              <a:rPr lang="en-US" dirty="0" err="1" smtClean="0"/>
              <a:t>firstfruit</a:t>
            </a:r>
            <a:r>
              <a:rPr lang="en-US" dirty="0" smtClean="0"/>
              <a: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p:txBody>
      </p:sp>
    </p:spTree>
    <p:extLst>
      <p:ext uri="{BB962C8B-B14F-4D97-AF65-F5344CB8AC3E}">
        <p14:creationId xmlns:p14="http://schemas.microsoft.com/office/powerpoint/2010/main" val="15275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pPr marL="137160" indent="0">
              <a:buNone/>
            </a:pPr>
            <a:endParaRPr lang="en-US" dirty="0" smtClean="0"/>
          </a:p>
          <a:p>
            <a:r>
              <a:rPr lang="en-US" dirty="0" smtClean="0"/>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p:txBody>
      </p:sp>
    </p:spTree>
    <p:extLst>
      <p:ext uri="{BB962C8B-B14F-4D97-AF65-F5344CB8AC3E}">
        <p14:creationId xmlns:p14="http://schemas.microsoft.com/office/powerpoint/2010/main" val="14109698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off</a:t>
            </a:r>
            <a:endParaRPr lang="en-US" dirty="0"/>
          </a:p>
        </p:txBody>
      </p:sp>
      <p:sp>
        <p:nvSpPr>
          <p:cNvPr id="3" name="Content Placeholder 2"/>
          <p:cNvSpPr>
            <a:spLocks noGrp="1"/>
          </p:cNvSpPr>
          <p:nvPr>
            <p:ph idx="1"/>
          </p:nvPr>
        </p:nvSpPr>
        <p:spPr/>
        <p:txBody>
          <a:bodyPr>
            <a:normAutofit/>
          </a:bodyPr>
          <a:lstStyle/>
          <a:p>
            <a:r>
              <a:rPr lang="en-US" dirty="0" smtClean="0"/>
              <a:t>Hebrews 6:4</a:t>
            </a:r>
          </a:p>
          <a:p>
            <a:pPr lvl="1"/>
            <a:r>
              <a:rPr lang="en-US" dirty="0" smtClean="0"/>
              <a:t> </a:t>
            </a:r>
            <a:r>
              <a:rPr lang="en-US" dirty="0"/>
              <a:t>For it is impossible for those who were once enlightened, and have tasted the heavenly gift, and have become partakers of the Holy Spirit, 5 and have tasted the good word of God and the powers of the age to come, 6 if they fall away</a:t>
            </a:r>
            <a:r>
              <a:rPr lang="en-US" dirty="0" smtClean="0"/>
              <a:t>, </a:t>
            </a:r>
            <a:r>
              <a:rPr lang="en-US" dirty="0"/>
              <a:t>to renew them again to repentance, since they crucify again for themselves the Son of God, and put Him to an open shame</a:t>
            </a:r>
          </a:p>
        </p:txBody>
      </p:sp>
    </p:spTree>
    <p:extLst>
      <p:ext uri="{BB962C8B-B14F-4D97-AF65-F5344CB8AC3E}">
        <p14:creationId xmlns:p14="http://schemas.microsoft.com/office/powerpoint/2010/main" val="371373220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25 For I do not desire, brethren, that you should be ignorant of this mystery, lest you should be wise in your own opinion, that blindness in part has happened to Israel until the fullness of the Gentiles has come in. 26 And so all Israel will be saved, as it is written:</a:t>
            </a:r>
          </a:p>
          <a:p>
            <a:r>
              <a:rPr lang="en-US" dirty="0" smtClean="0"/>
              <a:t>“The Deliverer will come out of Zion,</a:t>
            </a:r>
          </a:p>
          <a:p>
            <a:r>
              <a:rPr lang="en-US" dirty="0" smtClean="0"/>
              <a:t>And He will turn away ungodliness from Jacob;</a:t>
            </a:r>
          </a:p>
          <a:p>
            <a:r>
              <a:rPr lang="en-US" dirty="0" smtClean="0"/>
              <a:t>27 For this is My covenant with them,</a:t>
            </a:r>
          </a:p>
          <a:p>
            <a:r>
              <a:rPr lang="en-US" dirty="0" smtClean="0"/>
              <a:t>When I take away their sins.”</a:t>
            </a:r>
          </a:p>
          <a:p>
            <a:pPr lvl="1"/>
            <a:r>
              <a:rPr lang="en-US" dirty="0"/>
              <a:t>Isaiah 59:20, 21</a:t>
            </a:r>
            <a:endParaRPr lang="en-US" dirty="0" smtClean="0"/>
          </a:p>
          <a:p>
            <a:pPr lvl="1"/>
            <a:endParaRPr lang="en-US" dirty="0" smtClean="0"/>
          </a:p>
        </p:txBody>
      </p:sp>
    </p:spTree>
    <p:extLst>
      <p:ext uri="{BB962C8B-B14F-4D97-AF65-F5344CB8AC3E}">
        <p14:creationId xmlns:p14="http://schemas.microsoft.com/office/powerpoint/2010/main" val="36584930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p:txBody>
      </p:sp>
    </p:spTree>
    <p:extLst>
      <p:ext uri="{BB962C8B-B14F-4D97-AF65-F5344CB8AC3E}">
        <p14:creationId xmlns:p14="http://schemas.microsoft.com/office/powerpoint/2010/main" val="2238624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33 Oh, the depth of the riches both of the wisdom and knowledge of God! How unsearchable are His judgments and His ways past finding out!</a:t>
            </a:r>
          </a:p>
          <a:p>
            <a:endParaRPr lang="en-US" dirty="0" smtClean="0"/>
          </a:p>
          <a:p>
            <a:r>
              <a:rPr lang="en-US" dirty="0" smtClean="0"/>
              <a:t>34 “For who has known the mind of the Lord?</a:t>
            </a:r>
          </a:p>
          <a:p>
            <a:r>
              <a:rPr lang="en-US" dirty="0" smtClean="0"/>
              <a:t>Or who has become His counselor?”[</a:t>
            </a:r>
            <a:r>
              <a:rPr lang="en-US" dirty="0" err="1" smtClean="0"/>
              <a:t>i</a:t>
            </a:r>
            <a:r>
              <a:rPr lang="en-US" dirty="0" smtClean="0"/>
              <a:t>]</a:t>
            </a:r>
          </a:p>
          <a:p>
            <a:r>
              <a:rPr lang="en-US" dirty="0" smtClean="0"/>
              <a:t>35 “Or who has first given to Him</a:t>
            </a:r>
          </a:p>
          <a:p>
            <a:r>
              <a:rPr lang="en-US" dirty="0" smtClean="0"/>
              <a:t>And it shall be repaid to him?”[j]</a:t>
            </a:r>
          </a:p>
          <a:p>
            <a:r>
              <a:rPr lang="en-US" dirty="0" smtClean="0"/>
              <a:t>36 For of Him and through Him and to Him are all things, to whom be glory forever. Amen.</a:t>
            </a:r>
          </a:p>
          <a:p>
            <a:pPr lvl="1"/>
            <a:r>
              <a:rPr lang="en-US" dirty="0"/>
              <a:t> Isaiah 40:13; Jeremiah </a:t>
            </a:r>
            <a:r>
              <a:rPr lang="en-US" dirty="0" smtClean="0"/>
              <a:t>23:18; Job </a:t>
            </a:r>
            <a:r>
              <a:rPr lang="en-US" dirty="0"/>
              <a:t>41:11</a:t>
            </a:r>
            <a:endParaRPr lang="en-US" dirty="0" smtClean="0"/>
          </a:p>
          <a:p>
            <a:endParaRPr lang="en-US" dirty="0"/>
          </a:p>
        </p:txBody>
      </p:sp>
    </p:spTree>
    <p:extLst>
      <p:ext uri="{BB962C8B-B14F-4D97-AF65-F5344CB8AC3E}">
        <p14:creationId xmlns:p14="http://schemas.microsoft.com/office/powerpoint/2010/main" val="24793932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a:t>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endParaRPr lang="en-US" dirty="0"/>
          </a:p>
        </p:txBody>
      </p:sp>
    </p:spTree>
    <p:extLst>
      <p:ext uri="{BB962C8B-B14F-4D97-AF65-F5344CB8AC3E}">
        <p14:creationId xmlns:p14="http://schemas.microsoft.com/office/powerpoint/2010/main" val="233082526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Sacrifice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Philippians 1:19 </a:t>
            </a:r>
          </a:p>
          <a:p>
            <a:pPr lvl="1"/>
            <a:r>
              <a:rPr lang="en-US" dirty="0" smtClean="0"/>
              <a:t>For </a:t>
            </a:r>
            <a:r>
              <a:rPr lang="en-US" dirty="0"/>
              <a:t>I know that this will turn out for my deliverance through your prayer and the supply of the Spirit of Jesus Christ, 20 according to my earnest expectation and hope that in nothing I shall be ashamed, but with all boldness, as always, so now also Christ will be magnified in my body, whether by life or by death. 21 For to me, to live is Christ, and to die is gain. 22 But if I live on in the flesh, this will mean fruit from my labor; yet what I shall choose I cannot tell. 23 </a:t>
            </a:r>
            <a:r>
              <a:rPr lang="en-US" dirty="0" smtClean="0"/>
              <a:t>For </a:t>
            </a:r>
            <a:r>
              <a:rPr lang="en-US" dirty="0"/>
              <a:t>I am hard-pressed between the two, having a desire to depart and be with Christ, which is far better. 24 Nevertheless to remain in the flesh is more needful for you. 25 And being confident of this, I know that I shall remain and continue with you all for your progress and joy of faith, 26 that your rejoicing for me may be more abundant in Jesus Christ by my coming to you again.</a:t>
            </a:r>
          </a:p>
        </p:txBody>
      </p:sp>
    </p:spTree>
    <p:extLst>
      <p:ext uri="{BB962C8B-B14F-4D97-AF65-F5344CB8AC3E}">
        <p14:creationId xmlns:p14="http://schemas.microsoft.com/office/powerpoint/2010/main" val="9942873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altLang="en-US" dirty="0" smtClean="0"/>
              <a:t>Renewing our Mind</a:t>
            </a:r>
            <a:endParaRPr lang="en-US" altLang="en-US" b="1" dirty="0" smtClean="0"/>
          </a:p>
        </p:txBody>
      </p:sp>
      <p:sp>
        <p:nvSpPr>
          <p:cNvPr id="57347" name="Rectangle 3"/>
          <p:cNvSpPr>
            <a:spLocks noGrp="1"/>
          </p:cNvSpPr>
          <p:nvPr>
            <p:ph type="body" idx="1"/>
          </p:nvPr>
        </p:nvSpPr>
        <p:spPr/>
        <p:txBody>
          <a:bodyPr/>
          <a:lstStyle/>
          <a:p>
            <a:pPr eaLnBrk="1" hangingPunct="1"/>
            <a:r>
              <a:rPr lang="en-US" altLang="en-US" b="1" dirty="0" smtClean="0"/>
              <a:t>Philippians 4:8</a:t>
            </a:r>
            <a:r>
              <a:rPr lang="en-US" altLang="en-US" sz="2000" b="1" dirty="0" smtClean="0"/>
              <a:t> </a:t>
            </a:r>
          </a:p>
          <a:p>
            <a:pPr lvl="1"/>
            <a:r>
              <a:rPr lang="en-US" altLang="en-US" dirty="0" smtClean="0"/>
              <a:t>Finally, brethren, whatever things are true, whatever things </a:t>
            </a:r>
            <a:r>
              <a:rPr lang="en-US" altLang="en-US" i="1" dirty="0" smtClean="0"/>
              <a:t>are</a:t>
            </a:r>
            <a:r>
              <a:rPr lang="en-US" altLang="en-US" dirty="0" smtClean="0"/>
              <a:t> noble, whatever things </a:t>
            </a:r>
            <a:r>
              <a:rPr lang="en-US" altLang="en-US" i="1" dirty="0" smtClean="0"/>
              <a:t>are</a:t>
            </a:r>
            <a:r>
              <a:rPr lang="en-US" altLang="en-US" dirty="0" smtClean="0"/>
              <a:t> just, whatever things </a:t>
            </a:r>
            <a:r>
              <a:rPr lang="en-US" altLang="en-US" i="1" dirty="0" smtClean="0"/>
              <a:t>are</a:t>
            </a:r>
            <a:r>
              <a:rPr lang="en-US" altLang="en-US" dirty="0" smtClean="0"/>
              <a:t> pure, whatever things </a:t>
            </a:r>
            <a:r>
              <a:rPr lang="en-US" altLang="en-US" i="1" dirty="0" smtClean="0"/>
              <a:t>are</a:t>
            </a:r>
            <a:r>
              <a:rPr lang="en-US" altLang="en-US" dirty="0" smtClean="0"/>
              <a:t> lovely, whatever things </a:t>
            </a:r>
            <a:r>
              <a:rPr lang="en-US" altLang="en-US" i="1" dirty="0" smtClean="0"/>
              <a:t>are</a:t>
            </a:r>
            <a:r>
              <a:rPr lang="en-US" altLang="en-US" dirty="0" smtClean="0"/>
              <a:t> of good report, if </a:t>
            </a:r>
            <a:r>
              <a:rPr lang="en-US" altLang="en-US" i="1" dirty="0" smtClean="0"/>
              <a:t>there is</a:t>
            </a:r>
            <a:r>
              <a:rPr lang="en-US" altLang="en-US" dirty="0" smtClean="0"/>
              <a:t> any virtue and if </a:t>
            </a:r>
            <a:r>
              <a:rPr lang="en-US" altLang="en-US" i="1" dirty="0" smtClean="0"/>
              <a:t>there is</a:t>
            </a:r>
            <a:r>
              <a:rPr lang="en-US" altLang="en-US" dirty="0" smtClean="0"/>
              <a:t> anything praiseworthy—meditate on these things. </a:t>
            </a:r>
            <a:r>
              <a:rPr lang="en-US" altLang="en-US" b="1" dirty="0" smtClean="0"/>
              <a:t>9 </a:t>
            </a:r>
            <a:r>
              <a:rPr lang="en-US" altLang="en-US" dirty="0" smtClean="0"/>
              <a:t>The things which you learned and received and heard and saw in me, these do, and the God of peace will be with you.</a:t>
            </a:r>
          </a:p>
        </p:txBody>
      </p:sp>
    </p:spTree>
    <p:extLst>
      <p:ext uri="{BB962C8B-B14F-4D97-AF65-F5344CB8AC3E}">
        <p14:creationId xmlns:p14="http://schemas.microsoft.com/office/powerpoint/2010/main" val="13982646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en-US" dirty="0" smtClean="0"/>
              <a:t>Meditate on these things…</a:t>
            </a:r>
          </a:p>
        </p:txBody>
      </p:sp>
      <p:sp>
        <p:nvSpPr>
          <p:cNvPr id="75779" name="Rectangle 3"/>
          <p:cNvSpPr>
            <a:spLocks noGrp="1"/>
          </p:cNvSpPr>
          <p:nvPr>
            <p:ph type="body" idx="1"/>
          </p:nvPr>
        </p:nvSpPr>
        <p:spPr/>
        <p:txBody>
          <a:bodyPr/>
          <a:lstStyle/>
          <a:p>
            <a:r>
              <a:rPr lang="en-US" altLang="en-US" sz="1600" dirty="0" smtClean="0"/>
              <a:t>1 Tim 4:13-16</a:t>
            </a:r>
          </a:p>
          <a:p>
            <a:pPr lvl="1"/>
            <a:r>
              <a:rPr lang="en-US" altLang="en-US" sz="1500" dirty="0" smtClean="0"/>
              <a:t>13	Till I come, give attention to reading, to exhortation, to doctrine.</a:t>
            </a:r>
          </a:p>
          <a:p>
            <a:pPr lvl="1"/>
            <a:r>
              <a:rPr lang="en-US" altLang="en-US" sz="1500" dirty="0" smtClean="0"/>
              <a:t>14	Do not neglect the gift that is in you, which was given to you by prophecy with the laying on of the hands of the eldership.</a:t>
            </a:r>
          </a:p>
          <a:p>
            <a:pPr lvl="1"/>
            <a:r>
              <a:rPr lang="en-US" altLang="en-US" sz="1500" dirty="0" smtClean="0"/>
              <a:t>15	Meditate on these things; give yourself entirely to them, that your progress may be evident to all.</a:t>
            </a:r>
          </a:p>
          <a:p>
            <a:pPr lvl="1"/>
            <a:r>
              <a:rPr lang="en-US" altLang="en-US" sz="1500" dirty="0" smtClean="0"/>
              <a:t>16	Take heed to yourself and to the doctrine. Continue in them, for in doing this you will save both yourself and those who hear you.</a:t>
            </a:r>
          </a:p>
          <a:p>
            <a:pPr lvl="1"/>
            <a:r>
              <a:rPr lang="en-US" altLang="en-US" sz="1500" dirty="0" smtClean="0"/>
              <a:t>(NKJ)</a:t>
            </a:r>
          </a:p>
        </p:txBody>
      </p:sp>
    </p:spTree>
    <p:extLst>
      <p:ext uri="{BB962C8B-B14F-4D97-AF65-F5344CB8AC3E}">
        <p14:creationId xmlns:p14="http://schemas.microsoft.com/office/powerpoint/2010/main" val="3442222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anim calcmode="lin" valueType="num">
                                      <p:cBhvr additive="base">
                                        <p:cTn id="23"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57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 calcmode="lin" valueType="num">
                                      <p:cBhvr additive="base">
                                        <p:cTn id="2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normAutofit/>
          </a:bodyPr>
          <a:lstStyle/>
          <a:p>
            <a:r>
              <a:rPr lang="en-US" altLang="en-US" dirty="0" smtClean="0"/>
              <a:t>Exercise your mind</a:t>
            </a:r>
          </a:p>
        </p:txBody>
      </p:sp>
      <p:sp>
        <p:nvSpPr>
          <p:cNvPr id="78851" name="Rectangle 3"/>
          <p:cNvSpPr>
            <a:spLocks noGrp="1"/>
          </p:cNvSpPr>
          <p:nvPr>
            <p:ph type="body" idx="1"/>
          </p:nvPr>
        </p:nvSpPr>
        <p:spPr/>
        <p:txBody>
          <a:bodyPr/>
          <a:lstStyle/>
          <a:p>
            <a:r>
              <a:rPr lang="en-US" altLang="en-US" smtClean="0"/>
              <a:t>Heb 5:12-14</a:t>
            </a:r>
          </a:p>
          <a:p>
            <a:pPr lvl="1"/>
            <a:r>
              <a:rPr lang="en-US" altLang="en-US" sz="1800" smtClean="0"/>
              <a:t>12	For though by this time you ought to be teachers, you need someone to teach you again the first principles of the oracles of God; and you have come to need milk and not solid food.</a:t>
            </a:r>
          </a:p>
          <a:p>
            <a:pPr lvl="1"/>
            <a:r>
              <a:rPr lang="en-US" altLang="en-US" sz="1800" smtClean="0"/>
              <a:t>13	For everyone who partakes only of milk is unskilled in the word of righteousness, for he is a babe.</a:t>
            </a:r>
          </a:p>
          <a:p>
            <a:pPr lvl="1"/>
            <a:r>
              <a:rPr lang="en-US" altLang="en-US" sz="1800" smtClean="0"/>
              <a:t>14	But solid food belongs to those who are of full age, that is, those who by reason of use have their senses exercised to discern both good and evil.</a:t>
            </a:r>
          </a:p>
        </p:txBody>
      </p:sp>
    </p:spTree>
    <p:extLst>
      <p:ext uri="{BB962C8B-B14F-4D97-AF65-F5344CB8AC3E}">
        <p14:creationId xmlns:p14="http://schemas.microsoft.com/office/powerpoint/2010/main" val="276623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dissolve">
                                      <p:cBhvr>
                                        <p:cTn id="10" dur="500"/>
                                        <p:tgtEl>
                                          <p:spTgt spid="7885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dissolve">
                                      <p:cBhvr>
                                        <p:cTn id="13" dur="500"/>
                                        <p:tgtEl>
                                          <p:spTgt spid="7885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dissolve">
                                      <p:cBhvr>
                                        <p:cTn id="16"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altLang="en-US" dirty="0" smtClean="0"/>
              <a:t>Keep fighting</a:t>
            </a:r>
          </a:p>
        </p:txBody>
      </p:sp>
      <p:sp>
        <p:nvSpPr>
          <p:cNvPr id="92163" name="Rectangle 3"/>
          <p:cNvSpPr>
            <a:spLocks noGrp="1"/>
          </p:cNvSpPr>
          <p:nvPr>
            <p:ph type="body" idx="1"/>
          </p:nvPr>
        </p:nvSpPr>
        <p:spPr>
          <a:xfrm>
            <a:off x="871538" y="1521317"/>
            <a:ext cx="7408862" cy="3072959"/>
          </a:xfrm>
        </p:spPr>
        <p:txBody>
          <a:bodyPr>
            <a:normAutofit fontScale="92500" lnSpcReduction="20000"/>
          </a:bodyPr>
          <a:lstStyle/>
          <a:p>
            <a:r>
              <a:rPr lang="en-US" altLang="en-US" sz="1800" smtClean="0"/>
              <a:t>1 Cor 9:24-27</a:t>
            </a:r>
          </a:p>
          <a:p>
            <a:pPr lvl="1"/>
            <a:r>
              <a:rPr lang="en-US" altLang="en-US" sz="1800" smtClean="0"/>
              <a:t>24	Do you not know that those who run in a race all run, but one receives the prize? Run in such a way that you may obtain it.</a:t>
            </a:r>
          </a:p>
          <a:p>
            <a:pPr lvl="1"/>
            <a:r>
              <a:rPr lang="en-US" altLang="en-US" sz="1800" smtClean="0"/>
              <a:t>25	And everyone who competes for the prize is temperate in all things. Now they do it to obtain a perishable crown, but we for an imperishable crown.</a:t>
            </a:r>
          </a:p>
          <a:p>
            <a:pPr lvl="1"/>
            <a:r>
              <a:rPr lang="en-US" altLang="en-US" sz="1800" smtClean="0"/>
              <a:t>26	Therefore I run thus: not with uncertainty. Thus I fight: not as one who beats the air.</a:t>
            </a:r>
          </a:p>
          <a:p>
            <a:pPr lvl="1"/>
            <a:r>
              <a:rPr lang="en-US" altLang="en-US" sz="1800" smtClean="0"/>
              <a:t>27	But I discipline my body and bring it into subjection, lest, when I have preached to others, I myself should become disqualified.</a:t>
            </a:r>
          </a:p>
        </p:txBody>
      </p:sp>
    </p:spTree>
    <p:extLst>
      <p:ext uri="{BB962C8B-B14F-4D97-AF65-F5344CB8AC3E}">
        <p14:creationId xmlns:p14="http://schemas.microsoft.com/office/powerpoint/2010/main" val="395081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additive="base">
                                        <p:cTn id="1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 calcmode="lin" valueType="num">
                                      <p:cBhvr additive="base">
                                        <p:cTn id="23"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09549"/>
            <a:ext cx="7418532" cy="381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5800" y="4020629"/>
            <a:ext cx="4572000" cy="1122871"/>
          </a:xfrm>
          <a:prstGeom prst="rect">
            <a:avLst/>
          </a:prstGeom>
        </p:spPr>
        <p:txBody>
          <a:bodyPr>
            <a:spAutoFit/>
          </a:bodyPr>
          <a:lstStyle/>
          <a:p>
            <a:r>
              <a:rPr lang="en-US" dirty="0"/>
              <a:t>The publisher also asked respondents why they plumped for their choices: the Bible was chosen largely because it “contains principles/guidelines to be a good person”</a:t>
            </a:r>
          </a:p>
        </p:txBody>
      </p:sp>
    </p:spTree>
    <p:extLst>
      <p:ext uri="{BB962C8B-B14F-4D97-AF65-F5344CB8AC3E}">
        <p14:creationId xmlns:p14="http://schemas.microsoft.com/office/powerpoint/2010/main" val="25876201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p:txBody>
      </p:sp>
    </p:spTree>
    <p:extLst>
      <p:ext uri="{BB962C8B-B14F-4D97-AF65-F5344CB8AC3E}">
        <p14:creationId xmlns:p14="http://schemas.microsoft.com/office/powerpoint/2010/main" val="39706668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r>
              <a:rPr lang="en-US" dirty="0" smtClean="0"/>
              <a:t>Philippians 2:1</a:t>
            </a:r>
          </a:p>
          <a:p>
            <a:pPr lvl="1"/>
            <a:r>
              <a:rPr lang="en-US" dirty="0" smtClean="0"/>
              <a:t>Therefore </a:t>
            </a:r>
            <a:r>
              <a:rPr lang="en-US" dirty="0"/>
              <a:t>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a:t>
            </a:r>
          </a:p>
        </p:txBody>
      </p:sp>
    </p:spTree>
    <p:extLst>
      <p:ext uri="{BB962C8B-B14F-4D97-AF65-F5344CB8AC3E}">
        <p14:creationId xmlns:p14="http://schemas.microsoft.com/office/powerpoint/2010/main" val="23921249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a:bodyPr>
          <a:lstStyle/>
          <a:p>
            <a:r>
              <a:rPr lang="en-US" dirty="0" smtClean="0"/>
              <a:t>1 Cor. 12:12 </a:t>
            </a:r>
          </a:p>
          <a:p>
            <a:pPr lvl="1"/>
            <a:r>
              <a:rPr lang="en-US" dirty="0" smtClean="0"/>
              <a:t>For </a:t>
            </a:r>
            <a:r>
              <a:rPr lang="en-US" dirty="0"/>
              <a:t>as the body is one and has many members, but all the members of that one body, being many, are one body, so also is Christ. 13 For by one Spirit we were all baptized into one body—whether Jews or Greeks, whether slaves or free—and have all been made to drink into[c] one Spirit. 14 For in fact the body is not one member but many.</a:t>
            </a:r>
          </a:p>
        </p:txBody>
      </p:sp>
    </p:spTree>
    <p:extLst>
      <p:ext uri="{BB962C8B-B14F-4D97-AF65-F5344CB8AC3E}">
        <p14:creationId xmlns:p14="http://schemas.microsoft.com/office/powerpoint/2010/main" val="38760106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smtClean="0"/>
              <a:t>1 Cor. 12:25 </a:t>
            </a:r>
          </a:p>
          <a:p>
            <a:pPr lvl="1"/>
            <a:r>
              <a:rPr lang="en-US" dirty="0" smtClean="0"/>
              <a:t>that </a:t>
            </a:r>
            <a:r>
              <a:rPr lang="en-US" dirty="0"/>
              <a:t>there should be no schism in the body, but that the members should have the same care for one another. 26 And if one member suffers, all the members suffer with it; or if one member is honored, all the members rejoice with it.</a:t>
            </a:r>
          </a:p>
        </p:txBody>
      </p:sp>
    </p:spTree>
    <p:extLst>
      <p:ext uri="{BB962C8B-B14F-4D97-AF65-F5344CB8AC3E}">
        <p14:creationId xmlns:p14="http://schemas.microsoft.com/office/powerpoint/2010/main" val="33554644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92500"/>
          </a:bodyPr>
          <a:lstStyle/>
          <a:p>
            <a:r>
              <a:rPr lang="en-US" dirty="0" smtClean="0"/>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p:txBody>
      </p:sp>
    </p:spTree>
    <p:extLst>
      <p:ext uri="{BB962C8B-B14F-4D97-AF65-F5344CB8AC3E}">
        <p14:creationId xmlns:p14="http://schemas.microsoft.com/office/powerpoint/2010/main" val="262940511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r>
              <a:rPr lang="en-US" dirty="0"/>
              <a:t> </a:t>
            </a:r>
            <a:r>
              <a:rPr lang="en-US" dirty="0" smtClean="0"/>
              <a:t>Gal. 6:9 </a:t>
            </a:r>
          </a:p>
          <a:p>
            <a:pPr lvl="1"/>
            <a:r>
              <a:rPr lang="en-US" dirty="0" smtClean="0"/>
              <a:t>And </a:t>
            </a:r>
            <a:r>
              <a:rPr lang="en-US" dirty="0"/>
              <a:t>let us not grow weary while doing good, for in due season we shall reap if we do not lose heart. 10 Therefore, as we have opportunity, let us do good to all, especially to those who are of the household of faith.</a:t>
            </a:r>
          </a:p>
        </p:txBody>
      </p:sp>
    </p:spTree>
    <p:extLst>
      <p:ext uri="{BB962C8B-B14F-4D97-AF65-F5344CB8AC3E}">
        <p14:creationId xmlns:p14="http://schemas.microsoft.com/office/powerpoint/2010/main" val="274507255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lnSpcReduction="10000"/>
          </a:bodyPr>
          <a:lstStyle/>
          <a:p>
            <a:pPr marL="137160" indent="0">
              <a:buNone/>
            </a:pPr>
            <a:endParaRPr lang="en-US" dirty="0" smtClean="0"/>
          </a:p>
          <a:p>
            <a:r>
              <a:rPr lang="en-US" dirty="0" smtClean="0"/>
              <a:t>14 Bless those who persecute you; bless and do not curse. 15 Rejoice with those who rejoice, and weep with those who weep. 16 Be of the same mind toward one another. Do not set your mind on high things, but associate with the humble. Do not be wise in your own opinion.</a:t>
            </a:r>
          </a:p>
        </p:txBody>
      </p:sp>
    </p:spTree>
    <p:extLst>
      <p:ext uri="{BB962C8B-B14F-4D97-AF65-F5344CB8AC3E}">
        <p14:creationId xmlns:p14="http://schemas.microsoft.com/office/powerpoint/2010/main" val="292949206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a:t>
            </a:r>
          </a:p>
          <a:p>
            <a:pPr lvl="1"/>
            <a:r>
              <a:rPr lang="en-US" dirty="0" smtClean="0"/>
              <a:t>“If your enemy is hungry, feed him;</a:t>
            </a:r>
          </a:p>
          <a:p>
            <a:pPr lvl="1"/>
            <a:r>
              <a:rPr lang="en-US" dirty="0" smtClean="0"/>
              <a:t>If he is thirsty, give him a drink;</a:t>
            </a:r>
          </a:p>
          <a:p>
            <a:pPr lvl="1"/>
            <a:r>
              <a:rPr lang="en-US" dirty="0" smtClean="0"/>
              <a:t>For in so doing you will heap coals of fire on his head.”</a:t>
            </a:r>
          </a:p>
          <a:p>
            <a:pPr lvl="1"/>
            <a:r>
              <a:rPr lang="en-US" dirty="0" smtClean="0"/>
              <a:t> 21 Do not be overcome by evil, but overcome evil with good.</a:t>
            </a:r>
          </a:p>
          <a:p>
            <a:pPr lvl="2"/>
            <a:r>
              <a:rPr lang="fr-FR" dirty="0" err="1" smtClean="0"/>
              <a:t>Deuteronomy</a:t>
            </a:r>
            <a:r>
              <a:rPr lang="fr-FR" dirty="0" smtClean="0"/>
              <a:t> 32:35; </a:t>
            </a:r>
            <a:r>
              <a:rPr lang="fr-FR" dirty="0" err="1" smtClean="0"/>
              <a:t>Proverbs</a:t>
            </a:r>
            <a:r>
              <a:rPr lang="fr-FR" dirty="0" smtClean="0"/>
              <a:t> </a:t>
            </a:r>
            <a:r>
              <a:rPr lang="fr-FR" dirty="0"/>
              <a:t>25:21, 22</a:t>
            </a:r>
            <a:endParaRPr lang="en-US" dirty="0" smtClean="0"/>
          </a:p>
          <a:p>
            <a:endParaRPr lang="en-US" dirty="0"/>
          </a:p>
        </p:txBody>
      </p:sp>
    </p:spTree>
    <p:extLst>
      <p:ext uri="{BB962C8B-B14F-4D97-AF65-F5344CB8AC3E}">
        <p14:creationId xmlns:p14="http://schemas.microsoft.com/office/powerpoint/2010/main" val="301191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Living Sacrifice</a:t>
            </a:r>
          </a:p>
          <a:p>
            <a:r>
              <a:rPr lang="en-US" dirty="0" smtClean="0"/>
              <a:t>Renew our Minds</a:t>
            </a:r>
          </a:p>
          <a:p>
            <a:r>
              <a:rPr lang="en-US" dirty="0" smtClean="0"/>
              <a:t>Humility</a:t>
            </a:r>
          </a:p>
          <a:p>
            <a:r>
              <a:rPr lang="en-US" dirty="0" smtClean="0"/>
              <a:t>Love</a:t>
            </a:r>
          </a:p>
          <a:p>
            <a:r>
              <a:rPr lang="en-US" dirty="0" smtClean="0"/>
              <a:t>No hypocrisy</a:t>
            </a:r>
          </a:p>
          <a:p>
            <a:r>
              <a:rPr lang="en-US" dirty="0" smtClean="0"/>
              <a:t>Hate evil, Hold to good</a:t>
            </a:r>
          </a:p>
          <a:p>
            <a:r>
              <a:rPr lang="en-US" dirty="0" smtClean="0"/>
              <a:t>Kind</a:t>
            </a:r>
          </a:p>
          <a:p>
            <a:r>
              <a:rPr lang="en-US" dirty="0" smtClean="0"/>
              <a:t>Give others honor</a:t>
            </a:r>
          </a:p>
        </p:txBody>
      </p:sp>
      <p:sp>
        <p:nvSpPr>
          <p:cNvPr id="4" name="Content Placeholder 3"/>
          <p:cNvSpPr>
            <a:spLocks noGrp="1"/>
          </p:cNvSpPr>
          <p:nvPr>
            <p:ph sz="half" idx="2"/>
          </p:nvPr>
        </p:nvSpPr>
        <p:spPr/>
        <p:txBody>
          <a:bodyPr>
            <a:normAutofit fontScale="92500" lnSpcReduction="20000"/>
          </a:bodyPr>
          <a:lstStyle/>
          <a:p>
            <a:r>
              <a:rPr lang="en-US" dirty="0"/>
              <a:t>Patience</a:t>
            </a:r>
          </a:p>
          <a:p>
            <a:r>
              <a:rPr lang="en-US" dirty="0"/>
              <a:t>Giving</a:t>
            </a:r>
          </a:p>
          <a:p>
            <a:r>
              <a:rPr lang="en-US" dirty="0"/>
              <a:t>Praying</a:t>
            </a:r>
          </a:p>
          <a:p>
            <a:r>
              <a:rPr lang="en-US" dirty="0" smtClean="0"/>
              <a:t>Hospitable</a:t>
            </a:r>
            <a:endParaRPr lang="en-US" dirty="0"/>
          </a:p>
          <a:p>
            <a:r>
              <a:rPr lang="en-US" dirty="0"/>
              <a:t>Rejoice and weep with brothers</a:t>
            </a:r>
          </a:p>
          <a:p>
            <a:r>
              <a:rPr lang="en-US" dirty="0"/>
              <a:t>Take no </a:t>
            </a:r>
            <a:r>
              <a:rPr lang="en-US" dirty="0" smtClean="0"/>
              <a:t>vengeance</a:t>
            </a:r>
            <a:endParaRPr lang="en-US" dirty="0"/>
          </a:p>
          <a:p>
            <a:r>
              <a:rPr lang="en-US" dirty="0"/>
              <a:t>Live at peace</a:t>
            </a:r>
          </a:p>
          <a:p>
            <a:r>
              <a:rPr lang="en-US" dirty="0"/>
              <a:t>Love your enemy</a:t>
            </a:r>
          </a:p>
          <a:p>
            <a:endParaRPr lang="en-US" dirty="0"/>
          </a:p>
        </p:txBody>
      </p:sp>
    </p:spTree>
    <p:extLst>
      <p:ext uri="{BB962C8B-B14F-4D97-AF65-F5344CB8AC3E}">
        <p14:creationId xmlns:p14="http://schemas.microsoft.com/office/powerpoint/2010/main" val="221298113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 </a:t>
            </a:r>
            <a:r>
              <a:rPr lang="en-US" dirty="0"/>
              <a:t>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r>
              <a:rPr lang="en-US" dirty="0" smtClean="0"/>
              <a:t>.</a:t>
            </a:r>
            <a:endParaRPr lang="en-US" dirty="0"/>
          </a:p>
        </p:txBody>
      </p:sp>
    </p:spTree>
    <p:extLst>
      <p:ext uri="{BB962C8B-B14F-4D97-AF65-F5344CB8AC3E}">
        <p14:creationId xmlns:p14="http://schemas.microsoft.com/office/powerpoint/2010/main" val="29467355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Autofit/>
          </a:bodyPr>
          <a:lstStyle/>
          <a:p>
            <a:r>
              <a:rPr lang="en-US" sz="1600" dirty="0" smtClean="0"/>
              <a:t>1 Samuel 8:10</a:t>
            </a:r>
          </a:p>
          <a:p>
            <a:r>
              <a:rPr lang="en-US" sz="1600" dirty="0" smtClean="0"/>
              <a:t>So Samuel </a:t>
            </a:r>
            <a:r>
              <a:rPr lang="en-US" sz="1600" dirty="0"/>
              <a:t>told all the words of the Lord to the people who asked him for a king. 11 And he said, “This will be the behavior of the king who will reign over you: He will take your sons and appoint them for his own chariots and to be his horsemen, and some will run before his chariots. 12 He will appoint captains over his thousands and captains over his fifties, will set some to plow his ground and reap his harvest, and some to make his weapons of war and equipment for his chariots. 13 He will take your daughters to be perfumers, cooks, and bakers. 14 And he will take the best of your fields, your vineyards, and your olive groves, and give them to his servants. 15 He will take a tenth of your grain and your vintage, and give it to his officers and servants. 16 And he will take your male servants, your female servants, your finest young men,[a] and your donkeys, and put them to his work. 17 He will take a tenth of your sheep. And you will be his servants. 18 And you will cry out in that day because of your king whom you have chosen for yourselves, and the Lord will not hear you in that day.”</a:t>
            </a:r>
          </a:p>
        </p:txBody>
      </p:sp>
    </p:spTree>
    <p:extLst>
      <p:ext uri="{BB962C8B-B14F-4D97-AF65-F5344CB8AC3E}">
        <p14:creationId xmlns:p14="http://schemas.microsoft.com/office/powerpoint/2010/main" val="12402166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Peter 2:13 </a:t>
            </a:r>
            <a:r>
              <a:rPr lang="en-US" dirty="0"/>
              <a:t>Therefore submit yourselves to every ordinance of man for the Lord’s sake, whether to the king as supreme, 14 or to governors, as to those who are sent by him for the punishment of evildoers and for the praise of those who do good. 15 For this is the will of God, that by doing good you may put to silence the ignorance of foolish men— 16 as free, yet not using liberty as a cloak for vice, but as bondservants of God. 17 Honor all people. Love the brotherhood. Fear God. Honor the king.</a:t>
            </a:r>
          </a:p>
        </p:txBody>
      </p:sp>
    </p:spTree>
    <p:extLst>
      <p:ext uri="{BB962C8B-B14F-4D97-AF65-F5344CB8AC3E}">
        <p14:creationId xmlns:p14="http://schemas.microsoft.com/office/powerpoint/2010/main" val="25312054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Acts 4:18 </a:t>
            </a:r>
            <a:r>
              <a:rPr lang="en-US" dirty="0"/>
              <a:t>So they called them and commanded them not to speak at all nor teach in the name of Jesus. 19 But Peter and John answered and said to them, “Whether it is right in the sight of God to listen to you more than to God, you judge. 20 For we cannot but speak the things which we have seen and heard.” </a:t>
            </a:r>
          </a:p>
        </p:txBody>
      </p:sp>
    </p:spTree>
    <p:extLst>
      <p:ext uri="{BB962C8B-B14F-4D97-AF65-F5344CB8AC3E}">
        <p14:creationId xmlns:p14="http://schemas.microsoft.com/office/powerpoint/2010/main" val="26258930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lnSpcReduction="10000"/>
          </a:bodyPr>
          <a:lstStyle/>
          <a:p>
            <a:r>
              <a:rPr lang="en-US" dirty="0"/>
              <a:t> </a:t>
            </a:r>
            <a:r>
              <a:rPr lang="en-US" dirty="0" smtClean="0"/>
              <a:t>Acts 5:27 </a:t>
            </a:r>
          </a:p>
          <a:p>
            <a:pPr lvl="1"/>
            <a:r>
              <a:rPr lang="en-US" dirty="0" smtClean="0"/>
              <a:t>And </a:t>
            </a:r>
            <a:r>
              <a:rPr lang="en-US" dirty="0"/>
              <a:t>when they had brought them, they set them before the council. And the high priest asked them, 28 saying, “Did we not strictly command you not to teach in this name? And look, you have filled Jerusalem with your doctrine, and intend to bring this Man’s blood on us</a:t>
            </a:r>
            <a:r>
              <a:rPr lang="en-US" dirty="0" smtClean="0"/>
              <a:t>!”</a:t>
            </a:r>
            <a:endParaRPr lang="en-US" dirty="0"/>
          </a:p>
          <a:p>
            <a:pPr lvl="1"/>
            <a:r>
              <a:rPr lang="en-US" dirty="0"/>
              <a:t>29 But Peter and the other apostles answered and said: “We ought to obey God rather than men.</a:t>
            </a:r>
          </a:p>
        </p:txBody>
      </p:sp>
    </p:spTree>
    <p:extLst>
      <p:ext uri="{BB962C8B-B14F-4D97-AF65-F5344CB8AC3E}">
        <p14:creationId xmlns:p14="http://schemas.microsoft.com/office/powerpoint/2010/main" val="23226172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4 </a:t>
            </a:r>
            <a:r>
              <a:rPr lang="en-US" dirty="0"/>
              <a:t>For he is God’s minister to you for good. But if you do evil, be afraid; for he does not bear the sword in vain; for he is God’s minister, an avenger to execute wrath on him who practices evil. </a:t>
            </a:r>
            <a:endParaRPr lang="en-US" dirty="0" smtClean="0"/>
          </a:p>
          <a:p>
            <a:r>
              <a:rPr lang="el-GR" dirty="0" smtClean="0"/>
              <a:t>Μάχαιρα</a:t>
            </a:r>
            <a:endParaRPr lang="en-US" dirty="0" smtClean="0"/>
          </a:p>
          <a:p>
            <a:pPr lvl="1"/>
            <a:r>
              <a:rPr lang="en-US" i="1" dirty="0" smtClean="0"/>
              <a:t>To bear the sword</a:t>
            </a:r>
            <a:r>
              <a:rPr lang="en-US" dirty="0" smtClean="0"/>
              <a:t>, is used of him to whom the sword has been committed, viz. to use when a malefactor is to be punished; hence </a:t>
            </a:r>
            <a:r>
              <a:rPr lang="en-US" dirty="0" err="1" smtClean="0"/>
              <a:t>i.q.</a:t>
            </a:r>
            <a:r>
              <a:rPr lang="en-US" dirty="0" smtClean="0"/>
              <a:t>  To have the power of life and death,-Thayer’s Greek Lexicon</a:t>
            </a:r>
          </a:p>
          <a:p>
            <a:r>
              <a:rPr lang="en-US" dirty="0" smtClean="0"/>
              <a:t>Can a Christian fulfill such a role?</a:t>
            </a:r>
            <a:endParaRPr lang="en-US" dirty="0"/>
          </a:p>
        </p:txBody>
      </p:sp>
    </p:spTree>
    <p:extLst>
      <p:ext uri="{BB962C8B-B14F-4D97-AF65-F5344CB8AC3E}">
        <p14:creationId xmlns:p14="http://schemas.microsoft.com/office/powerpoint/2010/main" val="24766688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a:bodyPr>
          <a:lstStyle/>
          <a:p>
            <a:r>
              <a:rPr lang="en-US" dirty="0" smtClean="0"/>
              <a:t>Matt 5:43 </a:t>
            </a:r>
          </a:p>
          <a:p>
            <a:pPr lvl="1"/>
            <a:r>
              <a:rPr lang="en-US" dirty="0" smtClean="0"/>
              <a:t>“</a:t>
            </a:r>
            <a:r>
              <a:rPr lang="en-US" dirty="0"/>
              <a:t>You have heard that it was said, ‘You shall love your </a:t>
            </a:r>
            <a:r>
              <a:rPr lang="en-US" dirty="0" smtClean="0"/>
              <a:t>neighbor </a:t>
            </a:r>
            <a:r>
              <a:rPr lang="en-US" dirty="0"/>
              <a:t>and hate your enemy.’ 44 But I say to you, love your enemies, bless those who curse you, do good to those who hate you, and pray for those who spitefully use you and persecute you,[b] 45 that you may be sons of your Father in </a:t>
            </a:r>
            <a:r>
              <a:rPr lang="en-US" dirty="0" smtClean="0"/>
              <a:t>heaven</a:t>
            </a:r>
          </a:p>
          <a:p>
            <a:r>
              <a:rPr lang="en-US" dirty="0" smtClean="0"/>
              <a:t>Exodus 20:13 You </a:t>
            </a:r>
            <a:r>
              <a:rPr lang="en-US" dirty="0"/>
              <a:t>shall not murder.</a:t>
            </a:r>
          </a:p>
        </p:txBody>
      </p:sp>
    </p:spTree>
    <p:extLst>
      <p:ext uri="{BB962C8B-B14F-4D97-AF65-F5344CB8AC3E}">
        <p14:creationId xmlns:p14="http://schemas.microsoft.com/office/powerpoint/2010/main" val="33013827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Luke 3:14 </a:t>
            </a:r>
          </a:p>
          <a:p>
            <a:pPr lvl="1"/>
            <a:r>
              <a:rPr lang="en-US" dirty="0" smtClean="0"/>
              <a:t>Likewise </a:t>
            </a:r>
            <a:r>
              <a:rPr lang="en-US" dirty="0"/>
              <a:t>the soldiers asked him, saying, “And what shall we do</a:t>
            </a:r>
            <a:r>
              <a:rPr lang="en-US" dirty="0" smtClean="0"/>
              <a:t>?”</a:t>
            </a:r>
            <a:endParaRPr lang="en-US" dirty="0"/>
          </a:p>
          <a:p>
            <a:pPr lvl="1"/>
            <a:r>
              <a:rPr lang="en-US" dirty="0"/>
              <a:t>So he said to them, “Do not intimidate anyone or accuse falsely, and be content with your wages</a:t>
            </a:r>
            <a:r>
              <a:rPr lang="en-US" dirty="0" smtClean="0"/>
              <a:t>.”</a:t>
            </a:r>
          </a:p>
          <a:p>
            <a:pPr lvl="1"/>
            <a:r>
              <a:rPr lang="el-GR" dirty="0" smtClean="0"/>
              <a:t>διασείω</a:t>
            </a:r>
            <a:r>
              <a:rPr lang="en-US" dirty="0" smtClean="0"/>
              <a:t>   - to shake thoroughly, to terrify </a:t>
            </a:r>
            <a:endParaRPr lang="en-US" dirty="0"/>
          </a:p>
        </p:txBody>
      </p:sp>
    </p:spTree>
    <p:extLst>
      <p:ext uri="{BB962C8B-B14F-4D97-AF65-F5344CB8AC3E}">
        <p14:creationId xmlns:p14="http://schemas.microsoft.com/office/powerpoint/2010/main" val="31630604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Luke 7:6 </a:t>
            </a:r>
          </a:p>
          <a:p>
            <a:r>
              <a:rPr lang="en-US" dirty="0" smtClean="0"/>
              <a:t>Then </a:t>
            </a:r>
            <a:r>
              <a:rPr lang="en-US" dirty="0"/>
              <a:t>Jesus went with them. And when He was already not far from the house, the centurion sent friends to Him, saying to Him, “Lord, do not trouble Yourself, for I am not worthy that You should enter under my roof. 7 Therefore I did not even think myself worthy to come to You. But say the word, and my servant will be healed. 8 For I also am a man placed under authority, having soldiers under me. And I say to one, ‘Go,’ and he goes; and to another, ‘Come,’ and he comes; and to my servant, ‘Do this,’ and he does it</a:t>
            </a:r>
            <a:r>
              <a:rPr lang="en-US" dirty="0" smtClean="0"/>
              <a:t>.”</a:t>
            </a:r>
            <a:endParaRPr lang="en-US" dirty="0"/>
          </a:p>
          <a:p>
            <a:r>
              <a:rPr lang="en-US" dirty="0"/>
              <a:t>9 When Jesus heard these things, He marveled at him, and turned around and said to the crowd that followed Him, “I say to you, I have not found such great faith, not even in Israel!” 10 And those who were sent, returning to the house, found the servant well who had been sick</a:t>
            </a:r>
            <a:r>
              <a:rPr lang="en-US" dirty="0" smtClean="0"/>
              <a:t>.</a:t>
            </a:r>
            <a:endParaRPr lang="en-US" dirty="0"/>
          </a:p>
        </p:txBody>
      </p:sp>
    </p:spTree>
    <p:extLst>
      <p:ext uri="{BB962C8B-B14F-4D97-AF65-F5344CB8AC3E}">
        <p14:creationId xmlns:p14="http://schemas.microsoft.com/office/powerpoint/2010/main" val="266041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Acts 10:1</a:t>
            </a:r>
          </a:p>
          <a:p>
            <a:pPr marL="137160" indent="0">
              <a:buNone/>
            </a:pPr>
            <a:r>
              <a:rPr lang="en-US" dirty="0" smtClean="0"/>
              <a:t>There </a:t>
            </a:r>
            <a:r>
              <a:rPr lang="en-US" dirty="0"/>
              <a:t>was a certain man in Caesarea called Cornelius, a centurion of what was called the Italian Regiment, 2 a devout man and one who feared God with all his household, who gave alms generously to the people, and prayed to God always. 3 About the ninth hour of the day he saw clearly in a vision an angel of God coming in and saying to him, “Cornelius</a:t>
            </a:r>
            <a:r>
              <a:rPr lang="en-US" dirty="0" smtClean="0"/>
              <a:t>!” 4 </a:t>
            </a:r>
            <a:r>
              <a:rPr lang="en-US" dirty="0"/>
              <a:t>And when he observed him, he was afraid, and said, “What is it, lord?”</a:t>
            </a:r>
          </a:p>
          <a:p>
            <a:pPr marL="137160" indent="0">
              <a:buNone/>
            </a:pPr>
            <a:r>
              <a:rPr lang="en-US" dirty="0" smtClean="0"/>
              <a:t>So </a:t>
            </a:r>
            <a:r>
              <a:rPr lang="en-US" dirty="0"/>
              <a:t>he said to him, “Your prayers and your alms have come up for a memorial before God. 5 Now send men to Joppa, and send for Simon whose surname is Peter. 6 He is lodging with Simon, a tanner, whose house is by the sea.[a] He will tell you what you must do.” 7 And when the angel who spoke to him had departed, Cornelius called two of his household servants and a devout soldier from among those who waited on him continually. 8 So when he had explained all these things to them, he sent them to Joppa.</a:t>
            </a:r>
          </a:p>
        </p:txBody>
      </p:sp>
    </p:spTree>
    <p:extLst>
      <p:ext uri="{BB962C8B-B14F-4D97-AF65-F5344CB8AC3E}">
        <p14:creationId xmlns:p14="http://schemas.microsoft.com/office/powerpoint/2010/main" val="18071819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t>
            </a:r>
            <a:r>
              <a:rPr lang="en-US" dirty="0" smtClean="0"/>
              <a:t>Philippians 2:25 </a:t>
            </a:r>
          </a:p>
          <a:p>
            <a:pPr lvl="1"/>
            <a:r>
              <a:rPr lang="en-US" dirty="0" smtClean="0"/>
              <a:t>Yet </a:t>
            </a:r>
            <a:r>
              <a:rPr lang="en-US" dirty="0"/>
              <a:t>I considered it necessary to send to you </a:t>
            </a:r>
            <a:r>
              <a:rPr lang="en-US" dirty="0" err="1"/>
              <a:t>Epaphroditus</a:t>
            </a:r>
            <a:r>
              <a:rPr lang="en-US" dirty="0"/>
              <a:t>, my brother, fellow worker, and fellow soldier, but your messenger and the one who ministered to my need</a:t>
            </a:r>
            <a:r>
              <a:rPr lang="en-US" dirty="0" smtClean="0"/>
              <a:t>;</a:t>
            </a:r>
          </a:p>
          <a:p>
            <a:r>
              <a:rPr lang="en-US" dirty="0"/>
              <a:t> </a:t>
            </a:r>
            <a:r>
              <a:rPr lang="en-US" dirty="0" smtClean="0"/>
              <a:t>2 Timothy 2:3 </a:t>
            </a:r>
          </a:p>
          <a:p>
            <a:pPr lvl="1"/>
            <a:r>
              <a:rPr lang="en-US" dirty="0" smtClean="0"/>
              <a:t>You </a:t>
            </a:r>
            <a:r>
              <a:rPr lang="en-US" dirty="0"/>
              <a:t>therefore must endure[a] hardship as a good soldier of Jesus Christ. 4 No one engaged in warfare entangles himself with the affairs of this life, that he may please him who enlisted him as a soldier</a:t>
            </a:r>
            <a:r>
              <a:rPr lang="en-US" dirty="0" smtClean="0"/>
              <a:t>.</a:t>
            </a:r>
          </a:p>
          <a:p>
            <a:r>
              <a:rPr lang="en-US" dirty="0" smtClean="0"/>
              <a:t>Philemon 1:2 </a:t>
            </a:r>
          </a:p>
          <a:p>
            <a:pPr lvl="1"/>
            <a:r>
              <a:rPr lang="en-US" dirty="0" smtClean="0"/>
              <a:t>to </a:t>
            </a:r>
            <a:r>
              <a:rPr lang="en-US" dirty="0"/>
              <a:t>the beloved </a:t>
            </a:r>
            <a:r>
              <a:rPr lang="en-US" dirty="0" err="1"/>
              <a:t>Apphia</a:t>
            </a:r>
            <a:r>
              <a:rPr lang="en-US" dirty="0"/>
              <a:t>, </a:t>
            </a:r>
            <a:r>
              <a:rPr lang="en-US" dirty="0" err="1"/>
              <a:t>Archippus</a:t>
            </a:r>
            <a:r>
              <a:rPr lang="en-US" dirty="0"/>
              <a:t> our fellow soldier, and to the church in your house:</a:t>
            </a:r>
          </a:p>
        </p:txBody>
      </p:sp>
    </p:spTree>
    <p:extLst>
      <p:ext uri="{BB962C8B-B14F-4D97-AF65-F5344CB8AC3E}">
        <p14:creationId xmlns:p14="http://schemas.microsoft.com/office/powerpoint/2010/main" val="39432234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Does serving in the government excuse us of wrong doing?</a:t>
            </a:r>
          </a:p>
          <a:p>
            <a:r>
              <a:rPr lang="en-US" dirty="0" smtClean="0"/>
              <a:t>Just because it is lawful does not mean it may be beneficial  </a:t>
            </a:r>
            <a:endParaRPr lang="en-US" dirty="0"/>
          </a:p>
        </p:txBody>
      </p:sp>
    </p:spTree>
    <p:extLst>
      <p:ext uri="{BB962C8B-B14F-4D97-AF65-F5344CB8AC3E}">
        <p14:creationId xmlns:p14="http://schemas.microsoft.com/office/powerpoint/2010/main" val="24789297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r>
              <a:rPr lang="en-US" dirty="0" smtClean="0"/>
              <a:t>What should our view be of capital punishment?</a:t>
            </a:r>
          </a:p>
          <a:p>
            <a:r>
              <a:rPr lang="en-US" dirty="0" smtClean="0"/>
              <a:t>What should our view be towards taxes?</a:t>
            </a:r>
          </a:p>
          <a:p>
            <a:pPr lvl="1"/>
            <a:r>
              <a:rPr lang="en-US" dirty="0" smtClean="0"/>
              <a:t>How evil and corrupt was the Roman government?</a:t>
            </a:r>
            <a:endParaRPr lang="en-US" dirty="0"/>
          </a:p>
        </p:txBody>
      </p:sp>
    </p:spTree>
    <p:extLst>
      <p:ext uri="{BB962C8B-B14F-4D97-AF65-F5344CB8AC3E}">
        <p14:creationId xmlns:p14="http://schemas.microsoft.com/office/powerpoint/2010/main" val="24726848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8 Owe no one anything except to love one another, for he who loves another has fulfilled the law. 9 For the commandments, “You shall not commit adultery,” “You shall not murder,” “You shall not steal,” “You shall not bear false witness,” “You shall not covet,” and if there is any other commandment, are all summed up in this saying, namely, “You shall love your neighbor as yourself.” 10 Love does no harm to a neighbor; therefore love is the fulfillment of the law.</a:t>
            </a:r>
          </a:p>
          <a:p>
            <a:pPr lvl="1"/>
            <a:r>
              <a:rPr lang="fr-FR" dirty="0" smtClean="0"/>
              <a:t>Exodus </a:t>
            </a:r>
            <a:r>
              <a:rPr lang="fr-FR" dirty="0"/>
              <a:t>20:13–15, 17; </a:t>
            </a:r>
            <a:r>
              <a:rPr lang="fr-FR" dirty="0" err="1"/>
              <a:t>Deuteronomy</a:t>
            </a:r>
            <a:r>
              <a:rPr lang="fr-FR" dirty="0"/>
              <a:t> 5:17–19, </a:t>
            </a:r>
            <a:r>
              <a:rPr lang="fr-FR" dirty="0" smtClean="0"/>
              <a:t>21; </a:t>
            </a:r>
            <a:r>
              <a:rPr lang="fr-FR" dirty="0" err="1"/>
              <a:t>Leviticus</a:t>
            </a:r>
            <a:r>
              <a:rPr lang="fr-FR" dirty="0"/>
              <a:t> 19:18</a:t>
            </a:r>
            <a:endParaRPr lang="en-US" dirty="0" smtClean="0"/>
          </a:p>
        </p:txBody>
      </p:sp>
    </p:spTree>
    <p:extLst>
      <p:ext uri="{BB962C8B-B14F-4D97-AF65-F5344CB8AC3E}">
        <p14:creationId xmlns:p14="http://schemas.microsoft.com/office/powerpoint/2010/main" val="4269799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5</a:t>
            </a:r>
          </a:p>
          <a:p>
            <a:r>
              <a:rPr lang="en-US" dirty="0" smtClean="0"/>
              <a:t>17 </a:t>
            </a:r>
            <a:r>
              <a:rPr lang="en-US" dirty="0"/>
              <a:t>“Do not think that I came to destroy the Law or the Prophets. I did not come to destroy but to fulfill</a:t>
            </a:r>
            <a:r>
              <a:rPr lang="en-US" dirty="0" smtClean="0"/>
              <a:t>.</a:t>
            </a:r>
          </a:p>
          <a:p>
            <a:r>
              <a:rPr lang="en-US" dirty="0"/>
              <a:t>21 “You have heard that it was said to those of old, ‘You shall not murder,[a] and whoever murders will be in danger of the judgment.’ 22 But I say to you that whoever is angry with his brother without a cause[b] shall be in danger of the </a:t>
            </a:r>
            <a:r>
              <a:rPr lang="en-US" dirty="0" smtClean="0"/>
              <a:t>judgment</a:t>
            </a:r>
          </a:p>
          <a:p>
            <a:r>
              <a:rPr lang="en-US" dirty="0"/>
              <a:t>27 “You have heard that it was said to those of old,[c] ‘You shall not commit adultery.’[d] 28 But I say to you that whoever looks at a woman to lust for her has already committed adultery with her in his heart</a:t>
            </a:r>
            <a:r>
              <a:rPr lang="en-US" dirty="0" smtClean="0"/>
              <a:t>.</a:t>
            </a:r>
          </a:p>
          <a:p>
            <a:r>
              <a:rPr lang="en-US" dirty="0"/>
              <a:t>38 “You have heard that it was said, ‘An eye for an eye and a tooth for a tooth.’[f] 39 But I tell you not to resist an evil person. But whoever slaps you on your right cheek, turn the other to him also</a:t>
            </a:r>
            <a:r>
              <a:rPr lang="en-US" dirty="0" smtClean="0"/>
              <a:t>.</a:t>
            </a:r>
          </a:p>
          <a:p>
            <a:r>
              <a:rPr lang="en-US" dirty="0"/>
              <a:t>43 “You have heard that it was said, ‘You shall love your neighbor[g] and hate your enemy.’ 44 But I say to you, love your enemies,</a:t>
            </a:r>
          </a:p>
        </p:txBody>
      </p:sp>
    </p:spTree>
    <p:extLst>
      <p:ext uri="{BB962C8B-B14F-4D97-AF65-F5344CB8AC3E}">
        <p14:creationId xmlns:p14="http://schemas.microsoft.com/office/powerpoint/2010/main" val="240953951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pPr marL="137160" indent="0">
              <a:buNone/>
            </a:pPr>
            <a:r>
              <a:rPr lang="en-US" dirty="0" smtClean="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a:p>
            <a:endParaRPr lang="en-US" dirty="0"/>
          </a:p>
        </p:txBody>
      </p:sp>
    </p:spTree>
    <p:extLst>
      <p:ext uri="{BB962C8B-B14F-4D97-AF65-F5344CB8AC3E}">
        <p14:creationId xmlns:p14="http://schemas.microsoft.com/office/powerpoint/2010/main" val="30894688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r>
              <a:rPr lang="en-US" dirty="0" smtClean="0"/>
              <a:t>.</a:t>
            </a:r>
          </a:p>
        </p:txBody>
      </p:sp>
    </p:spTree>
    <p:extLst>
      <p:ext uri="{BB962C8B-B14F-4D97-AF65-F5344CB8AC3E}">
        <p14:creationId xmlns:p14="http://schemas.microsoft.com/office/powerpoint/2010/main" val="35920962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One person esteems one day above another; another esteems every day alike. Let each be fully convinced in his own mind. 6 He who observes the day, observes it to the </a:t>
            </a:r>
            <a:r>
              <a:rPr lang="en-US" smtClean="0"/>
              <a:t>Lord; </a:t>
            </a:r>
            <a:r>
              <a:rPr lang="en-US" dirty="0" smtClean="0"/>
              <a:t>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a:t>
            </a:r>
          </a:p>
        </p:txBody>
      </p:sp>
    </p:spTree>
    <p:extLst>
      <p:ext uri="{BB962C8B-B14F-4D97-AF65-F5344CB8AC3E}">
        <p14:creationId xmlns:p14="http://schemas.microsoft.com/office/powerpoint/2010/main" val="366637234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10 But why do you judge your brother? Or why do you show contempt for your brother? For we shall all stand before the judgment seat of Christ.[c] 11 For it is written:</a:t>
            </a:r>
          </a:p>
          <a:p>
            <a:endParaRPr lang="en-US" dirty="0" smtClean="0"/>
          </a:p>
          <a:p>
            <a:r>
              <a:rPr lang="en-US" dirty="0" smtClean="0"/>
              <a:t>“As I live, says the Lord,</a:t>
            </a:r>
          </a:p>
          <a:p>
            <a:r>
              <a:rPr lang="en-US" dirty="0" smtClean="0"/>
              <a:t>Every knee shall bow to Me,</a:t>
            </a:r>
          </a:p>
          <a:p>
            <a:r>
              <a:rPr lang="en-US" dirty="0" smtClean="0"/>
              <a:t>And every tongue shall confess to God.”[d]</a:t>
            </a:r>
          </a:p>
          <a:p>
            <a:r>
              <a:rPr lang="en-US" dirty="0" smtClean="0"/>
              <a:t>12 So then each of us shall give account of himself to God. 13 Therefore let us not judge one another anymore, but rather resolve this, not to put a stumbling block or a cause to fall in our brother’s way.</a:t>
            </a:r>
          </a:p>
        </p:txBody>
      </p:sp>
    </p:spTree>
    <p:extLst>
      <p:ext uri="{BB962C8B-B14F-4D97-AF65-F5344CB8AC3E}">
        <p14:creationId xmlns:p14="http://schemas.microsoft.com/office/powerpoint/2010/main" val="641696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 is acceptable to God and approved by men.</a:t>
            </a:r>
          </a:p>
        </p:txBody>
      </p:sp>
    </p:spTree>
    <p:extLst>
      <p:ext uri="{BB962C8B-B14F-4D97-AF65-F5344CB8AC3E}">
        <p14:creationId xmlns:p14="http://schemas.microsoft.com/office/powerpoint/2010/main" val="247895702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Opinion not doctrine</a:t>
            </a:r>
          </a:p>
          <a:p>
            <a:r>
              <a:rPr lang="en-US" dirty="0" smtClean="0"/>
              <a:t>Studying helps resolve opinion</a:t>
            </a:r>
            <a:endParaRPr lang="en-US" dirty="0"/>
          </a:p>
        </p:txBody>
      </p:sp>
    </p:spTree>
    <p:extLst>
      <p:ext uri="{BB962C8B-B14F-4D97-AF65-F5344CB8AC3E}">
        <p14:creationId xmlns:p14="http://schemas.microsoft.com/office/powerpoint/2010/main" val="171501853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 22 Do you have faith? Have it to yourself before God. Happy is he who does not condemn himself in what he approves. 23 But he who doubts is condemned if he eats, because he does not eat from faith; for whatever is not from faith is sin.</a:t>
            </a:r>
            <a:endParaRPr lang="en-US" dirty="0"/>
          </a:p>
        </p:txBody>
      </p:sp>
    </p:spTree>
    <p:extLst>
      <p:ext uri="{BB962C8B-B14F-4D97-AF65-F5344CB8AC3E}">
        <p14:creationId xmlns:p14="http://schemas.microsoft.com/office/powerpoint/2010/main" val="107684398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 13 “stumbling block”  vs 21 “offence”</a:t>
            </a:r>
          </a:p>
          <a:p>
            <a:r>
              <a:rPr lang="en-US" dirty="0" smtClean="0"/>
              <a:t>“Have it to yourself before God”</a:t>
            </a:r>
          </a:p>
          <a:p>
            <a:r>
              <a:rPr lang="en-US" dirty="0" smtClean="0"/>
              <a:t>Violating the conscience is sin</a:t>
            </a:r>
          </a:p>
          <a:p>
            <a:endParaRPr lang="en-US" dirty="0"/>
          </a:p>
        </p:txBody>
      </p:sp>
    </p:spTree>
    <p:extLst>
      <p:ext uri="{BB962C8B-B14F-4D97-AF65-F5344CB8AC3E}">
        <p14:creationId xmlns:p14="http://schemas.microsoft.com/office/powerpoint/2010/main" val="393381153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lnSpcReduction="10000"/>
          </a:bodyPr>
          <a:lstStyle/>
          <a:p>
            <a:r>
              <a:rPr lang="en-US" dirty="0" smtClean="0"/>
              <a:t>When should we stop tolerating opinion?</a:t>
            </a:r>
            <a:endParaRPr lang="en-US" dirty="0"/>
          </a:p>
          <a:p>
            <a:r>
              <a:rPr lang="en-US" dirty="0" smtClean="0"/>
              <a:t>16:17 </a:t>
            </a:r>
            <a:r>
              <a:rPr lang="en-US" dirty="0"/>
              <a:t>Now I urge you, brethren, note those who cause divisions and offenses, contrary to the doctrine which you learned, and avoid them. 18 For those who are such do not serve our Lord </a:t>
            </a:r>
            <a:r>
              <a:rPr lang="en-US" dirty="0" smtClean="0"/>
              <a:t>Jesus </a:t>
            </a:r>
            <a:r>
              <a:rPr lang="en-US" dirty="0"/>
              <a:t>Christ, but their own belly, and by smooth words and flattering speech deceive the hearts of the simple</a:t>
            </a:r>
          </a:p>
        </p:txBody>
      </p:sp>
    </p:spTree>
    <p:extLst>
      <p:ext uri="{BB962C8B-B14F-4D97-AF65-F5344CB8AC3E}">
        <p14:creationId xmlns:p14="http://schemas.microsoft.com/office/powerpoint/2010/main" val="1546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Titus 3:9 </a:t>
            </a:r>
            <a:r>
              <a:rPr lang="en-US" dirty="0"/>
              <a:t>But avoid foolish disputes, genealogies, contentions, and strivings about the law; for they are unprofitable and useless. 10 Reject a divisive man after the first and second admonition, 11 knowing that such a person is warped and sinning, being self-condemned.</a:t>
            </a:r>
          </a:p>
        </p:txBody>
      </p:sp>
    </p:spTree>
    <p:extLst>
      <p:ext uri="{BB962C8B-B14F-4D97-AF65-F5344CB8AC3E}">
        <p14:creationId xmlns:p14="http://schemas.microsoft.com/office/powerpoint/2010/main" val="263987406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r>
              <a:rPr lang="en-US" dirty="0" smtClean="0"/>
              <a:t>Titus 1:10 </a:t>
            </a:r>
            <a:r>
              <a:rPr lang="en-US" dirty="0"/>
              <a:t>For there are many insubordinate, both idle talkers and deceivers, especially those of the circumcision, 11 whose mouths must be stopped, who subvert whole households, teaching things which they ought not, for the sake of dishonest gain.</a:t>
            </a:r>
          </a:p>
        </p:txBody>
      </p:sp>
    </p:spTree>
    <p:extLst>
      <p:ext uri="{BB962C8B-B14F-4D97-AF65-F5344CB8AC3E}">
        <p14:creationId xmlns:p14="http://schemas.microsoft.com/office/powerpoint/2010/main" val="79130069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normAutofit fontScale="92500"/>
          </a:bodyPr>
          <a:lstStyle/>
          <a:p>
            <a:r>
              <a:rPr lang="en-US" dirty="0" smtClean="0"/>
              <a:t>Making opinion doctrine</a:t>
            </a:r>
          </a:p>
          <a:p>
            <a:r>
              <a:rPr lang="en-US" dirty="0" smtClean="0"/>
              <a:t>Mark 7:6 </a:t>
            </a:r>
          </a:p>
          <a:p>
            <a:r>
              <a:rPr lang="en-US" dirty="0" smtClean="0"/>
              <a:t>He </a:t>
            </a:r>
            <a:r>
              <a:rPr lang="en-US" dirty="0"/>
              <a:t>answered and said to them, “Well did Isaiah prophesy of you hypocrites, as it is written</a:t>
            </a:r>
            <a:r>
              <a:rPr lang="en-US" dirty="0" smtClean="0"/>
              <a:t>:</a:t>
            </a:r>
            <a:endParaRPr lang="en-US" dirty="0"/>
          </a:p>
          <a:p>
            <a:pPr lvl="1"/>
            <a:r>
              <a:rPr lang="en-US" dirty="0"/>
              <a:t>‘This people honors Me with their lips,</a:t>
            </a:r>
          </a:p>
          <a:p>
            <a:pPr lvl="1"/>
            <a:r>
              <a:rPr lang="en-US" dirty="0"/>
              <a:t>But their heart is far from Me.</a:t>
            </a:r>
          </a:p>
          <a:p>
            <a:pPr lvl="1"/>
            <a:r>
              <a:rPr lang="en-US" dirty="0"/>
              <a:t>7 And in vain they worship Me,</a:t>
            </a:r>
          </a:p>
          <a:p>
            <a:pPr lvl="1"/>
            <a:r>
              <a:rPr lang="en-US" dirty="0"/>
              <a:t>Teaching as doctrines the commandments of men</a:t>
            </a:r>
            <a:r>
              <a:rPr lang="en-US" dirty="0" smtClean="0"/>
              <a:t>.’</a:t>
            </a:r>
            <a:endParaRPr lang="en-US" dirty="0"/>
          </a:p>
        </p:txBody>
      </p:sp>
    </p:spTree>
    <p:extLst>
      <p:ext uri="{BB962C8B-B14F-4D97-AF65-F5344CB8AC3E}">
        <p14:creationId xmlns:p14="http://schemas.microsoft.com/office/powerpoint/2010/main" val="381986660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a:t>
            </a:r>
            <a:r>
              <a:rPr lang="en-US" dirty="0"/>
              <a:t>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t>
            </a:r>
            <a:r>
              <a:rPr lang="en-US" dirty="0" smtClean="0"/>
              <a:t>.” </a:t>
            </a:r>
            <a:r>
              <a:rPr lang="en-US" dirty="0"/>
              <a:t>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r>
              <a:rPr lang="en-US" dirty="0" smtClean="0"/>
              <a:t>.</a:t>
            </a:r>
          </a:p>
          <a:p>
            <a:pPr lvl="1"/>
            <a:r>
              <a:rPr lang="en-US" dirty="0"/>
              <a:t> Psalm 69:9</a:t>
            </a:r>
            <a:endParaRPr lang="en-US" dirty="0" smtClean="0"/>
          </a:p>
        </p:txBody>
      </p:sp>
    </p:spTree>
    <p:extLst>
      <p:ext uri="{BB962C8B-B14F-4D97-AF65-F5344CB8AC3E}">
        <p14:creationId xmlns:p14="http://schemas.microsoft.com/office/powerpoint/2010/main" val="20669824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lstStyle/>
          <a:p>
            <a:r>
              <a:rPr lang="en-US" dirty="0" smtClean="0"/>
              <a:t>1 Cor. 1:10 </a:t>
            </a:r>
            <a:r>
              <a:rPr lang="en-US" dirty="0"/>
              <a:t>Now I plead with you, brethren, by the name of our Lord Jesus Christ, that you all speak the same thing, and that there be no divisions among you, but that you be perfectly joined together in the same mind and in the same judgment. </a:t>
            </a:r>
          </a:p>
        </p:txBody>
      </p:sp>
    </p:spTree>
    <p:extLst>
      <p:ext uri="{BB962C8B-B14F-4D97-AF65-F5344CB8AC3E}">
        <p14:creationId xmlns:p14="http://schemas.microsoft.com/office/powerpoint/2010/main" val="3209831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7 Therefore receive one another, just as Christ also received us, to the glory of God. 8 Now I say that Jesus Christ has become a servant to the circumcision for the truth of God, to confirm the promises made to the fathers, 9 and that the Gentiles might glorify God for His mercy, as it is written:</a:t>
            </a:r>
          </a:p>
          <a:p>
            <a:pPr lvl="1"/>
            <a:r>
              <a:rPr lang="en-US" dirty="0" smtClean="0"/>
              <a:t>“For this reason I will confess to You among the Gentiles,</a:t>
            </a:r>
          </a:p>
          <a:p>
            <a:pPr lvl="1"/>
            <a:r>
              <a:rPr lang="en-US" dirty="0" smtClean="0"/>
              <a:t>And sing to Your name.”</a:t>
            </a:r>
          </a:p>
          <a:p>
            <a:pPr lvl="1"/>
            <a:r>
              <a:rPr lang="en-US" dirty="0" smtClean="0"/>
              <a:t>10 And again he says:</a:t>
            </a:r>
          </a:p>
          <a:p>
            <a:pPr lvl="1"/>
            <a:r>
              <a:rPr lang="en-US" dirty="0" smtClean="0"/>
              <a:t>“Rejoice, O Gentiles, with His people!”</a:t>
            </a:r>
          </a:p>
          <a:p>
            <a:pPr lvl="2"/>
            <a:r>
              <a:rPr lang="en-US" dirty="0" smtClean="0"/>
              <a:t> </a:t>
            </a:r>
            <a:r>
              <a:rPr lang="fr-FR" dirty="0" smtClean="0"/>
              <a:t>2 </a:t>
            </a:r>
            <a:r>
              <a:rPr lang="fr-FR" dirty="0"/>
              <a:t>Samuel 22:50; </a:t>
            </a:r>
            <a:r>
              <a:rPr lang="fr-FR" dirty="0" err="1"/>
              <a:t>Psalm</a:t>
            </a:r>
            <a:r>
              <a:rPr lang="fr-FR" dirty="0"/>
              <a:t> 18:49</a:t>
            </a:r>
          </a:p>
          <a:p>
            <a:pPr lvl="2"/>
            <a:r>
              <a:rPr lang="fr-FR" dirty="0" err="1" smtClean="0"/>
              <a:t>Deuteronomy</a:t>
            </a:r>
            <a:r>
              <a:rPr lang="fr-FR" dirty="0" smtClean="0"/>
              <a:t> </a:t>
            </a:r>
            <a:r>
              <a:rPr lang="fr-FR" dirty="0"/>
              <a:t>32:43</a:t>
            </a:r>
            <a:endParaRPr lang="en-US" dirty="0" smtClean="0"/>
          </a:p>
        </p:txBody>
      </p:sp>
    </p:spTree>
    <p:extLst>
      <p:ext uri="{BB962C8B-B14F-4D97-AF65-F5344CB8AC3E}">
        <p14:creationId xmlns:p14="http://schemas.microsoft.com/office/powerpoint/2010/main" val="115495606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a:t>
            </a:r>
            <a:r>
              <a:rPr lang="en-US" baseline="0" dirty="0" smtClean="0"/>
              <a:t> 15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11 And again:</a:t>
            </a:r>
          </a:p>
          <a:p>
            <a:pPr lvl="1"/>
            <a:r>
              <a:rPr lang="en-US" dirty="0" smtClean="0"/>
              <a:t>“Praise the Lord, all you Gentiles!</a:t>
            </a:r>
          </a:p>
          <a:p>
            <a:pPr lvl="1"/>
            <a:r>
              <a:rPr lang="en-US" dirty="0" smtClean="0"/>
              <a:t>Laud Him, all you peoples!”</a:t>
            </a:r>
          </a:p>
          <a:p>
            <a:r>
              <a:rPr lang="en-US" dirty="0" smtClean="0"/>
              <a:t>12 And again, Isaiah says:</a:t>
            </a:r>
          </a:p>
          <a:p>
            <a:pPr lvl="1"/>
            <a:r>
              <a:rPr lang="en-US" dirty="0" smtClean="0"/>
              <a:t>“There shall be a root of Jesse;</a:t>
            </a:r>
          </a:p>
          <a:p>
            <a:pPr lvl="1"/>
            <a:r>
              <a:rPr lang="en-US" dirty="0" smtClean="0"/>
              <a:t>And He who shall rise to reign over the Gentiles,</a:t>
            </a:r>
          </a:p>
          <a:p>
            <a:pPr lvl="1"/>
            <a:r>
              <a:rPr lang="en-US" dirty="0" smtClean="0"/>
              <a:t>In Him the Gentiles shall hope.”</a:t>
            </a:r>
          </a:p>
          <a:p>
            <a:r>
              <a:rPr lang="en-US" dirty="0" smtClean="0"/>
              <a:t>13 Now may the God of hope fill you with all joy and peace in believing, that you may abound in hope by the power of the Holy Spirit.</a:t>
            </a:r>
          </a:p>
          <a:p>
            <a:pPr lvl="2"/>
            <a:r>
              <a:rPr lang="en-US" dirty="0"/>
              <a:t> Psalm </a:t>
            </a:r>
            <a:r>
              <a:rPr lang="en-US" dirty="0" smtClean="0"/>
              <a:t>117:1 </a:t>
            </a:r>
            <a:r>
              <a:rPr lang="en-US" dirty="0"/>
              <a:t>Isaiah 11:10</a:t>
            </a:r>
            <a:endParaRPr lang="en-US" dirty="0" smtClean="0"/>
          </a:p>
        </p:txBody>
      </p:sp>
    </p:spTree>
    <p:extLst>
      <p:ext uri="{BB962C8B-B14F-4D97-AF65-F5344CB8AC3E}">
        <p14:creationId xmlns:p14="http://schemas.microsoft.com/office/powerpoint/2010/main" val="258579512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a:t>
            </a:r>
            <a:r>
              <a:rPr lang="en-US" baseline="0" dirty="0" smtClean="0"/>
              <a:t> 15</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14 Now I myself am confident concerning you, my brethren, that you also are full of goodness, filled with all knowledge, able also to admonish one another.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a:t>
            </a:r>
          </a:p>
        </p:txBody>
      </p:sp>
    </p:spTree>
    <p:extLst>
      <p:ext uri="{BB962C8B-B14F-4D97-AF65-F5344CB8AC3E}">
        <p14:creationId xmlns:p14="http://schemas.microsoft.com/office/powerpoint/2010/main" val="60452801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lvl="1"/>
            <a:r>
              <a:rPr lang="en-US" dirty="0" smtClean="0"/>
              <a:t>“To whom He was not announced, they shall see;</a:t>
            </a:r>
          </a:p>
          <a:p>
            <a:pPr lvl="1"/>
            <a:r>
              <a:rPr lang="en-US" dirty="0" smtClean="0"/>
              <a:t>And those who have not heard shall understand.”</a:t>
            </a:r>
          </a:p>
          <a:p>
            <a:pPr lvl="2"/>
            <a:r>
              <a:rPr lang="en-US" dirty="0"/>
              <a:t> Isaiah 52:15</a:t>
            </a:r>
            <a:endParaRPr lang="en-US" dirty="0" smtClean="0"/>
          </a:p>
        </p:txBody>
      </p:sp>
    </p:spTree>
    <p:extLst>
      <p:ext uri="{BB962C8B-B14F-4D97-AF65-F5344CB8AC3E}">
        <p14:creationId xmlns:p14="http://schemas.microsoft.com/office/powerpoint/2010/main" val="414519455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22 For this reason I also have been much hindered from coming to you. 23 But now no longer having a place in these parts, and having a great desire these many years to come to you, 24 whenever I journey to Spain, I shall come to you.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 of Christ.</a:t>
            </a:r>
          </a:p>
        </p:txBody>
      </p:sp>
    </p:spTree>
    <p:extLst>
      <p:ext uri="{BB962C8B-B14F-4D97-AF65-F5344CB8AC3E}">
        <p14:creationId xmlns:p14="http://schemas.microsoft.com/office/powerpoint/2010/main" val="428909991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They gave to me and Barnabas the right hands of fellowship, that we should go unto the Gentiles, and they unto the circumcision; only they would that we should remember the poor; which very thing I was also zealous to do (Galatians 2:9,10</a:t>
            </a:r>
            <a:r>
              <a:rPr lang="en-US" dirty="0" smtClean="0"/>
              <a:t>)</a:t>
            </a:r>
          </a:p>
          <a:p>
            <a:endParaRPr lang="en-US" dirty="0"/>
          </a:p>
          <a:p>
            <a:r>
              <a:rPr lang="en-US" dirty="0" smtClean="0"/>
              <a:t>1 </a:t>
            </a:r>
            <a:r>
              <a:rPr lang="en-US" dirty="0"/>
              <a:t>Corinthians </a:t>
            </a:r>
            <a:r>
              <a:rPr lang="en-US" dirty="0" smtClean="0"/>
              <a:t>16:1-4 </a:t>
            </a:r>
          </a:p>
          <a:p>
            <a:r>
              <a:rPr lang="en-US" dirty="0" smtClean="0"/>
              <a:t>2 </a:t>
            </a:r>
            <a:r>
              <a:rPr lang="en-US" dirty="0"/>
              <a:t>Corinthians </a:t>
            </a:r>
            <a:r>
              <a:rPr lang="en-US" dirty="0" smtClean="0"/>
              <a:t>8</a:t>
            </a:r>
          </a:p>
          <a:p>
            <a:r>
              <a:rPr lang="en-US" dirty="0" smtClean="0"/>
              <a:t>2 </a:t>
            </a:r>
            <a:r>
              <a:rPr lang="en-US" dirty="0"/>
              <a:t>Corinthians </a:t>
            </a:r>
            <a:r>
              <a:rPr lang="en-US" dirty="0" smtClean="0"/>
              <a:t>9:1-15</a:t>
            </a:r>
          </a:p>
        </p:txBody>
      </p:sp>
    </p:spTree>
    <p:extLst>
      <p:ext uri="{BB962C8B-B14F-4D97-AF65-F5344CB8AC3E}">
        <p14:creationId xmlns:p14="http://schemas.microsoft.com/office/powerpoint/2010/main" val="384286604"/>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normAutofit fontScale="92500" lnSpcReduction="20000"/>
          </a:bodyPr>
          <a:lstStyle/>
          <a:p>
            <a:endParaRPr lang="en-US" smtClean="0"/>
          </a:p>
          <a:p>
            <a:r>
              <a:rPr lang="en-US" smtClean="0"/>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a:p>
            <a:endParaRPr lang="en-US"/>
          </a:p>
        </p:txBody>
      </p:sp>
    </p:spTree>
    <p:extLst>
      <p:ext uri="{BB962C8B-B14F-4D97-AF65-F5344CB8AC3E}">
        <p14:creationId xmlns:p14="http://schemas.microsoft.com/office/powerpoint/2010/main" val="261350303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lstStyle/>
          <a:p>
            <a:r>
              <a:rPr lang="en-US" dirty="0" smtClean="0"/>
              <a:t>This was a real letter with real people</a:t>
            </a:r>
          </a:p>
          <a:p>
            <a:r>
              <a:rPr lang="en-US" dirty="0" smtClean="0"/>
              <a:t>What can we learn from them?</a:t>
            </a:r>
          </a:p>
          <a:p>
            <a:r>
              <a:rPr lang="en-US" dirty="0" smtClean="0"/>
              <a:t>What characteristics did they have that made Paul want to mention them?</a:t>
            </a:r>
            <a:endParaRPr lang="en-US" dirty="0"/>
          </a:p>
        </p:txBody>
      </p:sp>
    </p:spTree>
    <p:extLst>
      <p:ext uri="{BB962C8B-B14F-4D97-AF65-F5344CB8AC3E}">
        <p14:creationId xmlns:p14="http://schemas.microsoft.com/office/powerpoint/2010/main" val="159643222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a:t>I commend to you Phoebe our sister, who is a servant of the church in </a:t>
            </a:r>
            <a:r>
              <a:rPr lang="en-US" dirty="0" err="1"/>
              <a:t>Cenchrea</a:t>
            </a:r>
            <a:r>
              <a:rPr lang="en-US" dirty="0"/>
              <a:t>, 2 that you may receive her in the Lord in a manner worthy of the saints, and assist her in whatever business she has need of you; for indeed she has been a helper of many and of myself also.</a:t>
            </a:r>
          </a:p>
          <a:p>
            <a:endParaRPr lang="en-US" dirty="0"/>
          </a:p>
          <a:p>
            <a:r>
              <a:rPr lang="en-US" dirty="0" smtClean="0"/>
              <a:t>3 </a:t>
            </a:r>
            <a:r>
              <a:rPr lang="en-US" dirty="0"/>
              <a:t>Greet Priscilla and Aquila, my fellow workers in Christ Jesus, 4 who risked their own necks for my life, to whom not only I give thanks, but also all the churches of the Gentiles. 5 Likewise greet the church that is in their house</a:t>
            </a:r>
            <a:r>
              <a:rPr lang="en-US" dirty="0" smtClean="0"/>
              <a:t>.</a:t>
            </a:r>
          </a:p>
        </p:txBody>
      </p:sp>
    </p:spTree>
    <p:extLst>
      <p:ext uri="{BB962C8B-B14F-4D97-AF65-F5344CB8AC3E}">
        <p14:creationId xmlns:p14="http://schemas.microsoft.com/office/powerpoint/2010/main" val="101847423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Greet my beloved </a:t>
            </a:r>
            <a:r>
              <a:rPr lang="en-US" dirty="0" err="1" smtClean="0"/>
              <a:t>Epaenetus</a:t>
            </a:r>
            <a:r>
              <a:rPr lang="en-US" dirty="0" smtClean="0"/>
              <a:t>, who is the </a:t>
            </a:r>
            <a:r>
              <a:rPr lang="en-US" dirty="0" err="1" smtClean="0"/>
              <a:t>firstfruits</a:t>
            </a:r>
            <a:r>
              <a:rPr lang="en-US" dirty="0" smtClean="0"/>
              <a:t> of Achaia to Christ. 6 Greet Mary, who labored much for us. 7 Greet Andronicus and </a:t>
            </a:r>
            <a:r>
              <a:rPr lang="en-US" dirty="0" err="1" smtClean="0"/>
              <a:t>Junia</a:t>
            </a:r>
            <a:r>
              <a:rPr lang="en-US" dirty="0" smtClean="0"/>
              <a:t>, my countrymen and my fellow prisoners, who are of note among the apostles, who also were in Christ before me.</a:t>
            </a:r>
          </a:p>
          <a:p>
            <a:endParaRPr lang="en-US" dirty="0" smtClean="0"/>
          </a:p>
          <a:p>
            <a:r>
              <a:rPr lang="en-US" dirty="0" smtClean="0"/>
              <a:t>8 Greet </a:t>
            </a:r>
            <a:r>
              <a:rPr lang="en-US" dirty="0" err="1" smtClean="0"/>
              <a:t>Amplias</a:t>
            </a:r>
            <a:r>
              <a:rPr lang="en-US" dirty="0" smtClean="0"/>
              <a:t>, my beloved in the Lord. 9 Greet </a:t>
            </a:r>
            <a:r>
              <a:rPr lang="en-US" dirty="0" err="1" smtClean="0"/>
              <a:t>Urbanus</a:t>
            </a:r>
            <a:r>
              <a:rPr lang="en-US" dirty="0" smtClean="0"/>
              <a:t>, our fellow worker in Christ, and </a:t>
            </a:r>
            <a:r>
              <a:rPr lang="en-US" dirty="0" err="1" smtClean="0"/>
              <a:t>Stachys</a:t>
            </a:r>
            <a:r>
              <a:rPr lang="en-US" dirty="0" smtClean="0"/>
              <a:t>, my beloved. 10 Greet Apelles, approved in Christ. Greet those who are of the household of </a:t>
            </a:r>
            <a:r>
              <a:rPr lang="en-US" dirty="0" err="1" smtClean="0"/>
              <a:t>Aristobulus</a:t>
            </a:r>
            <a:r>
              <a:rPr lang="en-US" dirty="0" smtClean="0"/>
              <a:t>. 11 Greet </a:t>
            </a:r>
            <a:r>
              <a:rPr lang="en-US" dirty="0" err="1" smtClean="0"/>
              <a:t>Herodion</a:t>
            </a:r>
            <a:r>
              <a:rPr lang="en-US" dirty="0" smtClean="0"/>
              <a:t>, my countryman. Greet those who are of the household of Narcissus who are in the Lord.</a:t>
            </a:r>
          </a:p>
        </p:txBody>
      </p:sp>
    </p:spTree>
    <p:extLst>
      <p:ext uri="{BB962C8B-B14F-4D97-AF65-F5344CB8AC3E}">
        <p14:creationId xmlns:p14="http://schemas.microsoft.com/office/powerpoint/2010/main" val="3700187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Greet </a:t>
            </a:r>
            <a:r>
              <a:rPr lang="en-US" dirty="0" err="1" smtClean="0"/>
              <a:t>Tryphena</a:t>
            </a:r>
            <a:r>
              <a:rPr lang="en-US" dirty="0" smtClean="0"/>
              <a:t> and </a:t>
            </a:r>
            <a:r>
              <a:rPr lang="en-US" dirty="0" err="1" smtClean="0"/>
              <a:t>Tryphosa</a:t>
            </a:r>
            <a:r>
              <a:rPr lang="en-US" dirty="0" smtClean="0"/>
              <a:t>, who have labored in the Lord. Greet the beloved Persis, who labored much in the Lord. 13 Greet Rufus, chosen in the Lord, and his mother and mine. 14 Greet </a:t>
            </a:r>
            <a:r>
              <a:rPr lang="en-US" dirty="0" err="1" smtClean="0"/>
              <a:t>Asyncritus</a:t>
            </a:r>
            <a:r>
              <a:rPr lang="en-US" dirty="0" smtClean="0"/>
              <a:t>, </a:t>
            </a:r>
            <a:r>
              <a:rPr lang="en-US" dirty="0" err="1" smtClean="0"/>
              <a:t>Phlegon</a:t>
            </a:r>
            <a:r>
              <a:rPr lang="en-US" dirty="0" smtClean="0"/>
              <a:t>, </a:t>
            </a:r>
            <a:r>
              <a:rPr lang="en-US" dirty="0" err="1" smtClean="0"/>
              <a:t>Hermas</a:t>
            </a:r>
            <a:r>
              <a:rPr lang="en-US" dirty="0" smtClean="0"/>
              <a:t>, </a:t>
            </a:r>
            <a:r>
              <a:rPr lang="en-US" dirty="0" err="1" smtClean="0"/>
              <a:t>Patrobas</a:t>
            </a:r>
            <a:r>
              <a:rPr lang="en-US" dirty="0" smtClean="0"/>
              <a:t>, Hermes, and the brethren who are with them. 15 Greet </a:t>
            </a:r>
            <a:r>
              <a:rPr lang="en-US" dirty="0" err="1" smtClean="0"/>
              <a:t>Philologus</a:t>
            </a:r>
            <a:r>
              <a:rPr lang="en-US" dirty="0" smtClean="0"/>
              <a:t> and Julia, </a:t>
            </a:r>
            <a:r>
              <a:rPr lang="en-US" dirty="0" err="1" smtClean="0"/>
              <a:t>Nereus</a:t>
            </a:r>
            <a:r>
              <a:rPr lang="en-US" dirty="0" smtClean="0"/>
              <a:t> and his sister, and </a:t>
            </a:r>
            <a:r>
              <a:rPr lang="en-US" dirty="0" err="1" smtClean="0"/>
              <a:t>Olympas</a:t>
            </a:r>
            <a:r>
              <a:rPr lang="en-US" dirty="0" smtClean="0"/>
              <a:t>, and all the saints who are with them.</a:t>
            </a:r>
          </a:p>
          <a:p>
            <a:endParaRPr lang="en-US" dirty="0" smtClean="0"/>
          </a:p>
          <a:p>
            <a:r>
              <a:rPr lang="en-US" dirty="0" smtClean="0"/>
              <a:t>16 Greet one another with a holy kiss. The churches of Christ greet you.</a:t>
            </a:r>
          </a:p>
        </p:txBody>
      </p:sp>
    </p:spTree>
    <p:extLst>
      <p:ext uri="{BB962C8B-B14F-4D97-AF65-F5344CB8AC3E}">
        <p14:creationId xmlns:p14="http://schemas.microsoft.com/office/powerpoint/2010/main" val="203145817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17 Now I urge you, brethren, note those who cause divisions and offenses, contrary to the doctrine which you learned, and avoid them. 18 For those who are such do not serve our </a:t>
            </a:r>
            <a:r>
              <a:rPr lang="en-US" smtClean="0"/>
              <a:t>Lord Jesus </a:t>
            </a:r>
            <a:r>
              <a:rPr lang="en-US" dirty="0" smtClean="0"/>
              <a:t>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r>
              <a:rPr lang="en-US" dirty="0" smtClean="0"/>
              <a:t>The grace of our Lord Jesus Christ be with you. Amen.</a:t>
            </a:r>
          </a:p>
        </p:txBody>
      </p:sp>
    </p:spTree>
    <p:extLst>
      <p:ext uri="{BB962C8B-B14F-4D97-AF65-F5344CB8AC3E}">
        <p14:creationId xmlns:p14="http://schemas.microsoft.com/office/powerpoint/2010/main" val="186511303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Note those…</a:t>
            </a:r>
          </a:p>
          <a:p>
            <a:r>
              <a:rPr lang="en-US" dirty="0"/>
              <a:t> </a:t>
            </a:r>
            <a:r>
              <a:rPr lang="en-US" dirty="0" smtClean="0"/>
              <a:t>2 Peter 2:1</a:t>
            </a:r>
          </a:p>
          <a:p>
            <a:pPr lvl="1"/>
            <a:r>
              <a:rPr lang="en-US" dirty="0" smtClean="0"/>
              <a:t>But </a:t>
            </a:r>
            <a:r>
              <a:rPr lang="en-US" dirty="0"/>
              <a:t>there were also false prophets among the people, even as there will be false teachers among you, who will secretly bring in destructive heresies, even denying the Lord who bought them, and bring on themselves swift destruction</a:t>
            </a:r>
            <a:r>
              <a:rPr lang="en-US" dirty="0" smtClean="0"/>
              <a:t>.</a:t>
            </a:r>
          </a:p>
          <a:p>
            <a:r>
              <a:rPr lang="en-US" dirty="0" smtClean="0"/>
              <a:t>Two extremes</a:t>
            </a:r>
          </a:p>
          <a:p>
            <a:r>
              <a:rPr lang="en-US" dirty="0" smtClean="0"/>
              <a:t>Never noting or making judgments</a:t>
            </a:r>
          </a:p>
          <a:p>
            <a:r>
              <a:rPr lang="en-US" dirty="0" smtClean="0"/>
              <a:t>Spending all our time hunting false teachers</a:t>
            </a:r>
            <a:endParaRPr lang="en-US" dirty="0"/>
          </a:p>
        </p:txBody>
      </p:sp>
    </p:spTree>
    <p:extLst>
      <p:ext uri="{BB962C8B-B14F-4D97-AF65-F5344CB8AC3E}">
        <p14:creationId xmlns:p14="http://schemas.microsoft.com/office/powerpoint/2010/main" val="42049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21 Timothy, my fellow worker, and Lucius, Jason, and </a:t>
            </a:r>
            <a:r>
              <a:rPr lang="en-US" dirty="0" err="1" smtClean="0"/>
              <a:t>Sosipater</a:t>
            </a:r>
            <a:r>
              <a:rPr lang="en-US" dirty="0" smtClean="0"/>
              <a:t>, my countrymen, greet you.</a:t>
            </a:r>
          </a:p>
          <a:p>
            <a:endParaRPr lang="en-US" dirty="0" smtClean="0"/>
          </a:p>
          <a:p>
            <a:r>
              <a:rPr lang="en-US" dirty="0" smtClean="0"/>
              <a:t>22 I, </a:t>
            </a:r>
            <a:r>
              <a:rPr lang="en-US" dirty="0" err="1" smtClean="0"/>
              <a:t>Tertius</a:t>
            </a:r>
            <a:r>
              <a:rPr lang="en-US" dirty="0" smtClean="0"/>
              <a:t>, who wrote this epistle, greet you in the Lord.</a:t>
            </a:r>
          </a:p>
          <a:p>
            <a:endParaRPr lang="en-US" dirty="0" smtClean="0"/>
          </a:p>
          <a:p>
            <a:r>
              <a:rPr lang="en-US" dirty="0" smtClean="0"/>
              <a:t>23 Gaius, my host and the host of the whole church, greets you. Erastus, the treasurer of the city, greets you, and </a:t>
            </a:r>
            <a:r>
              <a:rPr lang="en-US" dirty="0" err="1" smtClean="0"/>
              <a:t>Quartus</a:t>
            </a:r>
            <a:r>
              <a:rPr lang="en-US" dirty="0" smtClean="0"/>
              <a:t>, a brother. 24 The grace of our Lord Jesus Christ be with you all. Amen.</a:t>
            </a:r>
          </a:p>
        </p:txBody>
      </p:sp>
    </p:spTree>
    <p:extLst>
      <p:ext uri="{BB962C8B-B14F-4D97-AF65-F5344CB8AC3E}">
        <p14:creationId xmlns:p14="http://schemas.microsoft.com/office/powerpoint/2010/main" val="34118485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a:t>
            </a:r>
          </a:p>
          <a:p>
            <a:endParaRPr lang="en-US" dirty="0"/>
          </a:p>
        </p:txBody>
      </p:sp>
    </p:spTree>
    <p:extLst>
      <p:ext uri="{BB962C8B-B14F-4D97-AF65-F5344CB8AC3E}">
        <p14:creationId xmlns:p14="http://schemas.microsoft.com/office/powerpoint/2010/main" val="3141377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10716</TotalTime>
  <Words>23731</Words>
  <Application>Microsoft Office PowerPoint</Application>
  <PresentationFormat>On-screen Show (16:9)</PresentationFormat>
  <Paragraphs>1220</Paragraphs>
  <Slides>254</Slides>
  <Notes>13</Notes>
  <HiddenSlides>0</HiddenSlides>
  <MMClips>0</MMClips>
  <ScaleCrop>false</ScaleCrop>
  <HeadingPairs>
    <vt:vector size="4" baseType="variant">
      <vt:variant>
        <vt:lpstr>Theme</vt:lpstr>
      </vt:variant>
      <vt:variant>
        <vt:i4>1</vt:i4>
      </vt:variant>
      <vt:variant>
        <vt:lpstr>Slide Titles</vt:lpstr>
      </vt:variant>
      <vt:variant>
        <vt:i4>254</vt:i4>
      </vt:variant>
    </vt:vector>
  </HeadingPairs>
  <TitlesOfParts>
    <vt:vector size="255"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Dispensational Premillennialism</vt:lpstr>
      <vt:lpstr>The Kingdom is the church</vt:lpstr>
      <vt:lpstr>The Plan is not what the Jews thought</vt:lpstr>
      <vt:lpstr>Chapter 9</vt:lpstr>
      <vt:lpstr>Chapter 9</vt:lpstr>
      <vt:lpstr>Chapter 9</vt:lpstr>
      <vt:lpstr>Chapter 9</vt:lpstr>
      <vt:lpstr>Chapter 9</vt:lpstr>
      <vt:lpstr>God’s Plan</vt:lpstr>
      <vt:lpstr>Chapter 10</vt:lpstr>
      <vt:lpstr>Can Zeal Save?</vt:lpstr>
      <vt:lpstr>Emotionalism</vt:lpstr>
      <vt:lpstr>Establishing their own righteousness</vt:lpstr>
      <vt:lpstr>Emotionalism</vt:lpstr>
      <vt:lpstr>Chapter 10</vt:lpstr>
      <vt:lpstr>Deuteronomy 30</vt:lpstr>
      <vt:lpstr>Chapter 10</vt:lpstr>
      <vt:lpstr>calls on the name of the Lord</vt:lpstr>
      <vt:lpstr>Chapter 10</vt:lpstr>
      <vt:lpstr>Purpose of the church</vt:lpstr>
      <vt:lpstr>Chapter 10</vt:lpstr>
      <vt:lpstr>Chapter 10</vt:lpstr>
      <vt:lpstr>Chapter 11</vt:lpstr>
      <vt:lpstr>Acting like a remnant</vt:lpstr>
      <vt:lpstr>Chapter 11</vt:lpstr>
      <vt:lpstr>Chapter 11</vt:lpstr>
      <vt:lpstr>Chapter 11</vt:lpstr>
      <vt:lpstr>Chapter 11</vt:lpstr>
      <vt:lpstr>Cut off</vt:lpstr>
      <vt:lpstr>Chapter 11</vt:lpstr>
      <vt:lpstr>Chapter 11</vt:lpstr>
      <vt:lpstr>Chapter 11</vt:lpstr>
      <vt:lpstr>Chapter 12</vt:lpstr>
      <vt:lpstr>Living Sacrifice</vt:lpstr>
      <vt:lpstr>Renewing our Mind</vt:lpstr>
      <vt:lpstr>Meditate on these things…</vt:lpstr>
      <vt:lpstr>Exercise your mind</vt:lpstr>
      <vt:lpstr>Keep fighting</vt:lpstr>
      <vt:lpstr>PowerPoint Presentation</vt:lpstr>
      <vt:lpstr>Chapter 12</vt:lpstr>
      <vt:lpstr>Chapter 12</vt:lpstr>
      <vt:lpstr>Chapter 12</vt:lpstr>
      <vt:lpstr>Chapter 12</vt:lpstr>
      <vt:lpstr>Chapter 12</vt:lpstr>
      <vt:lpstr>Chapter 12</vt:lpstr>
      <vt:lpstr>Chapter 12</vt:lpstr>
      <vt:lpstr>Chapter 12</vt:lpstr>
      <vt:lpstr>Chapter 12</vt:lpstr>
      <vt:lpstr>Chapter 13</vt:lpstr>
      <vt:lpstr>Chapter 13</vt:lpstr>
      <vt:lpstr>Chapter 13</vt:lpstr>
      <vt:lpstr>Chapter 13</vt:lpstr>
      <vt:lpstr>Chapter 13</vt:lpstr>
      <vt:lpstr>PowerPoint Presentation</vt:lpstr>
      <vt:lpstr>Chapter 13</vt:lpstr>
      <vt:lpstr>PowerPoint Presentation</vt:lpstr>
      <vt:lpstr>Chapter 13</vt:lpstr>
      <vt:lpstr>Chapter 13</vt:lpstr>
      <vt:lpstr>Chapter 13</vt:lpstr>
      <vt:lpstr>Chapter 13</vt:lpstr>
      <vt:lpstr>Chapter 13</vt:lpstr>
      <vt:lpstr>Chapter 13</vt:lpstr>
      <vt:lpstr>Chapter 13</vt:lpstr>
      <vt:lpstr>Chapter 13</vt:lpstr>
      <vt:lpstr>Chapter 14</vt:lpstr>
      <vt:lpstr>Chapter 14</vt:lpstr>
      <vt:lpstr>Chapter 14</vt:lpstr>
      <vt:lpstr>Chapter 14</vt:lpstr>
      <vt:lpstr>Chapter 14</vt:lpstr>
      <vt:lpstr>Chapter 14</vt:lpstr>
      <vt:lpstr>Chapter 14</vt:lpstr>
      <vt:lpstr>Chapter 14</vt:lpstr>
      <vt:lpstr>Chapter 14</vt:lpstr>
      <vt:lpstr>Chapter 14</vt:lpstr>
      <vt:lpstr>Chapter 14</vt:lpstr>
      <vt:lpstr>Chapter 15</vt:lpstr>
      <vt:lpstr>Chapter 15</vt:lpstr>
      <vt:lpstr>Chapter 15 </vt:lpstr>
      <vt:lpstr>Chapter 15</vt:lpstr>
      <vt:lpstr>Chapter 15</vt:lpstr>
      <vt:lpstr>Chapter 15</vt:lpstr>
      <vt:lpstr>Chapter 15</vt:lpstr>
      <vt:lpstr>Chapter 15</vt:lpstr>
      <vt:lpstr>Chapter 15</vt:lpstr>
      <vt:lpstr>Chapter 16</vt:lpstr>
      <vt:lpstr>Chapter 16</vt:lpstr>
      <vt:lpstr>Chapter 16</vt:lpstr>
      <vt:lpstr>Chapter 16</vt:lpstr>
      <vt:lpstr>Chapter 16</vt:lpstr>
      <vt:lpstr>Chapter 16</vt:lpstr>
      <vt:lpstr>Chapter 16</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190</cp:revision>
  <cp:lastPrinted>1601-01-01T00:00:00Z</cp:lastPrinted>
  <dcterms:created xsi:type="dcterms:W3CDTF">1601-01-01T00:00:00Z</dcterms:created>
  <dcterms:modified xsi:type="dcterms:W3CDTF">2014-12-07T14:30:38Z</dcterms:modified>
</cp:coreProperties>
</file>