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  <p:sldMasterId id="2147483658" r:id="rId2"/>
  </p:sldMasterIdLst>
  <p:notesMasterIdLst>
    <p:notesMasterId r:id="rId5"/>
  </p:notesMasterIdLst>
  <p:sldIdLst>
    <p:sldId id="333" r:id="rId3"/>
    <p:sldId id="334" r:id="rId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135" d="100"/>
          <a:sy n="135" d="100"/>
        </p:scale>
        <p:origin x="-104" y="-8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 smtClean="0"/>
              <a:pPr/>
              <a:t>2/10/15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887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>
              <a:defRPr>
                <a:solidFill>
                  <a:srgbClr val="FFFFFF"/>
                </a:solidFill>
                <a:effectLst>
                  <a:glow rad="190500">
                    <a:schemeClr val="tx1">
                      <a:alpha val="21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FFFFFF"/>
                </a:solidFill>
                <a:effectLst>
                  <a:glow rad="342900">
                    <a:schemeClr val="tx1">
                      <a:alpha val="31000"/>
                    </a:schemeClr>
                  </a:glo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2/10/15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1">
              <a:alpha val="34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  <a:effectLst>
                  <a:glow rad="304800">
                    <a:schemeClr val="tx1">
                      <a:alpha val="26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glow rad="520700">
                    <a:schemeClr val="tx1">
                      <a:alpha val="43000"/>
                    </a:schemeClr>
                  </a:glow>
                </a:effectLst>
              </a:defRPr>
            </a:lvl1pPr>
            <a:lvl2pPr>
              <a:defRPr>
                <a:solidFill>
                  <a:srgbClr val="FFFFFF"/>
                </a:solidFill>
                <a:effectLst>
                  <a:glow rad="520700">
                    <a:schemeClr val="tx1">
                      <a:alpha val="43000"/>
                    </a:schemeClr>
                  </a:glow>
                </a:effectLst>
              </a:defRPr>
            </a:lvl2pPr>
            <a:lvl3pPr>
              <a:defRPr>
                <a:solidFill>
                  <a:srgbClr val="FFFFFF"/>
                </a:solidFill>
                <a:effectLst>
                  <a:glow rad="520700">
                    <a:schemeClr val="tx1">
                      <a:alpha val="43000"/>
                    </a:schemeClr>
                  </a:glow>
                </a:effectLst>
              </a:defRPr>
            </a:lvl3pPr>
            <a:lvl4pPr>
              <a:defRPr>
                <a:solidFill>
                  <a:srgbClr val="FFFFFF"/>
                </a:solidFill>
                <a:effectLst>
                  <a:glow rad="520700">
                    <a:schemeClr val="tx1">
                      <a:alpha val="43000"/>
                    </a:schemeClr>
                  </a:glow>
                </a:effectLst>
              </a:defRPr>
            </a:lvl4pPr>
            <a:lvl5pPr>
              <a:defRPr>
                <a:solidFill>
                  <a:srgbClr val="FFFFFF"/>
                </a:solidFill>
                <a:effectLst>
                  <a:glow rad="520700">
                    <a:schemeClr val="tx1">
                      <a:alpha val="43000"/>
                    </a:schemeClr>
                  </a:glow>
                </a:effectLst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2/10/15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theme" Target="../theme/theme2.xml"/><Relationship Id="rId3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/>
          <a:srcRect l="16044"/>
          <a:stretch/>
        </p:blipFill>
        <p:spPr>
          <a:xfrm>
            <a:off x="-1" y="0"/>
            <a:ext cx="9155911" cy="5170797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68C2560D-EC28-3B41-86E8-18F1CE0113B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2/10/15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2066355A-084C-D24E-9AD2-7E4FC41EA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/>
          <a:srcRect l="16044"/>
          <a:stretch/>
        </p:blipFill>
        <p:spPr>
          <a:xfrm>
            <a:off x="-1" y="0"/>
            <a:ext cx="9155911" cy="5170797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68C2560D-EC28-3B41-86E8-18F1CE0113B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2/10/15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2066355A-084C-D24E-9AD2-7E4FC41EA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146779"/>
            <a:ext cx="9144000" cy="1996722"/>
          </a:xfrm>
          <a:prstGeom prst="rect">
            <a:avLst/>
          </a:prstGeom>
          <a:solidFill>
            <a:srgbClr val="000000">
              <a:alpha val="48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045" y="2943795"/>
            <a:ext cx="8571089" cy="1958181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effectLst/>
              </a:rPr>
              <a:t>Accurately Handling</a:t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>the Word of Truth</a:t>
            </a:r>
            <a:endParaRPr lang="en-US" dirty="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80619" y="4495092"/>
            <a:ext cx="3694289" cy="796572"/>
          </a:xfrm>
        </p:spPr>
        <p:txBody>
          <a:bodyPr/>
          <a:lstStyle/>
          <a:p>
            <a:r>
              <a:rPr lang="en-US" dirty="0" smtClean="0">
                <a:effectLst/>
              </a:rPr>
              <a:t>2 Timothy 2:15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488123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Reasoning from Scripture or Human Reasoning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756" y="1369484"/>
            <a:ext cx="8771466" cy="3696404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Misapplication of scripture (1 Cor. 2:13; Isa. 55:8-9).</a:t>
            </a:r>
          </a:p>
          <a:p>
            <a:r>
              <a:rPr lang="en-US" dirty="0" smtClean="0"/>
              <a:t>Consider Paul’s usage of reasoning (Eph. 3:4; 5:17; Acts 17:17; 18:4; 19:8).</a:t>
            </a:r>
          </a:p>
          <a:p>
            <a:r>
              <a:rPr lang="en-US" dirty="0" smtClean="0"/>
              <a:t>Some examples of human reasoning (Gen. 3:1-6; Matt. 21:25-27).</a:t>
            </a:r>
          </a:p>
          <a:p>
            <a:r>
              <a:rPr lang="en-US" dirty="0" smtClean="0"/>
              <a:t>What is at the heart of human wisdom (Jas. 3:14-16).</a:t>
            </a:r>
          </a:p>
          <a:p>
            <a:r>
              <a:rPr lang="en-US" dirty="0" smtClean="0"/>
              <a:t>Contrast that with wisdom from above (Jas. 3:17).</a:t>
            </a:r>
          </a:p>
          <a:p>
            <a:r>
              <a:rPr lang="en-US" dirty="0" smtClean="0"/>
              <a:t>So, “come, let us reason together” (Isa. 1:18).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716626"/>
      </p:ext>
    </p:extLst>
  </p:cSld>
  <p:clrMapOvr>
    <a:masterClrMapping/>
  </p:clrMapOvr>
  <p:transition xmlns:p14="http://schemas.microsoft.com/office/powerpoint/2010/main" spd="slow">
    <p:wipe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recedent">
      <a:majorFont>
        <a:latin typeface="Perpetua Titling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recedent">
      <a:majorFont>
        <a:latin typeface="Perpetua Titling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136</Words>
  <Application>Microsoft Macintosh PowerPoint</Application>
  <PresentationFormat>On-screen Show (16:9)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1_Office Theme</vt:lpstr>
      <vt:lpstr>2_Office Theme</vt:lpstr>
      <vt:lpstr>Accurately Handling the Word of Truth</vt:lpstr>
      <vt:lpstr>Reasoning from Scripture or Human Reasoning</vt:lpstr>
    </vt:vector>
  </TitlesOfParts>
  <Company>AQ2 Technologies, LLC.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Brad Collins</cp:lastModifiedBy>
  <cp:revision>12</cp:revision>
  <dcterms:created xsi:type="dcterms:W3CDTF">2008-03-16T18:22:36Z</dcterms:created>
  <dcterms:modified xsi:type="dcterms:W3CDTF">2015-02-11T00:11:59Z</dcterms:modified>
</cp:coreProperties>
</file>