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77" r:id="rId6"/>
    <p:sldId id="276" r:id="rId7"/>
    <p:sldId id="275" r:id="rId8"/>
    <p:sldId id="274" r:id="rId9"/>
    <p:sldId id="273" r:id="rId10"/>
    <p:sldId id="259" r:id="rId11"/>
    <p:sldId id="279" r:id="rId12"/>
    <p:sldId id="278" r:id="rId13"/>
    <p:sldId id="260" r:id="rId14"/>
    <p:sldId id="280" r:id="rId15"/>
    <p:sldId id="284" r:id="rId16"/>
    <p:sldId id="283" r:id="rId17"/>
    <p:sldId id="282" r:id="rId18"/>
    <p:sldId id="281" r:id="rId19"/>
    <p:sldId id="285" r:id="rId20"/>
    <p:sldId id="261" r:id="rId21"/>
    <p:sldId id="289" r:id="rId22"/>
    <p:sldId id="288" r:id="rId23"/>
    <p:sldId id="287" r:id="rId24"/>
    <p:sldId id="286" r:id="rId25"/>
    <p:sldId id="262" r:id="rId26"/>
    <p:sldId id="263" r:id="rId27"/>
    <p:sldId id="264" r:id="rId28"/>
    <p:sldId id="297" r:id="rId29"/>
    <p:sldId id="265" r:id="rId30"/>
    <p:sldId id="298" r:id="rId31"/>
    <p:sldId id="267" r:id="rId32"/>
    <p:sldId id="268" r:id="rId33"/>
    <p:sldId id="295" r:id="rId34"/>
    <p:sldId id="294" r:id="rId35"/>
    <p:sldId id="293" r:id="rId36"/>
    <p:sldId id="292" r:id="rId37"/>
    <p:sldId id="291" r:id="rId38"/>
    <p:sldId id="270" r:id="rId39"/>
    <p:sldId id="271" r:id="rId40"/>
    <p:sldId id="272" r:id="rId41"/>
    <p:sldId id="29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76E-7AD6-47CF-82A6-1A6DD8DD7829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87EF-7243-4492-8A3B-5EA8865A05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28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76E-7AD6-47CF-82A6-1A6DD8DD7829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87EF-7243-4492-8A3B-5EA8865A05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8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76E-7AD6-47CF-82A6-1A6DD8DD7829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87EF-7243-4492-8A3B-5EA8865A05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50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66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0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85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21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72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8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9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1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76E-7AD6-47CF-82A6-1A6DD8DD7829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87EF-7243-4492-8A3B-5EA8865A05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90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08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05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8240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67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5468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12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31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5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76E-7AD6-47CF-82A6-1A6DD8DD7829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87EF-7243-4492-8A3B-5EA8865A05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8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76E-7AD6-47CF-82A6-1A6DD8DD7829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87EF-7243-4492-8A3B-5EA8865A05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6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76E-7AD6-47CF-82A6-1A6DD8DD7829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87EF-7243-4492-8A3B-5EA8865A05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76E-7AD6-47CF-82A6-1A6DD8DD7829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87EF-7243-4492-8A3B-5EA8865A05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4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76E-7AD6-47CF-82A6-1A6DD8DD7829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87EF-7243-4492-8A3B-5EA8865A05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8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76E-7AD6-47CF-82A6-1A6DD8DD7829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87EF-7243-4492-8A3B-5EA8865A05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4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76E-7AD6-47CF-82A6-1A6DD8DD7829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E87EF-7243-4492-8A3B-5EA8865A05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C676E-7AD6-47CF-82A6-1A6DD8DD7829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E87EF-7243-4492-8A3B-5EA8865A05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3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/>
              <a:t>3/5/2015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/>
              <a:pPr defTabSz="45720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08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2">
                <a:tint val="90000"/>
                <a:satMod val="92000"/>
                <a:lumMod val="120000"/>
              </a:schemeClr>
            </a:gs>
            <a:gs pos="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1527" y="624110"/>
            <a:ext cx="9753085" cy="1280890"/>
          </a:xfrm>
        </p:spPr>
        <p:txBody>
          <a:bodyPr/>
          <a:lstStyle/>
          <a:p>
            <a:r>
              <a:rPr lang="pt-BR" b="1" dirty="0" smtClean="0"/>
              <a:t>Background: 21 </a:t>
            </a:r>
            <a:r>
              <a:rPr lang="pt-BR" b="1" dirty="0" err="1" smtClean="0"/>
              <a:t>Years</a:t>
            </a:r>
            <a:endParaRPr lang="en-US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4" y="1406223"/>
            <a:ext cx="6851563" cy="5138672"/>
          </a:xfrm>
        </p:spPr>
      </p:pic>
      <p:sp>
        <p:nvSpPr>
          <p:cNvPr id="5" name="CaixaDeTexto 4"/>
          <p:cNvSpPr txBox="1"/>
          <p:nvPr/>
        </p:nvSpPr>
        <p:spPr>
          <a:xfrm>
            <a:off x="2768958" y="17901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03796" y="1635617"/>
            <a:ext cx="52030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North American </a:t>
            </a:r>
            <a:r>
              <a:rPr lang="pt-BR" sz="2800" dirty="0" err="1">
                <a:solidFill>
                  <a:prstClr val="black"/>
                </a:solidFill>
              </a:rPr>
              <a:t>Participation</a:t>
            </a:r>
            <a:endParaRPr lang="pt-BR" sz="2800" dirty="0">
              <a:solidFill>
                <a:prstClr val="black"/>
              </a:solidFill>
            </a:endParaRP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On</a:t>
            </a:r>
            <a:r>
              <a:rPr lang="pt-BR" sz="2800" dirty="0">
                <a:solidFill>
                  <a:prstClr val="black"/>
                </a:solidFill>
              </a:rPr>
              <a:t> site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From</a:t>
            </a:r>
            <a:r>
              <a:rPr lang="pt-BR" sz="2800" dirty="0">
                <a:solidFill>
                  <a:prstClr val="black"/>
                </a:solidFill>
              </a:rPr>
              <a:t> a </a:t>
            </a:r>
            <a:r>
              <a:rPr lang="pt-BR" sz="2800" dirty="0" err="1" smtClean="0">
                <a:solidFill>
                  <a:prstClr val="black"/>
                </a:solidFill>
              </a:rPr>
              <a:t>distance</a:t>
            </a:r>
            <a:endParaRPr lang="pt-B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2">
                <a:tint val="90000"/>
                <a:satMod val="92000"/>
                <a:lumMod val="120000"/>
              </a:schemeClr>
            </a:gs>
            <a:gs pos="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1527" y="624110"/>
            <a:ext cx="9753085" cy="1280890"/>
          </a:xfrm>
        </p:spPr>
        <p:txBody>
          <a:bodyPr/>
          <a:lstStyle/>
          <a:p>
            <a:r>
              <a:rPr lang="pt-BR" b="1" dirty="0" smtClean="0"/>
              <a:t>Background: 21 </a:t>
            </a:r>
            <a:r>
              <a:rPr lang="pt-BR" b="1" dirty="0" err="1" smtClean="0"/>
              <a:t>Years</a:t>
            </a:r>
            <a:endParaRPr lang="en-US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4" y="1406223"/>
            <a:ext cx="6851563" cy="5138672"/>
          </a:xfrm>
        </p:spPr>
      </p:pic>
      <p:sp>
        <p:nvSpPr>
          <p:cNvPr id="5" name="CaixaDeTexto 4"/>
          <p:cNvSpPr txBox="1"/>
          <p:nvPr/>
        </p:nvSpPr>
        <p:spPr>
          <a:xfrm>
            <a:off x="2768958" y="17901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03796" y="1635617"/>
            <a:ext cx="52030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North American </a:t>
            </a:r>
            <a:r>
              <a:rPr lang="pt-BR" sz="2800" dirty="0" err="1">
                <a:solidFill>
                  <a:prstClr val="black"/>
                </a:solidFill>
              </a:rPr>
              <a:t>Participation</a:t>
            </a:r>
            <a:endParaRPr lang="pt-BR" sz="2800" dirty="0">
              <a:solidFill>
                <a:prstClr val="black"/>
              </a:solidFill>
            </a:endParaRP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On</a:t>
            </a:r>
            <a:r>
              <a:rPr lang="pt-BR" sz="2800" dirty="0">
                <a:solidFill>
                  <a:prstClr val="black"/>
                </a:solidFill>
              </a:rPr>
              <a:t> site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From</a:t>
            </a:r>
            <a:r>
              <a:rPr lang="pt-BR" sz="2800" dirty="0">
                <a:solidFill>
                  <a:prstClr val="black"/>
                </a:solidFill>
              </a:rPr>
              <a:t> a </a:t>
            </a:r>
            <a:r>
              <a:rPr lang="pt-BR" sz="2800" dirty="0" err="1">
                <a:solidFill>
                  <a:prstClr val="black"/>
                </a:solidFill>
              </a:rPr>
              <a:t>distance</a:t>
            </a:r>
            <a:endParaRPr lang="pt-BR" sz="2800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Brazilian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Participation</a:t>
            </a:r>
            <a:endParaRPr lang="pt-BR" sz="2800" dirty="0">
              <a:solidFill>
                <a:prstClr val="black"/>
              </a:solidFill>
            </a:endParaRP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Churches</a:t>
            </a:r>
            <a:endParaRPr lang="pt-BR" sz="2800" dirty="0">
              <a:solidFill>
                <a:prstClr val="black"/>
              </a:solidFill>
            </a:endParaRP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Preachers</a:t>
            </a:r>
            <a:endParaRPr lang="pt-BR" sz="2800" dirty="0">
              <a:solidFill>
                <a:prstClr val="black"/>
              </a:solidFill>
            </a:endParaRP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Active </a:t>
            </a:r>
            <a:r>
              <a:rPr lang="pt-BR" sz="2800" dirty="0" err="1">
                <a:solidFill>
                  <a:prstClr val="black"/>
                </a:solidFill>
              </a:rPr>
              <a:t>Christians</a:t>
            </a:r>
            <a:r>
              <a:rPr lang="pt-BR" sz="2400" dirty="0">
                <a:solidFill>
                  <a:prstClr val="black"/>
                </a:solidFill>
              </a:rPr>
              <a:t>	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25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9989" y="624110"/>
            <a:ext cx="9844624" cy="1280890"/>
          </a:xfrm>
        </p:spPr>
        <p:txBody>
          <a:bodyPr/>
          <a:lstStyle/>
          <a:p>
            <a:r>
              <a:rPr lang="pt-BR" b="1" dirty="0" err="1" smtClean="0"/>
              <a:t>Typical</a:t>
            </a:r>
            <a:r>
              <a:rPr lang="pt-BR" b="1" dirty="0" smtClean="0"/>
              <a:t> </a:t>
            </a:r>
            <a:r>
              <a:rPr lang="pt-BR" b="1" dirty="0" err="1" smtClean="0"/>
              <a:t>Process</a:t>
            </a:r>
            <a:r>
              <a:rPr lang="pt-BR" b="1" dirty="0" smtClean="0"/>
              <a:t> </a:t>
            </a:r>
            <a:r>
              <a:rPr lang="pt-BR" b="1" dirty="0" err="1" smtClean="0"/>
              <a:t>of</a:t>
            </a:r>
            <a:r>
              <a:rPr lang="pt-BR" b="1" dirty="0" smtClean="0"/>
              <a:t> “</a:t>
            </a:r>
            <a:r>
              <a:rPr lang="pt-BR" b="1" dirty="0" err="1" smtClean="0"/>
              <a:t>Cold</a:t>
            </a:r>
            <a:r>
              <a:rPr lang="pt-BR" b="1" dirty="0" smtClean="0"/>
              <a:t>” </a:t>
            </a:r>
            <a:r>
              <a:rPr lang="pt-BR" b="1" dirty="0" err="1" smtClean="0"/>
              <a:t>Contacts</a:t>
            </a:r>
            <a:endParaRPr lang="en-US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4" y="1406223"/>
            <a:ext cx="6851563" cy="5138672"/>
          </a:xfrm>
        </p:spPr>
      </p:pic>
      <p:sp>
        <p:nvSpPr>
          <p:cNvPr id="5" name="CaixaDeTexto 4"/>
          <p:cNvSpPr txBox="1"/>
          <p:nvPr/>
        </p:nvSpPr>
        <p:spPr>
          <a:xfrm>
            <a:off x="2768958" y="17901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25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9989" y="624110"/>
            <a:ext cx="9844624" cy="1280890"/>
          </a:xfrm>
        </p:spPr>
        <p:txBody>
          <a:bodyPr/>
          <a:lstStyle/>
          <a:p>
            <a:r>
              <a:rPr lang="pt-BR" b="1" dirty="0" err="1" smtClean="0"/>
              <a:t>Typical</a:t>
            </a:r>
            <a:r>
              <a:rPr lang="pt-BR" b="1" dirty="0" smtClean="0"/>
              <a:t> </a:t>
            </a:r>
            <a:r>
              <a:rPr lang="pt-BR" b="1" dirty="0" err="1" smtClean="0"/>
              <a:t>Process</a:t>
            </a:r>
            <a:r>
              <a:rPr lang="pt-BR" b="1" dirty="0" smtClean="0"/>
              <a:t> </a:t>
            </a:r>
            <a:r>
              <a:rPr lang="pt-BR" b="1" dirty="0" err="1" smtClean="0"/>
              <a:t>of</a:t>
            </a:r>
            <a:r>
              <a:rPr lang="pt-BR" b="1" dirty="0" smtClean="0"/>
              <a:t> “</a:t>
            </a:r>
            <a:r>
              <a:rPr lang="pt-BR" b="1" dirty="0" err="1" smtClean="0"/>
              <a:t>Cold</a:t>
            </a:r>
            <a:r>
              <a:rPr lang="pt-BR" b="1" dirty="0" smtClean="0"/>
              <a:t>” </a:t>
            </a:r>
            <a:r>
              <a:rPr lang="pt-BR" b="1" dirty="0" err="1" smtClean="0"/>
              <a:t>Contacts</a:t>
            </a:r>
            <a:endParaRPr lang="en-US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4" y="1406223"/>
            <a:ext cx="6851563" cy="5138672"/>
          </a:xfrm>
        </p:spPr>
      </p:pic>
      <p:sp>
        <p:nvSpPr>
          <p:cNvPr id="5" name="CaixaDeTexto 4"/>
          <p:cNvSpPr txBox="1"/>
          <p:nvPr/>
        </p:nvSpPr>
        <p:spPr>
          <a:xfrm>
            <a:off x="2768958" y="17901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59988" y="1264555"/>
            <a:ext cx="4979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Frustration</a:t>
            </a:r>
            <a:r>
              <a:rPr lang="pt-BR" sz="2800" dirty="0">
                <a:solidFill>
                  <a:prstClr val="black"/>
                </a:solidFill>
              </a:rPr>
              <a:t>: </a:t>
            </a:r>
            <a:r>
              <a:rPr lang="pt-BR" sz="2800" dirty="0" err="1">
                <a:solidFill>
                  <a:prstClr val="black"/>
                </a:solidFill>
              </a:rPr>
              <a:t>Religion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or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smtClean="0">
                <a:solidFill>
                  <a:prstClr val="black"/>
                </a:solidFill>
              </a:rPr>
              <a:t>Life</a:t>
            </a:r>
            <a:endParaRPr lang="pt-B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8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25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9989" y="624110"/>
            <a:ext cx="9844624" cy="1280890"/>
          </a:xfrm>
        </p:spPr>
        <p:txBody>
          <a:bodyPr/>
          <a:lstStyle/>
          <a:p>
            <a:r>
              <a:rPr lang="pt-BR" b="1" dirty="0" err="1" smtClean="0"/>
              <a:t>Typical</a:t>
            </a:r>
            <a:r>
              <a:rPr lang="pt-BR" b="1" dirty="0" smtClean="0"/>
              <a:t> </a:t>
            </a:r>
            <a:r>
              <a:rPr lang="pt-BR" b="1" dirty="0" err="1" smtClean="0"/>
              <a:t>Process</a:t>
            </a:r>
            <a:r>
              <a:rPr lang="pt-BR" b="1" dirty="0" smtClean="0"/>
              <a:t> </a:t>
            </a:r>
            <a:r>
              <a:rPr lang="pt-BR" b="1" dirty="0" err="1" smtClean="0"/>
              <a:t>of</a:t>
            </a:r>
            <a:r>
              <a:rPr lang="pt-BR" b="1" dirty="0" smtClean="0"/>
              <a:t> “</a:t>
            </a:r>
            <a:r>
              <a:rPr lang="pt-BR" b="1" dirty="0" err="1" smtClean="0"/>
              <a:t>Cold</a:t>
            </a:r>
            <a:r>
              <a:rPr lang="pt-BR" b="1" dirty="0" smtClean="0"/>
              <a:t>” </a:t>
            </a:r>
            <a:r>
              <a:rPr lang="pt-BR" b="1" dirty="0" err="1" smtClean="0"/>
              <a:t>Contacts</a:t>
            </a:r>
            <a:endParaRPr lang="en-US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4" y="1406223"/>
            <a:ext cx="6851563" cy="5138672"/>
          </a:xfrm>
        </p:spPr>
      </p:pic>
      <p:sp>
        <p:nvSpPr>
          <p:cNvPr id="5" name="CaixaDeTexto 4"/>
          <p:cNvSpPr txBox="1"/>
          <p:nvPr/>
        </p:nvSpPr>
        <p:spPr>
          <a:xfrm>
            <a:off x="2768958" y="17901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59988" y="1264555"/>
            <a:ext cx="49799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Frustration</a:t>
            </a:r>
            <a:r>
              <a:rPr lang="pt-BR" sz="2800" dirty="0">
                <a:solidFill>
                  <a:prstClr val="black"/>
                </a:solidFill>
              </a:rPr>
              <a:t>: </a:t>
            </a:r>
            <a:r>
              <a:rPr lang="pt-BR" sz="2800" dirty="0" err="1">
                <a:solidFill>
                  <a:prstClr val="black"/>
                </a:solidFill>
              </a:rPr>
              <a:t>Religion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or</a:t>
            </a:r>
            <a:r>
              <a:rPr lang="pt-BR" sz="2800" dirty="0">
                <a:solidFill>
                  <a:prstClr val="black"/>
                </a:solidFill>
              </a:rPr>
              <a:t> Life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Receive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publication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or</a:t>
            </a:r>
            <a:r>
              <a:rPr lang="pt-BR" sz="2800" dirty="0">
                <a:solidFill>
                  <a:prstClr val="black"/>
                </a:solidFill>
              </a:rPr>
              <a:t> do internet </a:t>
            </a:r>
            <a:r>
              <a:rPr lang="pt-BR" sz="2800" dirty="0" err="1" smtClean="0">
                <a:solidFill>
                  <a:prstClr val="black"/>
                </a:solidFill>
              </a:rPr>
              <a:t>search</a:t>
            </a:r>
            <a:endParaRPr lang="pt-B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25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9989" y="624110"/>
            <a:ext cx="9844624" cy="1280890"/>
          </a:xfrm>
        </p:spPr>
        <p:txBody>
          <a:bodyPr/>
          <a:lstStyle/>
          <a:p>
            <a:r>
              <a:rPr lang="pt-BR" b="1" dirty="0" err="1" smtClean="0"/>
              <a:t>Typical</a:t>
            </a:r>
            <a:r>
              <a:rPr lang="pt-BR" b="1" dirty="0" smtClean="0"/>
              <a:t> </a:t>
            </a:r>
            <a:r>
              <a:rPr lang="pt-BR" b="1" dirty="0" err="1" smtClean="0"/>
              <a:t>Process</a:t>
            </a:r>
            <a:r>
              <a:rPr lang="pt-BR" b="1" dirty="0" smtClean="0"/>
              <a:t> </a:t>
            </a:r>
            <a:r>
              <a:rPr lang="pt-BR" b="1" dirty="0" err="1" smtClean="0"/>
              <a:t>of</a:t>
            </a:r>
            <a:r>
              <a:rPr lang="pt-BR" b="1" dirty="0" smtClean="0"/>
              <a:t> “</a:t>
            </a:r>
            <a:r>
              <a:rPr lang="pt-BR" b="1" dirty="0" err="1" smtClean="0"/>
              <a:t>Cold</a:t>
            </a:r>
            <a:r>
              <a:rPr lang="pt-BR" b="1" dirty="0" smtClean="0"/>
              <a:t>” </a:t>
            </a:r>
            <a:r>
              <a:rPr lang="pt-BR" b="1" dirty="0" err="1" smtClean="0"/>
              <a:t>Contacts</a:t>
            </a:r>
            <a:endParaRPr lang="en-US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4" y="1406223"/>
            <a:ext cx="6851563" cy="5138672"/>
          </a:xfrm>
        </p:spPr>
      </p:pic>
      <p:sp>
        <p:nvSpPr>
          <p:cNvPr id="5" name="CaixaDeTexto 4"/>
          <p:cNvSpPr txBox="1"/>
          <p:nvPr/>
        </p:nvSpPr>
        <p:spPr>
          <a:xfrm>
            <a:off x="2768958" y="17901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59988" y="1264555"/>
            <a:ext cx="49799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Frustration</a:t>
            </a:r>
            <a:r>
              <a:rPr lang="pt-BR" sz="2800" dirty="0">
                <a:solidFill>
                  <a:prstClr val="black"/>
                </a:solidFill>
              </a:rPr>
              <a:t>: </a:t>
            </a:r>
            <a:r>
              <a:rPr lang="pt-BR" sz="2800" dirty="0" err="1">
                <a:solidFill>
                  <a:prstClr val="black"/>
                </a:solidFill>
              </a:rPr>
              <a:t>Religion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or</a:t>
            </a:r>
            <a:r>
              <a:rPr lang="pt-BR" sz="2800" dirty="0">
                <a:solidFill>
                  <a:prstClr val="black"/>
                </a:solidFill>
              </a:rPr>
              <a:t> Life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Receive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publication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or</a:t>
            </a:r>
            <a:r>
              <a:rPr lang="pt-BR" sz="2800" dirty="0">
                <a:solidFill>
                  <a:prstClr val="black"/>
                </a:solidFill>
              </a:rPr>
              <a:t> do internet </a:t>
            </a:r>
            <a:r>
              <a:rPr lang="pt-BR" sz="2800" dirty="0" err="1">
                <a:solidFill>
                  <a:prstClr val="black"/>
                </a:solidFill>
              </a:rPr>
              <a:t>search</a:t>
            </a:r>
            <a:endParaRPr lang="pt-BR" sz="2800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Study</a:t>
            </a:r>
            <a:r>
              <a:rPr lang="pt-BR" sz="2800" dirty="0">
                <a:solidFill>
                  <a:prstClr val="black"/>
                </a:solidFill>
              </a:rPr>
              <a:t> via </a:t>
            </a:r>
            <a:r>
              <a:rPr lang="pt-BR" sz="2800" dirty="0" smtClean="0">
                <a:solidFill>
                  <a:prstClr val="black"/>
                </a:solidFill>
              </a:rPr>
              <a:t>Website</a:t>
            </a:r>
            <a:endParaRPr lang="pt-B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3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25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9989" y="624110"/>
            <a:ext cx="9844624" cy="1280890"/>
          </a:xfrm>
        </p:spPr>
        <p:txBody>
          <a:bodyPr/>
          <a:lstStyle/>
          <a:p>
            <a:r>
              <a:rPr lang="pt-BR" b="1" dirty="0" err="1" smtClean="0"/>
              <a:t>Typical</a:t>
            </a:r>
            <a:r>
              <a:rPr lang="pt-BR" b="1" dirty="0" smtClean="0"/>
              <a:t> </a:t>
            </a:r>
            <a:r>
              <a:rPr lang="pt-BR" b="1" dirty="0" err="1" smtClean="0"/>
              <a:t>Process</a:t>
            </a:r>
            <a:r>
              <a:rPr lang="pt-BR" b="1" dirty="0" smtClean="0"/>
              <a:t> </a:t>
            </a:r>
            <a:r>
              <a:rPr lang="pt-BR" b="1" dirty="0" err="1" smtClean="0"/>
              <a:t>of</a:t>
            </a:r>
            <a:r>
              <a:rPr lang="pt-BR" b="1" dirty="0" smtClean="0"/>
              <a:t> “</a:t>
            </a:r>
            <a:r>
              <a:rPr lang="pt-BR" b="1" dirty="0" err="1" smtClean="0"/>
              <a:t>Cold</a:t>
            </a:r>
            <a:r>
              <a:rPr lang="pt-BR" b="1" dirty="0" smtClean="0"/>
              <a:t>” </a:t>
            </a:r>
            <a:r>
              <a:rPr lang="pt-BR" b="1" dirty="0" err="1" smtClean="0"/>
              <a:t>Contacts</a:t>
            </a:r>
            <a:endParaRPr lang="en-US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4" y="1406223"/>
            <a:ext cx="6851563" cy="5138672"/>
          </a:xfrm>
        </p:spPr>
      </p:pic>
      <p:sp>
        <p:nvSpPr>
          <p:cNvPr id="5" name="CaixaDeTexto 4"/>
          <p:cNvSpPr txBox="1"/>
          <p:nvPr/>
        </p:nvSpPr>
        <p:spPr>
          <a:xfrm>
            <a:off x="2768958" y="17901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59988" y="1264555"/>
            <a:ext cx="49799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Frustration</a:t>
            </a:r>
            <a:r>
              <a:rPr lang="pt-BR" sz="2800" dirty="0">
                <a:solidFill>
                  <a:prstClr val="black"/>
                </a:solidFill>
              </a:rPr>
              <a:t>: </a:t>
            </a:r>
            <a:r>
              <a:rPr lang="pt-BR" sz="2800" dirty="0" err="1">
                <a:solidFill>
                  <a:prstClr val="black"/>
                </a:solidFill>
              </a:rPr>
              <a:t>Religion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or</a:t>
            </a:r>
            <a:r>
              <a:rPr lang="pt-BR" sz="2800" dirty="0">
                <a:solidFill>
                  <a:prstClr val="black"/>
                </a:solidFill>
              </a:rPr>
              <a:t> Life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Receive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publication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or</a:t>
            </a:r>
            <a:r>
              <a:rPr lang="pt-BR" sz="2800" dirty="0">
                <a:solidFill>
                  <a:prstClr val="black"/>
                </a:solidFill>
              </a:rPr>
              <a:t> do internet </a:t>
            </a:r>
            <a:r>
              <a:rPr lang="pt-BR" sz="2800" dirty="0" err="1">
                <a:solidFill>
                  <a:prstClr val="black"/>
                </a:solidFill>
              </a:rPr>
              <a:t>search</a:t>
            </a:r>
            <a:endParaRPr lang="pt-BR" sz="2800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Study</a:t>
            </a:r>
            <a:r>
              <a:rPr lang="pt-BR" sz="2800" dirty="0">
                <a:solidFill>
                  <a:prstClr val="black"/>
                </a:solidFill>
              </a:rPr>
              <a:t> via Website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Contact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E-mail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Mail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Participation</a:t>
            </a:r>
            <a:r>
              <a:rPr lang="pt-BR" sz="2800" dirty="0">
                <a:solidFill>
                  <a:prstClr val="black"/>
                </a:solidFill>
              </a:rPr>
              <a:t> in </a:t>
            </a:r>
            <a:r>
              <a:rPr lang="pt-BR" sz="2800" dirty="0" err="1">
                <a:solidFill>
                  <a:prstClr val="black"/>
                </a:solidFill>
              </a:rPr>
              <a:t>public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 smtClean="0">
                <a:solidFill>
                  <a:prstClr val="black"/>
                </a:solidFill>
              </a:rPr>
              <a:t>studies</a:t>
            </a:r>
            <a:endParaRPr lang="pt-B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5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25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9989" y="624110"/>
            <a:ext cx="9844624" cy="1280890"/>
          </a:xfrm>
        </p:spPr>
        <p:txBody>
          <a:bodyPr/>
          <a:lstStyle/>
          <a:p>
            <a:r>
              <a:rPr lang="pt-BR" b="1" dirty="0" err="1" smtClean="0"/>
              <a:t>Typical</a:t>
            </a:r>
            <a:r>
              <a:rPr lang="pt-BR" b="1" dirty="0" smtClean="0"/>
              <a:t> </a:t>
            </a:r>
            <a:r>
              <a:rPr lang="pt-BR" b="1" dirty="0" err="1" smtClean="0"/>
              <a:t>Process</a:t>
            </a:r>
            <a:r>
              <a:rPr lang="pt-BR" b="1" dirty="0" smtClean="0"/>
              <a:t> </a:t>
            </a:r>
            <a:r>
              <a:rPr lang="pt-BR" b="1" dirty="0" err="1" smtClean="0"/>
              <a:t>of</a:t>
            </a:r>
            <a:r>
              <a:rPr lang="pt-BR" b="1" dirty="0" smtClean="0"/>
              <a:t> “</a:t>
            </a:r>
            <a:r>
              <a:rPr lang="pt-BR" b="1" dirty="0" err="1" smtClean="0"/>
              <a:t>Cold</a:t>
            </a:r>
            <a:r>
              <a:rPr lang="pt-BR" b="1" dirty="0" smtClean="0"/>
              <a:t>” </a:t>
            </a:r>
            <a:r>
              <a:rPr lang="pt-BR" b="1" dirty="0" err="1" smtClean="0"/>
              <a:t>Contacts</a:t>
            </a:r>
            <a:endParaRPr lang="en-US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4" y="1406223"/>
            <a:ext cx="6851563" cy="5138672"/>
          </a:xfrm>
        </p:spPr>
      </p:pic>
      <p:sp>
        <p:nvSpPr>
          <p:cNvPr id="5" name="CaixaDeTexto 4"/>
          <p:cNvSpPr txBox="1"/>
          <p:nvPr/>
        </p:nvSpPr>
        <p:spPr>
          <a:xfrm>
            <a:off x="2768958" y="17901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59988" y="1264555"/>
            <a:ext cx="49799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Frustration</a:t>
            </a:r>
            <a:r>
              <a:rPr lang="pt-BR" sz="2800" dirty="0">
                <a:solidFill>
                  <a:prstClr val="black"/>
                </a:solidFill>
              </a:rPr>
              <a:t>: </a:t>
            </a:r>
            <a:r>
              <a:rPr lang="pt-BR" sz="2800" dirty="0" err="1">
                <a:solidFill>
                  <a:prstClr val="black"/>
                </a:solidFill>
              </a:rPr>
              <a:t>Religion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or</a:t>
            </a:r>
            <a:r>
              <a:rPr lang="pt-BR" sz="2800" dirty="0">
                <a:solidFill>
                  <a:prstClr val="black"/>
                </a:solidFill>
              </a:rPr>
              <a:t> Life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Receive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publication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or</a:t>
            </a:r>
            <a:r>
              <a:rPr lang="pt-BR" sz="2800" dirty="0">
                <a:solidFill>
                  <a:prstClr val="black"/>
                </a:solidFill>
              </a:rPr>
              <a:t> do internet </a:t>
            </a:r>
            <a:r>
              <a:rPr lang="pt-BR" sz="2800" dirty="0" err="1">
                <a:solidFill>
                  <a:prstClr val="black"/>
                </a:solidFill>
              </a:rPr>
              <a:t>search</a:t>
            </a:r>
            <a:endParaRPr lang="pt-BR" sz="2800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Study</a:t>
            </a:r>
            <a:r>
              <a:rPr lang="pt-BR" sz="2800" dirty="0">
                <a:solidFill>
                  <a:prstClr val="black"/>
                </a:solidFill>
              </a:rPr>
              <a:t> via Website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Contact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E-mail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Mail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Participation</a:t>
            </a:r>
            <a:r>
              <a:rPr lang="pt-BR" sz="2800" dirty="0">
                <a:solidFill>
                  <a:prstClr val="black"/>
                </a:solidFill>
              </a:rPr>
              <a:t> in </a:t>
            </a:r>
            <a:r>
              <a:rPr lang="pt-BR" sz="2800" dirty="0" err="1">
                <a:solidFill>
                  <a:prstClr val="black"/>
                </a:solidFill>
              </a:rPr>
              <a:t>public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studies</a:t>
            </a:r>
            <a:endParaRPr lang="pt-BR" sz="2800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New </a:t>
            </a:r>
            <a:r>
              <a:rPr lang="pt-BR" sz="2800" dirty="0" err="1">
                <a:solidFill>
                  <a:prstClr val="black"/>
                </a:solidFill>
              </a:rPr>
              <a:t>Christians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57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25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9989" y="624110"/>
            <a:ext cx="9844624" cy="1280890"/>
          </a:xfrm>
        </p:spPr>
        <p:txBody>
          <a:bodyPr/>
          <a:lstStyle/>
          <a:p>
            <a:r>
              <a:rPr lang="pt-BR" b="1" dirty="0" err="1" smtClean="0"/>
              <a:t>Typical</a:t>
            </a:r>
            <a:r>
              <a:rPr lang="pt-BR" b="1" dirty="0" smtClean="0"/>
              <a:t> </a:t>
            </a:r>
            <a:r>
              <a:rPr lang="pt-BR" b="1" dirty="0" err="1" smtClean="0"/>
              <a:t>Process</a:t>
            </a:r>
            <a:r>
              <a:rPr lang="pt-BR" b="1" dirty="0" smtClean="0"/>
              <a:t> </a:t>
            </a:r>
            <a:r>
              <a:rPr lang="pt-BR" b="1" dirty="0" err="1" smtClean="0"/>
              <a:t>of</a:t>
            </a:r>
            <a:r>
              <a:rPr lang="pt-BR" b="1" dirty="0" smtClean="0"/>
              <a:t> “</a:t>
            </a:r>
            <a:r>
              <a:rPr lang="pt-BR" b="1" dirty="0" err="1" smtClean="0"/>
              <a:t>Cold</a:t>
            </a:r>
            <a:r>
              <a:rPr lang="pt-BR" b="1" dirty="0" smtClean="0"/>
              <a:t>” </a:t>
            </a:r>
            <a:r>
              <a:rPr lang="pt-BR" b="1" dirty="0" err="1" smtClean="0"/>
              <a:t>Contacts</a:t>
            </a:r>
            <a:endParaRPr lang="en-US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4" y="1406223"/>
            <a:ext cx="6851563" cy="5138672"/>
          </a:xfrm>
        </p:spPr>
      </p:pic>
      <p:sp>
        <p:nvSpPr>
          <p:cNvPr id="5" name="CaixaDeTexto 4"/>
          <p:cNvSpPr txBox="1"/>
          <p:nvPr/>
        </p:nvSpPr>
        <p:spPr>
          <a:xfrm>
            <a:off x="2768958" y="17901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59988" y="1264555"/>
            <a:ext cx="49799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Frustration</a:t>
            </a:r>
            <a:r>
              <a:rPr lang="pt-BR" sz="2800" dirty="0">
                <a:solidFill>
                  <a:prstClr val="black"/>
                </a:solidFill>
              </a:rPr>
              <a:t>: </a:t>
            </a:r>
            <a:r>
              <a:rPr lang="pt-BR" sz="2800" dirty="0" err="1">
                <a:solidFill>
                  <a:prstClr val="black"/>
                </a:solidFill>
              </a:rPr>
              <a:t>Religion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or</a:t>
            </a:r>
            <a:r>
              <a:rPr lang="pt-BR" sz="2800" dirty="0">
                <a:solidFill>
                  <a:prstClr val="black"/>
                </a:solidFill>
              </a:rPr>
              <a:t> Life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Receive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publication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or</a:t>
            </a:r>
            <a:r>
              <a:rPr lang="pt-BR" sz="2800" dirty="0">
                <a:solidFill>
                  <a:prstClr val="black"/>
                </a:solidFill>
              </a:rPr>
              <a:t> do internet </a:t>
            </a:r>
            <a:r>
              <a:rPr lang="pt-BR" sz="2800" dirty="0" err="1">
                <a:solidFill>
                  <a:prstClr val="black"/>
                </a:solidFill>
              </a:rPr>
              <a:t>search</a:t>
            </a:r>
            <a:endParaRPr lang="pt-BR" sz="2800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Study</a:t>
            </a:r>
            <a:r>
              <a:rPr lang="pt-BR" sz="2800" dirty="0">
                <a:solidFill>
                  <a:prstClr val="black"/>
                </a:solidFill>
              </a:rPr>
              <a:t> via Website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Contact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E-mail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Mail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Participation</a:t>
            </a:r>
            <a:r>
              <a:rPr lang="pt-BR" sz="2800" dirty="0">
                <a:solidFill>
                  <a:prstClr val="black"/>
                </a:solidFill>
              </a:rPr>
              <a:t> in </a:t>
            </a:r>
            <a:r>
              <a:rPr lang="pt-BR" sz="2800" dirty="0" err="1">
                <a:solidFill>
                  <a:prstClr val="black"/>
                </a:solidFill>
              </a:rPr>
              <a:t>public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studies</a:t>
            </a:r>
            <a:endParaRPr lang="pt-BR" sz="2800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New </a:t>
            </a:r>
            <a:r>
              <a:rPr lang="pt-BR" sz="2800" dirty="0" err="1">
                <a:solidFill>
                  <a:prstClr val="black"/>
                </a:solidFill>
              </a:rPr>
              <a:t>Christians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New </a:t>
            </a:r>
            <a:r>
              <a:rPr lang="pt-BR" sz="2800" dirty="0" err="1">
                <a:solidFill>
                  <a:prstClr val="black"/>
                </a:solidFill>
              </a:rPr>
              <a:t>congregations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2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4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83" y="2492657"/>
            <a:ext cx="5402984" cy="405223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0326" y="639764"/>
            <a:ext cx="8480474" cy="576064"/>
          </a:xfrm>
        </p:spPr>
        <p:txBody>
          <a:bodyPr>
            <a:noAutofit/>
          </a:bodyPr>
          <a:lstStyle/>
          <a:p>
            <a:pPr algn="l"/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Primary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sources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contacts</a:t>
            </a:r>
            <a:r>
              <a:rPr lang="pt-BR" dirty="0" smtClean="0"/>
              <a:t/>
            </a:r>
            <a:br>
              <a:rPr lang="pt-BR" dirty="0" smtClean="0"/>
            </a:b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30326" y="1519310"/>
            <a:ext cx="8480474" cy="4862017"/>
          </a:xfrm>
        </p:spPr>
        <p:txBody>
          <a:bodyPr>
            <a:normAutofit/>
          </a:bodyPr>
          <a:lstStyle/>
          <a:p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34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err="1" smtClean="0"/>
              <a:t>God</a:t>
            </a:r>
            <a:r>
              <a:rPr lang="pt-BR" b="1" smtClean="0"/>
              <a:t> </a:t>
            </a:r>
            <a:r>
              <a:rPr lang="pt-BR" b="1" err="1" smtClean="0"/>
              <a:t>Working</a:t>
            </a:r>
            <a:r>
              <a:rPr lang="pt-BR" b="1" smtClean="0"/>
              <a:t> in </a:t>
            </a:r>
            <a:r>
              <a:rPr lang="pt-BR" b="1" err="1" smtClean="0"/>
              <a:t>Brazil</a:t>
            </a:r>
            <a:endParaRPr lang="en-US" b="1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200" b="1" err="1" smtClean="0"/>
              <a:t>Highlights</a:t>
            </a:r>
            <a:r>
              <a:rPr lang="pt-BR" sz="3200" b="1" smtClean="0"/>
              <a:t> </a:t>
            </a:r>
            <a:r>
              <a:rPr lang="pt-BR" sz="3200" b="1" err="1" smtClean="0"/>
              <a:t>of</a:t>
            </a:r>
            <a:r>
              <a:rPr lang="pt-BR" sz="3200" b="1" smtClean="0"/>
              <a:t> 21 </a:t>
            </a:r>
            <a:r>
              <a:rPr lang="pt-BR" sz="3200" b="1" err="1" smtClean="0"/>
              <a:t>years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14310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4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83" y="2492657"/>
            <a:ext cx="5402984" cy="405223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0326" y="639764"/>
            <a:ext cx="8480474" cy="576064"/>
          </a:xfrm>
        </p:spPr>
        <p:txBody>
          <a:bodyPr>
            <a:noAutofit/>
          </a:bodyPr>
          <a:lstStyle/>
          <a:p>
            <a:pPr algn="l"/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Primary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sources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contacts</a:t>
            </a:r>
            <a:r>
              <a:rPr lang="pt-BR" dirty="0" smtClean="0"/>
              <a:t/>
            </a:r>
            <a:br>
              <a:rPr lang="pt-BR" dirty="0" smtClean="0"/>
            </a:b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30326" y="1519310"/>
            <a:ext cx="8480474" cy="48620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Personal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contacts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t-B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especially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new </a:t>
            </a:r>
            <a:r>
              <a:rPr lang="pt-B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converts</a:t>
            </a:r>
            <a:endParaRPr lang="pt-B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8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4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83" y="2492657"/>
            <a:ext cx="5402984" cy="405223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0326" y="639764"/>
            <a:ext cx="8480474" cy="576064"/>
          </a:xfrm>
        </p:spPr>
        <p:txBody>
          <a:bodyPr>
            <a:noAutofit/>
          </a:bodyPr>
          <a:lstStyle/>
          <a:p>
            <a:pPr algn="l"/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Primary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sources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contacts</a:t>
            </a:r>
            <a:r>
              <a:rPr lang="pt-BR" dirty="0" smtClean="0"/>
              <a:t/>
            </a:r>
            <a:br>
              <a:rPr lang="pt-BR" dirty="0" smtClean="0"/>
            </a:b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30326" y="1519310"/>
            <a:ext cx="8480474" cy="48620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Personal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contacts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t-B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especially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new </a:t>
            </a:r>
            <a:r>
              <a:rPr lang="pt-B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converts</a:t>
            </a:r>
            <a:endParaRPr lang="pt-B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Printed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material (</a:t>
            </a:r>
            <a:r>
              <a:rPr lang="pt-B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bulletins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t-B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tracts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t-B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flyers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etc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.)</a:t>
            </a:r>
          </a:p>
          <a:p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3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4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83" y="2492657"/>
            <a:ext cx="5402984" cy="405223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0326" y="639764"/>
            <a:ext cx="8480474" cy="576064"/>
          </a:xfrm>
        </p:spPr>
        <p:txBody>
          <a:bodyPr>
            <a:noAutofit/>
          </a:bodyPr>
          <a:lstStyle/>
          <a:p>
            <a:pPr algn="l"/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Primary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sources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contacts</a:t>
            </a:r>
            <a:r>
              <a:rPr lang="pt-BR" dirty="0" smtClean="0"/>
              <a:t/>
            </a:r>
            <a:br>
              <a:rPr lang="pt-BR" dirty="0" smtClean="0"/>
            </a:b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30326" y="1519310"/>
            <a:ext cx="8480474" cy="48620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Personal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contacts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t-B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especially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new </a:t>
            </a:r>
            <a:r>
              <a:rPr lang="pt-B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converts</a:t>
            </a:r>
            <a:endParaRPr lang="pt-B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Printed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material (</a:t>
            </a:r>
            <a:r>
              <a:rPr lang="pt-B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bulletins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t-B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tracts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t-B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flyers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etc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Newspaper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articles</a:t>
            </a:r>
            <a:endParaRPr lang="pt-B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4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4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83" y="2492657"/>
            <a:ext cx="5402984" cy="405223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0326" y="639764"/>
            <a:ext cx="8480474" cy="576064"/>
          </a:xfrm>
        </p:spPr>
        <p:txBody>
          <a:bodyPr>
            <a:noAutofit/>
          </a:bodyPr>
          <a:lstStyle/>
          <a:p>
            <a:pPr algn="l"/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Primary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sources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contacts</a:t>
            </a:r>
            <a:r>
              <a:rPr lang="pt-BR" dirty="0" smtClean="0"/>
              <a:t/>
            </a:r>
            <a:br>
              <a:rPr lang="pt-BR" dirty="0" smtClean="0"/>
            </a:b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30326" y="1519310"/>
            <a:ext cx="8480474" cy="48620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Personal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contacts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t-B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especially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new </a:t>
            </a:r>
            <a:r>
              <a:rPr lang="pt-B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converts</a:t>
            </a:r>
            <a:endParaRPr lang="pt-BR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Printed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material (</a:t>
            </a:r>
            <a:r>
              <a:rPr lang="pt-B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bulletins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t-B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tracts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t-B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flyers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etc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Newspaper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articles</a:t>
            </a:r>
            <a:endParaRPr lang="pt-B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Internet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Website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Videos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Facebook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etc.</a:t>
            </a:r>
          </a:p>
          <a:p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4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30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2191" y="624110"/>
            <a:ext cx="9802421" cy="1280890"/>
          </a:xfrm>
        </p:spPr>
        <p:txBody>
          <a:bodyPr/>
          <a:lstStyle/>
          <a:p>
            <a:r>
              <a:rPr lang="pt-BR" b="1" dirty="0" smtClean="0"/>
              <a:t>Website </a:t>
            </a:r>
            <a:r>
              <a:rPr lang="pt-BR" b="1" dirty="0" err="1" smtClean="0"/>
              <a:t>Activity</a:t>
            </a:r>
            <a:endParaRPr lang="en-US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768958" y="17901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481">
            <a:off x="6213303" y="1157865"/>
            <a:ext cx="5223108" cy="4928848"/>
          </a:xfrm>
          <a:prstGeom prst="rect">
            <a:avLst/>
          </a:prstGeom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1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30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1275" y="624110"/>
            <a:ext cx="9723337" cy="1280890"/>
          </a:xfrm>
        </p:spPr>
        <p:txBody>
          <a:bodyPr/>
          <a:lstStyle/>
          <a:p>
            <a:r>
              <a:rPr lang="pt-BR" b="1" dirty="0" smtClean="0"/>
              <a:t>Website </a:t>
            </a:r>
            <a:r>
              <a:rPr lang="pt-BR" b="1" dirty="0" err="1" smtClean="0"/>
              <a:t>Activity</a:t>
            </a:r>
            <a:endParaRPr lang="en-US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81276" y="1429760"/>
            <a:ext cx="48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t-BR" sz="3200" b="1" dirty="0" err="1" smtClean="0">
                <a:solidFill>
                  <a:prstClr val="black"/>
                </a:solidFill>
              </a:rPr>
              <a:t>Videos</a:t>
            </a:r>
            <a:r>
              <a:rPr lang="pt-BR" sz="3200" b="1" dirty="0" smtClean="0">
                <a:solidFill>
                  <a:prstClr val="black"/>
                </a:solidFill>
              </a:rPr>
              <a:t> </a:t>
            </a:r>
            <a:r>
              <a:rPr lang="pt-BR" sz="3200" b="1" dirty="0">
                <a:solidFill>
                  <a:prstClr val="black"/>
                </a:solidFill>
              </a:rPr>
              <a:t>(via </a:t>
            </a:r>
            <a:r>
              <a:rPr lang="pt-BR" sz="3200" b="1" dirty="0" err="1">
                <a:solidFill>
                  <a:prstClr val="black"/>
                </a:solidFill>
              </a:rPr>
              <a:t>YouTube</a:t>
            </a:r>
            <a:r>
              <a:rPr lang="pt-BR" sz="3200" b="1" dirty="0">
                <a:solidFill>
                  <a:prstClr val="black"/>
                </a:solidFill>
              </a:rPr>
              <a:t>)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481">
            <a:off x="6213303" y="1157865"/>
            <a:ext cx="5223108" cy="4928848"/>
          </a:xfrm>
          <a:prstGeom prst="rect">
            <a:avLst/>
          </a:prstGeom>
        </p:spPr>
      </p:pic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39" y="2070866"/>
            <a:ext cx="6814062" cy="4244683"/>
          </a:xfrm>
        </p:spPr>
      </p:pic>
      <p:sp>
        <p:nvSpPr>
          <p:cNvPr id="4" name="Retângulo de cantos arredondados 3"/>
          <p:cNvSpPr/>
          <p:nvPr/>
        </p:nvSpPr>
        <p:spPr>
          <a:xfrm>
            <a:off x="1072935" y="3402978"/>
            <a:ext cx="4014220" cy="1467795"/>
          </a:xfrm>
          <a:prstGeom prst="roundRect">
            <a:avLst/>
          </a:prstGeom>
          <a:solidFill>
            <a:srgbClr val="FFC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170839" y="2833064"/>
            <a:ext cx="2733573" cy="283822"/>
          </a:xfrm>
          <a:prstGeom prst="round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30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481">
            <a:off x="6213303" y="1157865"/>
            <a:ext cx="5223108" cy="492884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1275" y="624110"/>
            <a:ext cx="9723337" cy="1280890"/>
          </a:xfrm>
        </p:spPr>
        <p:txBody>
          <a:bodyPr/>
          <a:lstStyle/>
          <a:p>
            <a:r>
              <a:rPr lang="pt-BR" b="1" dirty="0" smtClean="0"/>
              <a:t>Website </a:t>
            </a:r>
            <a:r>
              <a:rPr lang="pt-BR" b="1" dirty="0" err="1" smtClean="0"/>
              <a:t>Activity</a:t>
            </a:r>
            <a:endParaRPr lang="en-US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81276" y="1429760"/>
            <a:ext cx="4825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t-BR" sz="3200" b="1" dirty="0" err="1" smtClean="0">
                <a:solidFill>
                  <a:prstClr val="black"/>
                </a:solidFill>
              </a:rPr>
              <a:t>Videos</a:t>
            </a:r>
            <a:r>
              <a:rPr lang="pt-BR" sz="3200" b="1" dirty="0" smtClean="0">
                <a:solidFill>
                  <a:prstClr val="black"/>
                </a:solidFill>
              </a:rPr>
              <a:t> </a:t>
            </a:r>
            <a:r>
              <a:rPr lang="pt-BR" sz="3200" b="1" dirty="0">
                <a:solidFill>
                  <a:prstClr val="black"/>
                </a:solidFill>
              </a:rPr>
              <a:t>(via </a:t>
            </a:r>
            <a:r>
              <a:rPr lang="pt-BR" sz="3200" b="1" dirty="0" err="1">
                <a:solidFill>
                  <a:prstClr val="black"/>
                </a:solidFill>
              </a:rPr>
              <a:t>YouTube</a:t>
            </a:r>
            <a:r>
              <a:rPr lang="pt-BR" sz="3200" b="1" dirty="0">
                <a:solidFill>
                  <a:prstClr val="black"/>
                </a:solidFill>
              </a:rPr>
              <a:t>)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5" y="2014535"/>
            <a:ext cx="7415347" cy="4332668"/>
          </a:xfrm>
        </p:spPr>
      </p:pic>
      <p:sp>
        <p:nvSpPr>
          <p:cNvPr id="4" name="Retângulo de cantos arredondados 3"/>
          <p:cNvSpPr/>
          <p:nvPr/>
        </p:nvSpPr>
        <p:spPr>
          <a:xfrm>
            <a:off x="1134874" y="3431204"/>
            <a:ext cx="4415919" cy="1449888"/>
          </a:xfrm>
          <a:prstGeom prst="roundRect">
            <a:avLst/>
          </a:prstGeom>
          <a:solidFill>
            <a:srgbClr val="FFC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134874" y="2820185"/>
            <a:ext cx="2677272" cy="270745"/>
          </a:xfrm>
          <a:prstGeom prst="round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30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0327" y="624110"/>
            <a:ext cx="9774286" cy="1280890"/>
          </a:xfrm>
        </p:spPr>
        <p:txBody>
          <a:bodyPr/>
          <a:lstStyle/>
          <a:p>
            <a:r>
              <a:rPr lang="pt-BR" b="1" dirty="0" smtClean="0"/>
              <a:t>Website </a:t>
            </a:r>
            <a:r>
              <a:rPr lang="pt-BR" b="1" dirty="0" err="1" smtClean="0"/>
              <a:t>Activity</a:t>
            </a:r>
            <a:endParaRPr lang="en-US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768958" y="17901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481">
            <a:off x="6213303" y="1157865"/>
            <a:ext cx="5223108" cy="492884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871004" y="1465302"/>
            <a:ext cx="441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t-BR" sz="3200" b="1" dirty="0" err="1">
                <a:solidFill>
                  <a:prstClr val="black"/>
                </a:solidFill>
              </a:rPr>
              <a:t>Main</a:t>
            </a:r>
            <a:r>
              <a:rPr lang="pt-BR" sz="3200" b="1" dirty="0">
                <a:solidFill>
                  <a:prstClr val="black"/>
                </a:solidFill>
              </a:rPr>
              <a:t> </a:t>
            </a:r>
            <a:r>
              <a:rPr lang="pt-BR" sz="3200" b="1" dirty="0" smtClean="0">
                <a:solidFill>
                  <a:prstClr val="black"/>
                </a:solidFill>
              </a:rPr>
              <a:t>Site: 2013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7" y="2050076"/>
            <a:ext cx="6259133" cy="4297127"/>
          </a:xfr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996" y="3622289"/>
            <a:ext cx="1339403" cy="278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1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30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0327" y="624110"/>
            <a:ext cx="9774286" cy="1280890"/>
          </a:xfrm>
        </p:spPr>
        <p:txBody>
          <a:bodyPr/>
          <a:lstStyle/>
          <a:p>
            <a:r>
              <a:rPr lang="pt-BR" b="1" dirty="0" smtClean="0"/>
              <a:t>Website </a:t>
            </a:r>
            <a:r>
              <a:rPr lang="pt-BR" b="1" dirty="0" err="1" smtClean="0"/>
              <a:t>Activity</a:t>
            </a:r>
            <a:endParaRPr lang="en-US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768958" y="17901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481">
            <a:off x="6213303" y="1157865"/>
            <a:ext cx="5223108" cy="492884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871004" y="1465302"/>
            <a:ext cx="441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t-BR" sz="3200" b="1" dirty="0" err="1">
                <a:solidFill>
                  <a:prstClr val="black"/>
                </a:solidFill>
              </a:rPr>
              <a:t>Main</a:t>
            </a:r>
            <a:r>
              <a:rPr lang="pt-BR" sz="3200" b="1" dirty="0">
                <a:solidFill>
                  <a:prstClr val="black"/>
                </a:solidFill>
              </a:rPr>
              <a:t> </a:t>
            </a:r>
            <a:r>
              <a:rPr lang="pt-BR" sz="3200" b="1" dirty="0" smtClean="0">
                <a:solidFill>
                  <a:prstClr val="black"/>
                </a:solidFill>
              </a:rPr>
              <a:t>Site: 2014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34" y="2083234"/>
            <a:ext cx="6446689" cy="4275021"/>
          </a:xfr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996" y="3622289"/>
            <a:ext cx="1339403" cy="278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30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0327" y="624110"/>
            <a:ext cx="9774286" cy="1280890"/>
          </a:xfrm>
        </p:spPr>
        <p:txBody>
          <a:bodyPr/>
          <a:lstStyle/>
          <a:p>
            <a:r>
              <a:rPr lang="pt-BR" b="1" dirty="0" smtClean="0"/>
              <a:t>Website </a:t>
            </a:r>
            <a:r>
              <a:rPr lang="pt-BR" b="1" dirty="0" err="1" smtClean="0"/>
              <a:t>Activity</a:t>
            </a:r>
            <a:endParaRPr lang="en-US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768958" y="17901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481">
            <a:off x="6213303" y="1157865"/>
            <a:ext cx="5223108" cy="492884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871004" y="1465302"/>
            <a:ext cx="441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t-BR" sz="3200" b="1" dirty="0" err="1">
                <a:solidFill>
                  <a:prstClr val="black"/>
                </a:solidFill>
              </a:rPr>
              <a:t>Main</a:t>
            </a:r>
            <a:r>
              <a:rPr lang="pt-BR" sz="3200" b="1" dirty="0">
                <a:solidFill>
                  <a:prstClr val="black"/>
                </a:solidFill>
              </a:rPr>
              <a:t> </a:t>
            </a:r>
            <a:r>
              <a:rPr lang="pt-BR" sz="3200" b="1" dirty="0" smtClean="0">
                <a:solidFill>
                  <a:prstClr val="black"/>
                </a:solidFill>
              </a:rPr>
              <a:t>Site: 2015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06" y="2092238"/>
            <a:ext cx="6525786" cy="4128258"/>
          </a:xfr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996" y="3622289"/>
            <a:ext cx="1339403" cy="278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28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2113"/>
          </a:xfrm>
        </p:spPr>
        <p:txBody>
          <a:bodyPr/>
          <a:lstStyle/>
          <a:p>
            <a:r>
              <a:rPr lang="pt-BR" b="1" smtClean="0"/>
              <a:t>Background: The Country</a:t>
            </a:r>
            <a:endParaRPr lang="en-US" b="1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4" y="1406223"/>
            <a:ext cx="6851563" cy="5138672"/>
          </a:xfrm>
        </p:spPr>
      </p:pic>
      <p:sp>
        <p:nvSpPr>
          <p:cNvPr id="5" name="CaixaDeTexto 4"/>
          <p:cNvSpPr txBox="1"/>
          <p:nvPr/>
        </p:nvSpPr>
        <p:spPr>
          <a:xfrm>
            <a:off x="2768958" y="17901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26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9989" y="624110"/>
            <a:ext cx="9844624" cy="1280890"/>
          </a:xfrm>
        </p:spPr>
        <p:txBody>
          <a:bodyPr/>
          <a:lstStyle/>
          <a:p>
            <a:r>
              <a:rPr lang="pt-BR" b="1" dirty="0" smtClean="0"/>
              <a:t>Website </a:t>
            </a:r>
            <a:r>
              <a:rPr lang="pt-BR" b="1" dirty="0" err="1" smtClean="0"/>
              <a:t>Activity</a:t>
            </a:r>
            <a:endParaRPr lang="en-US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768958" y="17901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481">
            <a:off x="6213303" y="1157865"/>
            <a:ext cx="5223108" cy="4928848"/>
          </a:xfrm>
          <a:prstGeom prst="rect">
            <a:avLst/>
          </a:prstGeom>
        </p:spPr>
      </p:pic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83" y="2409104"/>
            <a:ext cx="7274335" cy="3778250"/>
          </a:xfrm>
        </p:spPr>
      </p:pic>
      <p:sp>
        <p:nvSpPr>
          <p:cNvPr id="4" name="CaixaDeTexto 3"/>
          <p:cNvSpPr txBox="1"/>
          <p:nvPr/>
        </p:nvSpPr>
        <p:spPr>
          <a:xfrm>
            <a:off x="1172983" y="1330192"/>
            <a:ext cx="6383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pt-BR" sz="2800" dirty="0">
                <a:solidFill>
                  <a:prstClr val="black"/>
                </a:solidFill>
              </a:rPr>
              <a:t>3 </a:t>
            </a:r>
            <a:r>
              <a:rPr lang="pt-BR" sz="2800" dirty="0" err="1">
                <a:solidFill>
                  <a:prstClr val="black"/>
                </a:solidFill>
              </a:rPr>
              <a:t>weeks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starting</a:t>
            </a:r>
            <a:r>
              <a:rPr lang="pt-BR" sz="2800" dirty="0">
                <a:solidFill>
                  <a:prstClr val="black"/>
                </a:solidFill>
              </a:rPr>
              <a:t> August 15, 2014</a:t>
            </a:r>
          </a:p>
          <a:p>
            <a:pPr defTabSz="457200"/>
            <a:r>
              <a:rPr lang="pt-BR" sz="2800" dirty="0">
                <a:solidFill>
                  <a:prstClr val="black"/>
                </a:solidFill>
              </a:rPr>
              <a:t>(</a:t>
            </a:r>
            <a:r>
              <a:rPr lang="pt-BR" sz="2800" dirty="0" err="1">
                <a:solidFill>
                  <a:prstClr val="black"/>
                </a:solidFill>
              </a:rPr>
              <a:t>Locations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of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access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to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main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page</a:t>
            </a:r>
            <a:r>
              <a:rPr lang="pt-BR" sz="2800" dirty="0">
                <a:solidFill>
                  <a:prstClr val="black"/>
                </a:solidFill>
              </a:rPr>
              <a:t>)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6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bg2">
                <a:tint val="90000"/>
                <a:satMod val="92000"/>
                <a:lumMod val="120000"/>
              </a:schemeClr>
            </a:gs>
            <a:gs pos="0">
              <a:schemeClr val="accent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00" y="2560319"/>
            <a:ext cx="5312767" cy="39845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0523" y="656773"/>
            <a:ext cx="9469902" cy="576064"/>
          </a:xfrm>
        </p:spPr>
        <p:txBody>
          <a:bodyPr>
            <a:noAutofit/>
          </a:bodyPr>
          <a:lstStyle/>
          <a:p>
            <a:pPr algn="l"/>
            <a:r>
              <a:rPr lang="pt-BR" sz="4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Public studies throughout the country</a:t>
            </a:r>
            <a:r>
              <a:rPr lang="pt-BR" sz="4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t-BR" sz="40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4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40523" y="1745432"/>
            <a:ext cx="5404339" cy="5112568"/>
          </a:xfrm>
        </p:spPr>
        <p:txBody>
          <a:bodyPr>
            <a:normAutofit/>
          </a:bodyPr>
          <a:lstStyle/>
          <a:p>
            <a:endParaRPr lang="pt-BR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7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bg2">
                <a:tint val="90000"/>
                <a:satMod val="92000"/>
                <a:lumMod val="120000"/>
              </a:schemeClr>
            </a:gs>
            <a:gs pos="0">
              <a:schemeClr val="accent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00" y="2560319"/>
            <a:ext cx="5312767" cy="39845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0523" y="656773"/>
            <a:ext cx="9469902" cy="576064"/>
          </a:xfrm>
        </p:spPr>
        <p:txBody>
          <a:bodyPr>
            <a:noAutofit/>
          </a:bodyPr>
          <a:lstStyle/>
          <a:p>
            <a:pPr algn="l"/>
            <a:r>
              <a:rPr lang="pt-BR" sz="4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Public studies throughout the country</a:t>
            </a:r>
            <a:r>
              <a:rPr lang="pt-BR" sz="4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t-BR" sz="40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4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40523" y="1745432"/>
            <a:ext cx="5404339" cy="5112568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“Neutral” </a:t>
            </a:r>
            <a:r>
              <a:rPr lang="pt-B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locations</a:t>
            </a:r>
            <a:endParaRPr lang="pt-BR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4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bg2">
                <a:tint val="90000"/>
                <a:satMod val="92000"/>
                <a:lumMod val="120000"/>
              </a:schemeClr>
            </a:gs>
            <a:gs pos="0">
              <a:schemeClr val="accent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00" y="2560319"/>
            <a:ext cx="5312767" cy="39845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0523" y="656773"/>
            <a:ext cx="9469902" cy="576064"/>
          </a:xfrm>
        </p:spPr>
        <p:txBody>
          <a:bodyPr>
            <a:noAutofit/>
          </a:bodyPr>
          <a:lstStyle/>
          <a:p>
            <a:pPr algn="l"/>
            <a:r>
              <a:rPr lang="pt-BR" sz="4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Public studies throughout the country</a:t>
            </a:r>
            <a:r>
              <a:rPr lang="pt-BR" sz="4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t-BR" sz="40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4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40523" y="1745432"/>
            <a:ext cx="5404339" cy="5112568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“Neutral” </a:t>
            </a:r>
            <a:r>
              <a:rPr lang="pt-B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locations</a:t>
            </a:r>
            <a:endParaRPr lang="pt-BR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Study</a:t>
            </a:r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marathons</a:t>
            </a:r>
            <a:endParaRPr lang="pt-BR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bg2">
                <a:tint val="90000"/>
                <a:satMod val="92000"/>
                <a:lumMod val="120000"/>
              </a:schemeClr>
            </a:gs>
            <a:gs pos="0">
              <a:schemeClr val="accent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00" y="2560319"/>
            <a:ext cx="5312767" cy="39845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0523" y="656773"/>
            <a:ext cx="9469902" cy="576064"/>
          </a:xfrm>
        </p:spPr>
        <p:txBody>
          <a:bodyPr>
            <a:noAutofit/>
          </a:bodyPr>
          <a:lstStyle/>
          <a:p>
            <a:pPr algn="l"/>
            <a:r>
              <a:rPr lang="pt-BR" sz="4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Public studies throughout the country</a:t>
            </a:r>
            <a:r>
              <a:rPr lang="pt-BR" sz="4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t-BR" sz="40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4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40523" y="1745432"/>
            <a:ext cx="5404339" cy="5112568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“Neutral” </a:t>
            </a:r>
            <a:r>
              <a:rPr lang="pt-B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locations</a:t>
            </a:r>
            <a:endParaRPr lang="pt-BR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Study</a:t>
            </a:r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marathons</a:t>
            </a:r>
            <a:endParaRPr lang="pt-BR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Question</a:t>
            </a:r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answer</a:t>
            </a:r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periods</a:t>
            </a:r>
            <a:endParaRPr lang="pt-BR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bg2">
                <a:tint val="90000"/>
                <a:satMod val="92000"/>
                <a:lumMod val="120000"/>
              </a:schemeClr>
            </a:gs>
            <a:gs pos="0">
              <a:schemeClr val="accent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00" y="2560319"/>
            <a:ext cx="5312767" cy="39845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0523" y="656773"/>
            <a:ext cx="9469902" cy="576064"/>
          </a:xfrm>
        </p:spPr>
        <p:txBody>
          <a:bodyPr>
            <a:noAutofit/>
          </a:bodyPr>
          <a:lstStyle/>
          <a:p>
            <a:pPr algn="l"/>
            <a:r>
              <a:rPr lang="pt-BR" sz="4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Public studies throughout the country</a:t>
            </a:r>
            <a:r>
              <a:rPr lang="pt-BR" sz="4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t-BR" sz="40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4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40523" y="1745432"/>
            <a:ext cx="5404339" cy="5112568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“Neutral” </a:t>
            </a:r>
            <a:r>
              <a:rPr lang="pt-B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locations</a:t>
            </a:r>
            <a:endParaRPr lang="pt-BR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Study</a:t>
            </a:r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marathons</a:t>
            </a:r>
            <a:endParaRPr lang="pt-BR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Question</a:t>
            </a:r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answer</a:t>
            </a:r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periods</a:t>
            </a:r>
            <a:endParaRPr lang="pt-BR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Announced</a:t>
            </a:r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via website, </a:t>
            </a:r>
            <a:r>
              <a:rPr lang="pt-B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flyers</a:t>
            </a:r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404319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bg2">
                <a:tint val="90000"/>
                <a:satMod val="92000"/>
                <a:lumMod val="120000"/>
              </a:schemeClr>
            </a:gs>
            <a:gs pos="0">
              <a:schemeClr val="accent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00" y="2560319"/>
            <a:ext cx="5312767" cy="39845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0523" y="656773"/>
            <a:ext cx="9469902" cy="576064"/>
          </a:xfrm>
        </p:spPr>
        <p:txBody>
          <a:bodyPr>
            <a:noAutofit/>
          </a:bodyPr>
          <a:lstStyle/>
          <a:p>
            <a:pPr algn="l"/>
            <a:r>
              <a:rPr lang="pt-BR" sz="4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Public studies throughout the country</a:t>
            </a:r>
            <a:r>
              <a:rPr lang="pt-BR" sz="4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t-BR" sz="40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4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40523" y="1745432"/>
            <a:ext cx="5404339" cy="5112568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“Neutral” </a:t>
            </a:r>
            <a:r>
              <a:rPr lang="pt-B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locations</a:t>
            </a:r>
            <a:endParaRPr lang="pt-BR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Study</a:t>
            </a:r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marathons</a:t>
            </a:r>
            <a:endParaRPr lang="pt-BR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Question</a:t>
            </a:r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answer</a:t>
            </a:r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periods</a:t>
            </a:r>
            <a:endParaRPr lang="pt-BR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Announced</a:t>
            </a:r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via website, </a:t>
            </a:r>
            <a:r>
              <a:rPr lang="pt-B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flyers</a:t>
            </a:r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etc.</a:t>
            </a:r>
          </a:p>
          <a:p>
            <a:r>
              <a:rPr lang="pt-B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Topics</a:t>
            </a:r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chosen</a:t>
            </a:r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</a:t>
            </a:r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challenge</a:t>
            </a:r>
            <a:endParaRPr lang="pt-BR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80" y="5012308"/>
            <a:ext cx="2112135" cy="1584101"/>
          </a:xfrm>
          <a:prstGeom prst="rect">
            <a:avLst/>
          </a:prstGeom>
        </p:spPr>
      </p:pic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214">
            <a:off x="6438138" y="1521880"/>
            <a:ext cx="3685150" cy="5036796"/>
          </a:xfr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0948">
            <a:off x="2975736" y="1440967"/>
            <a:ext cx="2458873" cy="300320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932" y="4798778"/>
            <a:ext cx="1967114" cy="1634890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011681" y="624110"/>
            <a:ext cx="9492932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Preaching</a:t>
            </a:r>
            <a:r>
              <a:rPr lang="pt-BR" sz="4000" b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pt-BR" sz="4000" b="1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the</a:t>
            </a:r>
            <a:r>
              <a:rPr lang="pt-BR" sz="4000" b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gospel </a:t>
            </a:r>
            <a:r>
              <a:rPr lang="pt-BR" sz="4000" b="1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is</a:t>
            </a:r>
            <a:r>
              <a:rPr lang="pt-BR" sz="4000" b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pt-BR" sz="4000" b="1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about</a:t>
            </a:r>
            <a:r>
              <a:rPr lang="pt-BR" sz="4000" b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pt-BR" sz="4000" b="1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people</a:t>
            </a:r>
            <a:endParaRPr lang="en-US" sz="4000" b="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994">
            <a:off x="2630359" y="1498971"/>
            <a:ext cx="3674257" cy="2755693"/>
          </a:xfrm>
          <a:prstGeom prst="rect">
            <a:avLst/>
          </a:prstGeom>
        </p:spPr>
      </p:pic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84" y="3566450"/>
            <a:ext cx="7046778" cy="3029960"/>
          </a:xfrm>
        </p:spPr>
      </p:pic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80" y="5012308"/>
            <a:ext cx="2112135" cy="15841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059">
            <a:off x="7237927" y="1368380"/>
            <a:ext cx="4022501" cy="3016876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011681" y="624110"/>
            <a:ext cx="9492932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b="1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Preaching</a:t>
            </a:r>
            <a:r>
              <a:rPr lang="pt-BR" sz="4000" b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pt-BR" sz="4000" b="1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the</a:t>
            </a:r>
            <a:r>
              <a:rPr lang="pt-BR" sz="4000" b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gospel </a:t>
            </a:r>
            <a:r>
              <a:rPr lang="pt-BR" sz="4000" b="1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is</a:t>
            </a:r>
            <a:r>
              <a:rPr lang="pt-BR" sz="4000" b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pt-BR" sz="4000" b="1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about</a:t>
            </a:r>
            <a:r>
              <a:rPr lang="pt-BR" sz="4000" b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pt-BR" sz="4000" b="1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people</a:t>
            </a:r>
            <a:endParaRPr lang="en-US" sz="4000" b="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8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3000">
              <a:srgbClr val="00B050"/>
            </a:gs>
            <a:gs pos="55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0665" y="624110"/>
            <a:ext cx="9703947" cy="1280890"/>
          </a:xfrm>
        </p:spPr>
        <p:txBody>
          <a:bodyPr>
            <a:normAutofit/>
          </a:bodyPr>
          <a:lstStyle/>
          <a:p>
            <a:r>
              <a:rPr lang="pt-BR" sz="4800" b="1" dirty="0" err="1" smtClean="0"/>
              <a:t>God</a:t>
            </a:r>
            <a:r>
              <a:rPr lang="pt-BR" sz="4800" b="1" dirty="0" smtClean="0"/>
              <a:t> </a:t>
            </a:r>
            <a:r>
              <a:rPr lang="pt-BR" sz="4800" b="1" dirty="0" err="1" smtClean="0"/>
              <a:t>has</a:t>
            </a:r>
            <a:r>
              <a:rPr lang="pt-BR" sz="4800" b="1" dirty="0" smtClean="0"/>
              <a:t> </a:t>
            </a:r>
            <a:r>
              <a:rPr lang="pt-BR" sz="4800" b="1" dirty="0" err="1" smtClean="0"/>
              <a:t>been</a:t>
            </a:r>
            <a:r>
              <a:rPr lang="pt-BR" sz="4800" b="1" dirty="0" smtClean="0"/>
              <a:t> </a:t>
            </a:r>
            <a:r>
              <a:rPr lang="pt-BR" sz="4800" b="1" dirty="0" err="1" smtClean="0"/>
              <a:t>working</a:t>
            </a:r>
            <a:endParaRPr lang="en-US" sz="4800" b="1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80" y="5012308"/>
            <a:ext cx="2112135" cy="1584101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2133600"/>
            <a:ext cx="8299182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6000" dirty="0" err="1" smtClean="0"/>
              <a:t>Please</a:t>
            </a:r>
            <a:r>
              <a:rPr lang="pt-BR" sz="6000" dirty="0" smtClean="0"/>
              <a:t> continue </a:t>
            </a:r>
            <a:r>
              <a:rPr lang="pt-BR" sz="6000" dirty="0" err="1" smtClean="0"/>
              <a:t>praying</a:t>
            </a:r>
            <a:r>
              <a:rPr lang="pt-BR" sz="6000" dirty="0" smtClean="0"/>
              <a:t> for </a:t>
            </a:r>
            <a:r>
              <a:rPr lang="pt-BR" sz="6000" dirty="0" err="1" smtClean="0"/>
              <a:t>the</a:t>
            </a:r>
            <a:r>
              <a:rPr lang="pt-BR" sz="6000" dirty="0" smtClean="0"/>
              <a:t> </a:t>
            </a:r>
            <a:r>
              <a:rPr lang="pt-BR" sz="6000" dirty="0" err="1" smtClean="0"/>
              <a:t>effective</a:t>
            </a:r>
            <a:r>
              <a:rPr lang="pt-BR" sz="6000" dirty="0" smtClean="0"/>
              <a:t> spread </a:t>
            </a:r>
            <a:r>
              <a:rPr lang="pt-BR" sz="6000" dirty="0" err="1" smtClean="0"/>
              <a:t>of</a:t>
            </a:r>
            <a:r>
              <a:rPr lang="pt-BR" sz="6000" dirty="0" smtClean="0"/>
              <a:t> </a:t>
            </a:r>
            <a:r>
              <a:rPr lang="pt-BR" sz="6000" dirty="0" err="1" smtClean="0"/>
              <a:t>the</a:t>
            </a:r>
            <a:r>
              <a:rPr lang="pt-BR" sz="6000" dirty="0" smtClean="0"/>
              <a:t> gospel in </a:t>
            </a:r>
            <a:r>
              <a:rPr lang="pt-BR" sz="6000" dirty="0" err="1" smtClean="0"/>
              <a:t>Brazil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1847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28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2113"/>
          </a:xfrm>
        </p:spPr>
        <p:txBody>
          <a:bodyPr/>
          <a:lstStyle/>
          <a:p>
            <a:r>
              <a:rPr lang="pt-BR" b="1" smtClean="0"/>
              <a:t>Background: The Country</a:t>
            </a:r>
            <a:endParaRPr lang="en-US" b="1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4" y="1406223"/>
            <a:ext cx="6851563" cy="5138672"/>
          </a:xfrm>
        </p:spPr>
      </p:pic>
      <p:sp>
        <p:nvSpPr>
          <p:cNvPr id="5" name="CaixaDeTexto 4"/>
          <p:cNvSpPr txBox="1"/>
          <p:nvPr/>
        </p:nvSpPr>
        <p:spPr>
          <a:xfrm>
            <a:off x="2768958" y="17901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88122" y="1279614"/>
            <a:ext cx="5162843" cy="656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Population</a:t>
            </a:r>
            <a:r>
              <a:rPr lang="pt-BR" sz="2800" dirty="0">
                <a:solidFill>
                  <a:prstClr val="black"/>
                </a:solidFill>
              </a:rPr>
              <a:t>: 202 </a:t>
            </a:r>
            <a:r>
              <a:rPr lang="pt-BR" sz="2800" dirty="0" err="1" smtClean="0">
                <a:solidFill>
                  <a:prstClr val="black"/>
                </a:solidFill>
              </a:rPr>
              <a:t>million</a:t>
            </a:r>
            <a:endParaRPr lang="pt-B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72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28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2113"/>
          </a:xfrm>
        </p:spPr>
        <p:txBody>
          <a:bodyPr/>
          <a:lstStyle/>
          <a:p>
            <a:r>
              <a:rPr lang="pt-BR" b="1" smtClean="0"/>
              <a:t>Background: The Country</a:t>
            </a:r>
            <a:endParaRPr lang="en-US" b="1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4" y="1406223"/>
            <a:ext cx="6851563" cy="5138672"/>
          </a:xfrm>
        </p:spPr>
      </p:pic>
      <p:sp>
        <p:nvSpPr>
          <p:cNvPr id="5" name="CaixaDeTexto 4"/>
          <p:cNvSpPr txBox="1"/>
          <p:nvPr/>
        </p:nvSpPr>
        <p:spPr>
          <a:xfrm>
            <a:off x="2768958" y="17901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88122" y="1279614"/>
            <a:ext cx="5162843" cy="1949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Population</a:t>
            </a:r>
            <a:r>
              <a:rPr lang="pt-BR" sz="2800" dirty="0">
                <a:solidFill>
                  <a:prstClr val="black"/>
                </a:solidFill>
              </a:rPr>
              <a:t>: 202 </a:t>
            </a:r>
            <a:r>
              <a:rPr lang="pt-BR" sz="2800" dirty="0" err="1">
                <a:solidFill>
                  <a:prstClr val="black"/>
                </a:solidFill>
              </a:rPr>
              <a:t>million</a:t>
            </a:r>
            <a:endParaRPr lang="pt-BR" sz="2800" dirty="0">
              <a:solidFill>
                <a:prstClr val="black"/>
              </a:solidFill>
            </a:endParaRP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Diversity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of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culture</a:t>
            </a:r>
            <a:r>
              <a:rPr lang="pt-BR" sz="2800" dirty="0">
                <a:solidFill>
                  <a:prstClr val="black"/>
                </a:solidFill>
              </a:rPr>
              <a:t>, </a:t>
            </a:r>
            <a:r>
              <a:rPr lang="pt-BR" sz="2800" dirty="0" err="1">
                <a:solidFill>
                  <a:prstClr val="black"/>
                </a:solidFill>
              </a:rPr>
              <a:t>climate</a:t>
            </a:r>
            <a:r>
              <a:rPr lang="pt-BR" sz="2800" dirty="0">
                <a:solidFill>
                  <a:prstClr val="black"/>
                </a:solidFill>
              </a:rPr>
              <a:t>, etc</a:t>
            </a:r>
            <a:r>
              <a:rPr lang="pt-BR" sz="2800" dirty="0" smtClean="0">
                <a:solidFill>
                  <a:prstClr val="black"/>
                </a:solidFill>
              </a:rPr>
              <a:t>.</a:t>
            </a:r>
            <a:endParaRPr lang="pt-B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28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2113"/>
          </a:xfrm>
        </p:spPr>
        <p:txBody>
          <a:bodyPr/>
          <a:lstStyle/>
          <a:p>
            <a:r>
              <a:rPr lang="pt-BR" b="1" smtClean="0"/>
              <a:t>Background: The Country</a:t>
            </a:r>
            <a:endParaRPr lang="en-US" b="1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4" y="1406223"/>
            <a:ext cx="6851563" cy="5138672"/>
          </a:xfrm>
        </p:spPr>
      </p:pic>
      <p:sp>
        <p:nvSpPr>
          <p:cNvPr id="5" name="CaixaDeTexto 4"/>
          <p:cNvSpPr txBox="1"/>
          <p:nvPr/>
        </p:nvSpPr>
        <p:spPr>
          <a:xfrm>
            <a:off x="2768958" y="17901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88122" y="1279614"/>
            <a:ext cx="516284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Population</a:t>
            </a:r>
            <a:r>
              <a:rPr lang="pt-BR" sz="2800" dirty="0">
                <a:solidFill>
                  <a:prstClr val="black"/>
                </a:solidFill>
              </a:rPr>
              <a:t>: 202 </a:t>
            </a:r>
            <a:r>
              <a:rPr lang="pt-BR" sz="2800" dirty="0" err="1">
                <a:solidFill>
                  <a:prstClr val="black"/>
                </a:solidFill>
              </a:rPr>
              <a:t>million</a:t>
            </a:r>
            <a:endParaRPr lang="pt-BR" sz="2800" dirty="0">
              <a:solidFill>
                <a:prstClr val="black"/>
              </a:solidFill>
            </a:endParaRP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Diversity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of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culture</a:t>
            </a:r>
            <a:r>
              <a:rPr lang="pt-BR" sz="2800" dirty="0">
                <a:solidFill>
                  <a:prstClr val="black"/>
                </a:solidFill>
              </a:rPr>
              <a:t>, </a:t>
            </a:r>
            <a:r>
              <a:rPr lang="pt-BR" sz="2800" dirty="0" err="1">
                <a:solidFill>
                  <a:prstClr val="black"/>
                </a:solidFill>
              </a:rPr>
              <a:t>climate</a:t>
            </a:r>
            <a:r>
              <a:rPr lang="pt-BR" sz="2800" dirty="0">
                <a:solidFill>
                  <a:prstClr val="black"/>
                </a:solidFill>
              </a:rPr>
              <a:t>, etc.</a:t>
            </a: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Large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land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area</a:t>
            </a:r>
            <a:endParaRPr lang="pt-BR" sz="2800" dirty="0">
              <a:solidFill>
                <a:prstClr val="black"/>
              </a:solidFill>
            </a:endParaRPr>
          </a:p>
          <a:p>
            <a:pPr defTabSz="457200"/>
            <a:r>
              <a:rPr lang="pt-BR" dirty="0">
                <a:solidFill>
                  <a:prstClr val="black"/>
                </a:solidFill>
              </a:rPr>
              <a:t>	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9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28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2113"/>
          </a:xfrm>
        </p:spPr>
        <p:txBody>
          <a:bodyPr/>
          <a:lstStyle/>
          <a:p>
            <a:r>
              <a:rPr lang="pt-BR" b="1" smtClean="0"/>
              <a:t>Background: The Country</a:t>
            </a:r>
            <a:endParaRPr lang="en-US" b="1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4" y="1406223"/>
            <a:ext cx="6851563" cy="5138672"/>
          </a:xfrm>
        </p:spPr>
      </p:pic>
      <p:sp>
        <p:nvSpPr>
          <p:cNvPr id="5" name="CaixaDeTexto 4"/>
          <p:cNvSpPr txBox="1"/>
          <p:nvPr/>
        </p:nvSpPr>
        <p:spPr>
          <a:xfrm>
            <a:off x="2768958" y="17901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88122" y="1279614"/>
            <a:ext cx="5162843" cy="3242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Population</a:t>
            </a:r>
            <a:r>
              <a:rPr lang="pt-BR" sz="2800" dirty="0">
                <a:solidFill>
                  <a:prstClr val="black"/>
                </a:solidFill>
              </a:rPr>
              <a:t>: 202 </a:t>
            </a:r>
            <a:r>
              <a:rPr lang="pt-BR" sz="2800" dirty="0" err="1">
                <a:solidFill>
                  <a:prstClr val="black"/>
                </a:solidFill>
              </a:rPr>
              <a:t>million</a:t>
            </a:r>
            <a:endParaRPr lang="pt-BR" sz="2800" dirty="0">
              <a:solidFill>
                <a:prstClr val="black"/>
              </a:solidFill>
            </a:endParaRP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Diversity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of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culture</a:t>
            </a:r>
            <a:r>
              <a:rPr lang="pt-BR" sz="2800" dirty="0">
                <a:solidFill>
                  <a:prstClr val="black"/>
                </a:solidFill>
              </a:rPr>
              <a:t>, </a:t>
            </a:r>
            <a:r>
              <a:rPr lang="pt-BR" sz="2800" dirty="0" err="1">
                <a:solidFill>
                  <a:prstClr val="black"/>
                </a:solidFill>
              </a:rPr>
              <a:t>climate</a:t>
            </a:r>
            <a:r>
              <a:rPr lang="pt-BR" sz="2800" dirty="0">
                <a:solidFill>
                  <a:prstClr val="black"/>
                </a:solidFill>
              </a:rPr>
              <a:t>, etc.</a:t>
            </a: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Large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land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>
                <a:solidFill>
                  <a:prstClr val="black"/>
                </a:solidFill>
              </a:rPr>
              <a:t>area</a:t>
            </a:r>
            <a:endParaRPr lang="pt-BR" sz="2800" dirty="0">
              <a:solidFill>
                <a:prstClr val="black"/>
              </a:solidFill>
            </a:endParaRP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prstClr val="black"/>
                </a:solidFill>
              </a:rPr>
              <a:t>Improving</a:t>
            </a:r>
            <a:r>
              <a:rPr lang="pt-BR" sz="2800" dirty="0">
                <a:solidFill>
                  <a:prstClr val="black"/>
                </a:solidFill>
              </a:rPr>
              <a:t> </a:t>
            </a:r>
            <a:r>
              <a:rPr lang="pt-BR" sz="2800" dirty="0" err="1" smtClean="0">
                <a:solidFill>
                  <a:prstClr val="black"/>
                </a:solidFill>
              </a:rPr>
              <a:t>economy</a:t>
            </a:r>
            <a:endParaRPr lang="pt-B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28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2113"/>
          </a:xfrm>
        </p:spPr>
        <p:txBody>
          <a:bodyPr/>
          <a:lstStyle/>
          <a:p>
            <a:r>
              <a:rPr lang="pt-BR" b="1" smtClean="0"/>
              <a:t>Background: The Country</a:t>
            </a:r>
            <a:endParaRPr lang="en-US" b="1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4" y="1406223"/>
            <a:ext cx="6851563" cy="5138672"/>
          </a:xfrm>
        </p:spPr>
      </p:pic>
      <p:sp>
        <p:nvSpPr>
          <p:cNvPr id="5" name="CaixaDeTexto 4"/>
          <p:cNvSpPr txBox="1"/>
          <p:nvPr/>
        </p:nvSpPr>
        <p:spPr>
          <a:xfrm>
            <a:off x="2768958" y="17901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88122" y="1279614"/>
            <a:ext cx="51628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err="1">
                <a:solidFill>
                  <a:prstClr val="black"/>
                </a:solidFill>
              </a:rPr>
              <a:t>Population</a:t>
            </a:r>
            <a:r>
              <a:rPr lang="pt-BR" sz="2800">
                <a:solidFill>
                  <a:prstClr val="black"/>
                </a:solidFill>
              </a:rPr>
              <a:t>: 202 </a:t>
            </a:r>
            <a:r>
              <a:rPr lang="pt-BR" sz="2800" err="1">
                <a:solidFill>
                  <a:prstClr val="black"/>
                </a:solidFill>
              </a:rPr>
              <a:t>million</a:t>
            </a:r>
            <a:endParaRPr lang="pt-BR" sz="2800">
              <a:solidFill>
                <a:prstClr val="black"/>
              </a:solidFill>
            </a:endParaRP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err="1">
                <a:solidFill>
                  <a:prstClr val="black"/>
                </a:solidFill>
              </a:rPr>
              <a:t>Diversity</a:t>
            </a:r>
            <a:r>
              <a:rPr lang="pt-BR" sz="2800">
                <a:solidFill>
                  <a:prstClr val="black"/>
                </a:solidFill>
              </a:rPr>
              <a:t> </a:t>
            </a:r>
            <a:r>
              <a:rPr lang="pt-BR" sz="2800" err="1">
                <a:solidFill>
                  <a:prstClr val="black"/>
                </a:solidFill>
              </a:rPr>
              <a:t>of</a:t>
            </a:r>
            <a:r>
              <a:rPr lang="pt-BR" sz="2800">
                <a:solidFill>
                  <a:prstClr val="black"/>
                </a:solidFill>
              </a:rPr>
              <a:t> </a:t>
            </a:r>
            <a:r>
              <a:rPr lang="pt-BR" sz="2800" err="1">
                <a:solidFill>
                  <a:prstClr val="black"/>
                </a:solidFill>
              </a:rPr>
              <a:t>culture</a:t>
            </a:r>
            <a:r>
              <a:rPr lang="pt-BR" sz="2800">
                <a:solidFill>
                  <a:prstClr val="black"/>
                </a:solidFill>
              </a:rPr>
              <a:t>, </a:t>
            </a:r>
            <a:r>
              <a:rPr lang="pt-BR" sz="2800" err="1">
                <a:solidFill>
                  <a:prstClr val="black"/>
                </a:solidFill>
              </a:rPr>
              <a:t>climate</a:t>
            </a:r>
            <a:r>
              <a:rPr lang="pt-BR" sz="2800">
                <a:solidFill>
                  <a:prstClr val="black"/>
                </a:solidFill>
              </a:rPr>
              <a:t>, etc.</a:t>
            </a: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err="1">
                <a:solidFill>
                  <a:prstClr val="black"/>
                </a:solidFill>
              </a:rPr>
              <a:t>Large</a:t>
            </a:r>
            <a:r>
              <a:rPr lang="pt-BR" sz="2800">
                <a:solidFill>
                  <a:prstClr val="black"/>
                </a:solidFill>
              </a:rPr>
              <a:t> </a:t>
            </a:r>
            <a:r>
              <a:rPr lang="pt-BR" sz="2800" err="1">
                <a:solidFill>
                  <a:prstClr val="black"/>
                </a:solidFill>
              </a:rPr>
              <a:t>land</a:t>
            </a:r>
            <a:r>
              <a:rPr lang="pt-BR" sz="2800">
                <a:solidFill>
                  <a:prstClr val="black"/>
                </a:solidFill>
              </a:rPr>
              <a:t> </a:t>
            </a:r>
            <a:r>
              <a:rPr lang="pt-BR" sz="2800" err="1">
                <a:solidFill>
                  <a:prstClr val="black"/>
                </a:solidFill>
              </a:rPr>
              <a:t>area</a:t>
            </a:r>
            <a:endParaRPr lang="pt-BR" sz="2800">
              <a:solidFill>
                <a:prstClr val="black"/>
              </a:solidFill>
            </a:endParaRP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err="1">
                <a:solidFill>
                  <a:prstClr val="black"/>
                </a:solidFill>
              </a:rPr>
              <a:t>Improving</a:t>
            </a:r>
            <a:r>
              <a:rPr lang="pt-BR" sz="2800">
                <a:solidFill>
                  <a:prstClr val="black"/>
                </a:solidFill>
              </a:rPr>
              <a:t> </a:t>
            </a:r>
            <a:r>
              <a:rPr lang="pt-BR" sz="2800" err="1">
                <a:solidFill>
                  <a:prstClr val="black"/>
                </a:solidFill>
              </a:rPr>
              <a:t>economy</a:t>
            </a:r>
            <a:endParaRPr lang="pt-BR" sz="2800">
              <a:solidFill>
                <a:prstClr val="black"/>
              </a:solidFill>
            </a:endParaRP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err="1">
                <a:solidFill>
                  <a:prstClr val="black"/>
                </a:solidFill>
              </a:rPr>
              <a:t>Primary</a:t>
            </a:r>
            <a:r>
              <a:rPr lang="pt-BR" sz="2800">
                <a:solidFill>
                  <a:prstClr val="black"/>
                </a:solidFill>
              </a:rPr>
              <a:t> </a:t>
            </a:r>
            <a:r>
              <a:rPr lang="pt-BR" sz="2800" err="1">
                <a:solidFill>
                  <a:prstClr val="black"/>
                </a:solidFill>
              </a:rPr>
              <a:t>religious</a:t>
            </a:r>
            <a:r>
              <a:rPr lang="pt-BR" sz="2800">
                <a:solidFill>
                  <a:prstClr val="black"/>
                </a:solidFill>
              </a:rPr>
              <a:t> </a:t>
            </a:r>
            <a:r>
              <a:rPr lang="pt-BR" sz="2800" err="1">
                <a:solidFill>
                  <a:prstClr val="black"/>
                </a:solidFill>
              </a:rPr>
              <a:t>influences</a:t>
            </a:r>
            <a:r>
              <a:rPr lang="pt-BR" sz="2800">
                <a:solidFill>
                  <a:prstClr val="black"/>
                </a:solidFill>
              </a:rPr>
              <a:t>:</a:t>
            </a:r>
          </a:p>
          <a:p>
            <a:pPr marL="742950" lvl="1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err="1">
                <a:solidFill>
                  <a:prstClr val="black"/>
                </a:solidFill>
              </a:rPr>
              <a:t>Catholicism</a:t>
            </a:r>
            <a:endParaRPr lang="pt-BR" sz="2200">
              <a:solidFill>
                <a:prstClr val="black"/>
              </a:solidFill>
            </a:endParaRPr>
          </a:p>
          <a:p>
            <a:pPr marL="742950" lvl="1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err="1">
                <a:solidFill>
                  <a:prstClr val="black"/>
                </a:solidFill>
              </a:rPr>
              <a:t>Neo-Pentecostalism</a:t>
            </a:r>
            <a:endParaRPr lang="pt-BR" sz="2200">
              <a:solidFill>
                <a:prstClr val="black"/>
              </a:solidFill>
            </a:endParaRPr>
          </a:p>
          <a:p>
            <a:pPr defTabSz="457200"/>
            <a:r>
              <a:rPr lang="pt-BR">
                <a:solidFill>
                  <a:prstClr val="black"/>
                </a:solidFill>
              </a:rPr>
              <a:t>	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0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2">
                <a:tint val="90000"/>
                <a:satMod val="92000"/>
                <a:lumMod val="120000"/>
              </a:schemeClr>
            </a:gs>
            <a:gs pos="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1527" y="624110"/>
            <a:ext cx="9753085" cy="1280890"/>
          </a:xfrm>
        </p:spPr>
        <p:txBody>
          <a:bodyPr/>
          <a:lstStyle/>
          <a:p>
            <a:r>
              <a:rPr lang="pt-BR" b="1" dirty="0" smtClean="0"/>
              <a:t>Background: 21 </a:t>
            </a:r>
            <a:r>
              <a:rPr lang="pt-BR" b="1" dirty="0" err="1" smtClean="0"/>
              <a:t>Years</a:t>
            </a:r>
            <a:endParaRPr lang="en-US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4" y="1406223"/>
            <a:ext cx="6851563" cy="5138672"/>
          </a:xfrm>
        </p:spPr>
      </p:pic>
      <p:sp>
        <p:nvSpPr>
          <p:cNvPr id="5" name="CaixaDeTexto 4"/>
          <p:cNvSpPr txBox="1"/>
          <p:nvPr/>
        </p:nvSpPr>
        <p:spPr>
          <a:xfrm>
            <a:off x="2768958" y="17901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4307</TotalTime>
  <Words>546</Words>
  <Application>Microsoft Office PowerPoint</Application>
  <PresentationFormat>Widescreen</PresentationFormat>
  <Paragraphs>134</Paragraphs>
  <Slides>40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Century Gothic</vt:lpstr>
      <vt:lpstr>Wingdings 3</vt:lpstr>
      <vt:lpstr>Tema do Office</vt:lpstr>
      <vt:lpstr>1_Cacho</vt:lpstr>
      <vt:lpstr>Apresentação do PowerPoint</vt:lpstr>
      <vt:lpstr>God Working in Brazil</vt:lpstr>
      <vt:lpstr>Background: The Country</vt:lpstr>
      <vt:lpstr>Background: The Country</vt:lpstr>
      <vt:lpstr>Background: The Country</vt:lpstr>
      <vt:lpstr>Background: The Country</vt:lpstr>
      <vt:lpstr>Background: The Country</vt:lpstr>
      <vt:lpstr>Background: The Country</vt:lpstr>
      <vt:lpstr>Background: 21 Years</vt:lpstr>
      <vt:lpstr>Background: 21 Years</vt:lpstr>
      <vt:lpstr>Background: 21 Years</vt:lpstr>
      <vt:lpstr>Typical Process of “Cold” Contacts</vt:lpstr>
      <vt:lpstr>Typical Process of “Cold” Contacts</vt:lpstr>
      <vt:lpstr>Typical Process of “Cold” Contacts</vt:lpstr>
      <vt:lpstr>Typical Process of “Cold” Contacts</vt:lpstr>
      <vt:lpstr>Typical Process of “Cold” Contacts</vt:lpstr>
      <vt:lpstr>Typical Process of “Cold” Contacts</vt:lpstr>
      <vt:lpstr>Typical Process of “Cold” Contacts</vt:lpstr>
      <vt:lpstr>Primary sources of contacts </vt:lpstr>
      <vt:lpstr>Primary sources of contacts </vt:lpstr>
      <vt:lpstr>Primary sources of contacts </vt:lpstr>
      <vt:lpstr>Primary sources of contacts </vt:lpstr>
      <vt:lpstr>Primary sources of contacts </vt:lpstr>
      <vt:lpstr>Website Activity</vt:lpstr>
      <vt:lpstr>Website Activity</vt:lpstr>
      <vt:lpstr>Website Activity</vt:lpstr>
      <vt:lpstr>Website Activity</vt:lpstr>
      <vt:lpstr>Website Activity</vt:lpstr>
      <vt:lpstr>Website Activity</vt:lpstr>
      <vt:lpstr>Website Activity</vt:lpstr>
      <vt:lpstr>Public studies throughout the country </vt:lpstr>
      <vt:lpstr>Public studies throughout the country </vt:lpstr>
      <vt:lpstr>Public studies throughout the country </vt:lpstr>
      <vt:lpstr>Public studies throughout the country </vt:lpstr>
      <vt:lpstr>Public studies throughout the country </vt:lpstr>
      <vt:lpstr>Public studies throughout the country </vt:lpstr>
      <vt:lpstr>Apresentação do PowerPoint</vt:lpstr>
      <vt:lpstr>Apresentação do PowerPoint</vt:lpstr>
      <vt:lpstr>God has been working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Dennis Allan</dc:creator>
  <cp:lastModifiedBy>Dennis Allan</cp:lastModifiedBy>
  <cp:revision>10</cp:revision>
  <dcterms:created xsi:type="dcterms:W3CDTF">2014-09-16T20:27:19Z</dcterms:created>
  <dcterms:modified xsi:type="dcterms:W3CDTF">2015-03-08T13:53:45Z</dcterms:modified>
</cp:coreProperties>
</file>