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58" r:id="rId2"/>
    <p:sldMasterId id="2147483660" r:id="rId3"/>
    <p:sldMasterId id="2147483662" r:id="rId4"/>
  </p:sldMasterIdLst>
  <p:notesMasterIdLst>
    <p:notesMasterId r:id="rId9"/>
  </p:notesMasterIdLst>
  <p:sldIdLst>
    <p:sldId id="318" r:id="rId5"/>
    <p:sldId id="319" r:id="rId6"/>
    <p:sldId id="320" r:id="rId7"/>
    <p:sldId id="321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23" autoAdjust="0"/>
    <p:restoredTop sz="86325" autoAdjust="0"/>
  </p:normalViewPr>
  <p:slideViewPr>
    <p:cSldViewPr>
      <p:cViewPr varScale="1">
        <p:scale>
          <a:sx n="135" d="100"/>
          <a:sy n="135" d="100"/>
        </p:scale>
        <p:origin x="-104" y="-10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 smtClean="0"/>
              <a:pPr/>
              <a:t>3/16/15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703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2AF1-9C15-F540-94FB-03811F7133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0329-175B-934C-B56D-1234C2C053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584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5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>
            <a:lvl1pPr>
              <a:defRPr>
                <a:effectLst>
                  <a:glow rad="203200">
                    <a:schemeClr val="bg1">
                      <a:alpha val="75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ffectLst>
                  <a:glow rad="203200">
                    <a:schemeClr val="bg1">
                      <a:alpha val="75000"/>
                    </a:schemeClr>
                  </a:glow>
                </a:effectLst>
              </a:defRPr>
            </a:lvl1pPr>
            <a:lvl2pPr>
              <a:defRPr>
                <a:effectLst>
                  <a:glow rad="203200">
                    <a:schemeClr val="bg1">
                      <a:alpha val="75000"/>
                    </a:schemeClr>
                  </a:glow>
                </a:effectLst>
              </a:defRPr>
            </a:lvl2pPr>
            <a:lvl3pPr>
              <a:defRPr>
                <a:effectLst>
                  <a:glow rad="203200">
                    <a:schemeClr val="bg1">
                      <a:alpha val="75000"/>
                    </a:schemeClr>
                  </a:glow>
                </a:effectLst>
              </a:defRPr>
            </a:lvl3pPr>
            <a:lvl4pPr>
              <a:defRPr>
                <a:effectLst>
                  <a:glow rad="203200">
                    <a:schemeClr val="bg1">
                      <a:alpha val="75000"/>
                    </a:schemeClr>
                  </a:glow>
                </a:effectLst>
              </a:defRPr>
            </a:lvl4pPr>
            <a:lvl5pPr>
              <a:defRPr>
                <a:effectLst>
                  <a:glow rad="203200">
                    <a:schemeClr val="bg1">
                      <a:alpha val="75000"/>
                    </a:schemeClr>
                  </a:glow>
                </a:effectLst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2AF1-9C15-F540-94FB-03811F7133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0329-175B-934C-B56D-1234C2C053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323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5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>
            <a:lvl1pPr>
              <a:defRPr>
                <a:effectLst>
                  <a:glow rad="203200">
                    <a:schemeClr val="bg1">
                      <a:alpha val="75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ffectLst>
                  <a:glow rad="203200">
                    <a:schemeClr val="bg1">
                      <a:alpha val="75000"/>
                    </a:schemeClr>
                  </a:glow>
                </a:effectLst>
              </a:defRPr>
            </a:lvl1pPr>
            <a:lvl2pPr>
              <a:defRPr>
                <a:effectLst>
                  <a:glow rad="203200">
                    <a:schemeClr val="bg1">
                      <a:alpha val="75000"/>
                    </a:schemeClr>
                  </a:glow>
                </a:effectLst>
              </a:defRPr>
            </a:lvl2pPr>
            <a:lvl3pPr>
              <a:defRPr>
                <a:effectLst>
                  <a:glow rad="203200">
                    <a:schemeClr val="bg1">
                      <a:alpha val="75000"/>
                    </a:schemeClr>
                  </a:glow>
                </a:effectLst>
              </a:defRPr>
            </a:lvl3pPr>
            <a:lvl4pPr>
              <a:defRPr>
                <a:effectLst>
                  <a:glow rad="203200">
                    <a:schemeClr val="bg1">
                      <a:alpha val="75000"/>
                    </a:schemeClr>
                  </a:glow>
                </a:effectLst>
              </a:defRPr>
            </a:lvl4pPr>
            <a:lvl5pPr>
              <a:defRPr>
                <a:effectLst>
                  <a:glow rad="203200">
                    <a:schemeClr val="bg1">
                      <a:alpha val="75000"/>
                    </a:schemeClr>
                  </a:glow>
                </a:effectLst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2AF1-9C15-F540-94FB-03811F7133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0329-175B-934C-B56D-1234C2C053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323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5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>
            <a:lvl1pPr>
              <a:defRPr>
                <a:effectLst>
                  <a:glow rad="203200">
                    <a:schemeClr val="bg1">
                      <a:alpha val="75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ffectLst>
                  <a:glow rad="203200">
                    <a:schemeClr val="bg1">
                      <a:alpha val="75000"/>
                    </a:schemeClr>
                  </a:glow>
                </a:effectLst>
              </a:defRPr>
            </a:lvl1pPr>
            <a:lvl2pPr>
              <a:defRPr>
                <a:effectLst>
                  <a:glow rad="203200">
                    <a:schemeClr val="bg1">
                      <a:alpha val="75000"/>
                    </a:schemeClr>
                  </a:glow>
                </a:effectLst>
              </a:defRPr>
            </a:lvl2pPr>
            <a:lvl3pPr>
              <a:defRPr>
                <a:effectLst>
                  <a:glow rad="203200">
                    <a:schemeClr val="bg1">
                      <a:alpha val="75000"/>
                    </a:schemeClr>
                  </a:glow>
                </a:effectLst>
              </a:defRPr>
            </a:lvl3pPr>
            <a:lvl4pPr>
              <a:defRPr>
                <a:effectLst>
                  <a:glow rad="203200">
                    <a:schemeClr val="bg1">
                      <a:alpha val="75000"/>
                    </a:schemeClr>
                  </a:glow>
                </a:effectLst>
              </a:defRPr>
            </a:lvl4pPr>
            <a:lvl5pPr>
              <a:defRPr>
                <a:effectLst>
                  <a:glow rad="203200">
                    <a:schemeClr val="bg1">
                      <a:alpha val="75000"/>
                    </a:schemeClr>
                  </a:glow>
                </a:effectLst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2AF1-9C15-F540-94FB-03811F7133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0329-175B-934C-B56D-1234C2C053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323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Relationship Id="rId3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3.xml"/><Relationship Id="rId3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theme" Target="../theme/theme4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t="15864"/>
          <a:stretch/>
        </p:blipFill>
        <p:spPr>
          <a:xfrm>
            <a:off x="0" y="0"/>
            <a:ext cx="9144000" cy="514174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E622AF1-9C15-F540-94FB-03811F7133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3/16/15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E2C0329-175B-934C-B56D-1234C2C053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34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t="15864"/>
          <a:stretch/>
        </p:blipFill>
        <p:spPr>
          <a:xfrm>
            <a:off x="0" y="0"/>
            <a:ext cx="9144000" cy="514174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E622AF1-9C15-F540-94FB-03811F7133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3/16/15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E2C0329-175B-934C-B56D-1234C2C053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34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t="15864"/>
          <a:stretch/>
        </p:blipFill>
        <p:spPr>
          <a:xfrm>
            <a:off x="0" y="0"/>
            <a:ext cx="9144000" cy="514174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E622AF1-9C15-F540-94FB-03811F7133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3/16/15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E2C0329-175B-934C-B56D-1234C2C053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34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t="15864"/>
          <a:stretch/>
        </p:blipFill>
        <p:spPr>
          <a:xfrm>
            <a:off x="0" y="0"/>
            <a:ext cx="9144000" cy="514174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E622AF1-9C15-F540-94FB-03811F7133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3/16/15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E2C0329-175B-934C-B56D-1234C2C053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34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455" y="2638229"/>
            <a:ext cx="7574966" cy="1102519"/>
          </a:xfrm>
        </p:spPr>
        <p:txBody>
          <a:bodyPr>
            <a:noAutofit/>
          </a:bodyPr>
          <a:lstStyle/>
          <a:p>
            <a:r>
              <a:rPr lang="en-US" sz="4800" cap="small" dirty="0" smtClean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Goudy Old Style"/>
                <a:cs typeface="Goudy Old Style"/>
              </a:rPr>
              <a:t>The Response of Love</a:t>
            </a:r>
            <a:endParaRPr lang="en-US" sz="4800" cap="small" dirty="0">
              <a:solidFill>
                <a:schemeClr val="bg1"/>
              </a:solidFill>
              <a:effectLst>
                <a:glow rad="127000">
                  <a:schemeClr val="tx1">
                    <a:alpha val="75000"/>
                  </a:schemeClr>
                </a:glow>
              </a:effectLst>
              <a:latin typeface="Goudy Old Style"/>
              <a:cs typeface="Goudy Old Style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193" y="3439836"/>
            <a:ext cx="4264358" cy="601824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FFFF"/>
                </a:solidFill>
                <a:effectLst>
                  <a:glow rad="165100">
                    <a:schemeClr val="tx1">
                      <a:alpha val="75000"/>
                    </a:schemeClr>
                  </a:glow>
                </a:effectLst>
              </a:rPr>
              <a:t>1 Samuel 24:4-17</a:t>
            </a:r>
            <a:endParaRPr lang="en-US" sz="2400" dirty="0">
              <a:solidFill>
                <a:srgbClr val="FFFFFF"/>
              </a:solidFill>
              <a:effectLst>
                <a:glow rad="165100">
                  <a:schemeClr val="tx1">
                    <a:alpha val="7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6958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961"/>
            <a:ext cx="8229600" cy="857250"/>
          </a:xfrm>
        </p:spPr>
        <p:txBody>
          <a:bodyPr>
            <a:noAutofit/>
          </a:bodyPr>
          <a:lstStyle/>
          <a:p>
            <a:r>
              <a:rPr lang="en-US" sz="5400" cap="small" dirty="0" smtClean="0">
                <a:latin typeface="Goudy Old Style"/>
                <a:cs typeface="Goudy Old Style"/>
              </a:rPr>
              <a:t>David’s Restraint</a:t>
            </a:r>
            <a:endParaRPr lang="en-US" sz="5400" cap="small" dirty="0">
              <a:latin typeface="Goudy Old Style"/>
              <a:cs typeface="Goudy Old Sty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3806"/>
            <a:ext cx="8229600" cy="366039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Being right doesn’t justify contempt (</a:t>
            </a:r>
            <a:r>
              <a:rPr lang="en-US" dirty="0" err="1" smtClean="0"/>
              <a:t>Lk</a:t>
            </a:r>
            <a:r>
              <a:rPr lang="en-US" dirty="0" smtClean="0"/>
              <a:t>. 9:53-54).</a:t>
            </a:r>
          </a:p>
          <a:p>
            <a:r>
              <a:rPr lang="en-US" dirty="0" smtClean="0"/>
              <a:t>It takes wisdom and love to ask what is best</a:t>
            </a:r>
            <a:br>
              <a:rPr lang="en-US" dirty="0" smtClean="0"/>
            </a:br>
            <a:r>
              <a:rPr lang="en-US" dirty="0" smtClean="0"/>
              <a:t>(1 Cor. 6:12; 10:23).</a:t>
            </a:r>
          </a:p>
          <a:p>
            <a:r>
              <a:rPr lang="en-US" dirty="0" smtClean="0"/>
              <a:t>Just because something needs to be done doesn’t mean I am the one to do it (Matt. 7:1-5; 2 Sam. 16:5-12; 1 Tim. 5:1).</a:t>
            </a:r>
          </a:p>
          <a:p>
            <a:r>
              <a:rPr lang="en-US" dirty="0" smtClean="0"/>
              <a:t>Only when we act in love can we effectively ask others to do so (2 Cor. 8:21).</a:t>
            </a:r>
          </a:p>
        </p:txBody>
      </p:sp>
    </p:spTree>
    <p:extLst>
      <p:ext uri="{BB962C8B-B14F-4D97-AF65-F5344CB8AC3E}">
        <p14:creationId xmlns:p14="http://schemas.microsoft.com/office/powerpoint/2010/main" val="1774114257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961"/>
            <a:ext cx="8229600" cy="857250"/>
          </a:xfrm>
        </p:spPr>
        <p:txBody>
          <a:bodyPr>
            <a:noAutofit/>
          </a:bodyPr>
          <a:lstStyle/>
          <a:p>
            <a:r>
              <a:rPr lang="en-US" sz="5400" cap="small" dirty="0" smtClean="0">
                <a:latin typeface="Goudy Old Style"/>
                <a:cs typeface="Goudy Old Style"/>
              </a:rPr>
              <a:t>His Appeal to Saul </a:t>
            </a:r>
            <a:endParaRPr lang="en-US" sz="5400" cap="small" dirty="0">
              <a:latin typeface="Goudy Old Style"/>
              <a:cs typeface="Goudy Old Sty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7209"/>
            <a:ext cx="8229600" cy="3883868"/>
          </a:xfrm>
        </p:spPr>
        <p:txBody>
          <a:bodyPr>
            <a:normAutofit/>
          </a:bodyPr>
          <a:lstStyle/>
          <a:p>
            <a:r>
              <a:rPr lang="en-US" dirty="0" smtClean="0"/>
              <a:t>David goes beyond restraint and responds with tenderness (</a:t>
            </a:r>
            <a:r>
              <a:rPr lang="en-US" dirty="0" err="1" smtClean="0"/>
              <a:t>Lk</a:t>
            </a:r>
            <a:r>
              <a:rPr lang="en-US" dirty="0" smtClean="0"/>
              <a:t>. 23:34; Rom. 12:21).</a:t>
            </a:r>
          </a:p>
          <a:p>
            <a:r>
              <a:rPr lang="en-US" dirty="0" smtClean="0"/>
              <a:t>His words are expressions of genuine care for the king (Matt. 23:37; cf. Rom. 12:20).</a:t>
            </a:r>
          </a:p>
          <a:p>
            <a:r>
              <a:rPr lang="en-US" dirty="0" smtClean="0"/>
              <a:t>He humbles himself even though he is the future king.</a:t>
            </a:r>
          </a:p>
          <a:p>
            <a:r>
              <a:rPr lang="en-US" dirty="0" smtClean="0"/>
              <a:t>His confidence is maintained in God (Psa. 7).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094464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961"/>
            <a:ext cx="8229600" cy="857250"/>
          </a:xfrm>
        </p:spPr>
        <p:txBody>
          <a:bodyPr>
            <a:noAutofit/>
          </a:bodyPr>
          <a:lstStyle/>
          <a:p>
            <a:r>
              <a:rPr lang="en-US" sz="5400" cap="small" dirty="0" smtClean="0">
                <a:latin typeface="Goudy Old Style"/>
                <a:cs typeface="Goudy Old Style"/>
              </a:rPr>
              <a:t>Saul’s Grief</a:t>
            </a:r>
            <a:endParaRPr lang="en-US" sz="5400" cap="small" dirty="0">
              <a:latin typeface="Goudy Old Style"/>
              <a:cs typeface="Goudy Old Sty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651"/>
            <a:ext cx="8229600" cy="33979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This response is not unusual for Saul (1 Sam. 15:20-30; 26:21-27:1).</a:t>
            </a:r>
          </a:p>
          <a:p>
            <a:r>
              <a:rPr lang="en-US" dirty="0" smtClean="0"/>
              <a:t>Love can melt even hard hearts (1 Tim. 1:12-16).</a:t>
            </a:r>
          </a:p>
          <a:p>
            <a:r>
              <a:rPr lang="en-US" dirty="0" smtClean="0"/>
              <a:t>Sorrow is only valuable if it leads to repentance (Matt. 26:75; 27:5; 2 Cor. 7:10-11).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7664339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188</Words>
  <Application>Microsoft Macintosh PowerPoint</Application>
  <PresentationFormat>On-screen Show (16:9)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1_Office Theme</vt:lpstr>
      <vt:lpstr>2_Office Theme</vt:lpstr>
      <vt:lpstr>3_Office Theme</vt:lpstr>
      <vt:lpstr>4_Office Theme</vt:lpstr>
      <vt:lpstr>The Response of Love</vt:lpstr>
      <vt:lpstr>David’s Restraint</vt:lpstr>
      <vt:lpstr>His Appeal to Saul </vt:lpstr>
      <vt:lpstr>Saul’s Grief</vt:lpstr>
    </vt:vector>
  </TitlesOfParts>
  <Company>AQ2 Technologies, LLC.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Brad Collins</cp:lastModifiedBy>
  <cp:revision>17</cp:revision>
  <dcterms:created xsi:type="dcterms:W3CDTF">2008-03-16T18:22:36Z</dcterms:created>
  <dcterms:modified xsi:type="dcterms:W3CDTF">2015-03-16T23:33:07Z</dcterms:modified>
</cp:coreProperties>
</file>