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4"/>
  </p:notesMasterIdLst>
  <p:sldIdLst>
    <p:sldId id="333" r:id="rId2"/>
    <p:sldId id="334" r:id="rId3"/>
    <p:sldId id="335" r:id="rId4"/>
    <p:sldId id="336" r:id="rId5"/>
    <p:sldId id="337" r:id="rId6"/>
    <p:sldId id="338" r:id="rId7"/>
    <p:sldId id="339" r:id="rId8"/>
    <p:sldId id="340" r:id="rId9"/>
    <p:sldId id="341" r:id="rId10"/>
    <p:sldId id="342" r:id="rId11"/>
    <p:sldId id="343" r:id="rId12"/>
    <p:sldId id="344" r:id="rId13"/>
    <p:sldId id="345" r:id="rId14"/>
    <p:sldId id="346" r:id="rId15"/>
    <p:sldId id="347" r:id="rId16"/>
    <p:sldId id="348" r:id="rId17"/>
    <p:sldId id="349" r:id="rId18"/>
    <p:sldId id="350" r:id="rId19"/>
    <p:sldId id="351" r:id="rId20"/>
    <p:sldId id="352" r:id="rId21"/>
    <p:sldId id="353" r:id="rId22"/>
    <p:sldId id="354" r:id="rId23"/>
    <p:sldId id="355" r:id="rId24"/>
    <p:sldId id="356" r:id="rId25"/>
    <p:sldId id="357" r:id="rId26"/>
    <p:sldId id="358" r:id="rId27"/>
    <p:sldId id="359" r:id="rId28"/>
    <p:sldId id="360" r:id="rId29"/>
    <p:sldId id="361" r:id="rId30"/>
    <p:sldId id="362" r:id="rId31"/>
    <p:sldId id="363" r:id="rId32"/>
    <p:sldId id="364" r:id="rId33"/>
    <p:sldId id="365" r:id="rId34"/>
    <p:sldId id="366" r:id="rId35"/>
    <p:sldId id="367" r:id="rId36"/>
    <p:sldId id="368" r:id="rId37"/>
    <p:sldId id="369" r:id="rId38"/>
    <p:sldId id="370" r:id="rId39"/>
    <p:sldId id="371" r:id="rId40"/>
    <p:sldId id="372" r:id="rId41"/>
    <p:sldId id="373" r:id="rId42"/>
    <p:sldId id="374" r:id="rId43"/>
    <p:sldId id="375" r:id="rId44"/>
    <p:sldId id="376" r:id="rId45"/>
    <p:sldId id="377" r:id="rId46"/>
    <p:sldId id="378" r:id="rId47"/>
    <p:sldId id="379" r:id="rId48"/>
    <p:sldId id="380" r:id="rId49"/>
    <p:sldId id="381" r:id="rId50"/>
    <p:sldId id="382" r:id="rId51"/>
    <p:sldId id="383" r:id="rId52"/>
    <p:sldId id="384" r:id="rId53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519" autoAdjust="0"/>
    <p:restoredTop sz="86325" autoAdjust="0"/>
  </p:normalViewPr>
  <p:slideViewPr>
    <p:cSldViewPr>
      <p:cViewPr>
        <p:scale>
          <a:sx n="143" d="100"/>
          <a:sy n="143" d="100"/>
        </p:scale>
        <p:origin x="-360" y="-96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971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notesMaster" Target="notesMasters/notesMaster1.xml"/><Relationship Id="rId55" Type="http://schemas.openxmlformats.org/officeDocument/2006/relationships/printerSettings" Target="printerSettings/printerSettings1.bin"/><Relationship Id="rId56" Type="http://schemas.openxmlformats.org/officeDocument/2006/relationships/presProps" Target="presProps.xml"/><Relationship Id="rId57" Type="http://schemas.openxmlformats.org/officeDocument/2006/relationships/viewProps" Target="viewProps.xml"/><Relationship Id="rId58" Type="http://schemas.openxmlformats.org/officeDocument/2006/relationships/theme" Target="theme/theme1.xml"/><Relationship Id="rId59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E7A2-50D1-4400-88E2-5E32D940C051}" type="datetimeFigureOut">
              <a:rPr lang="en-US" smtClean="0"/>
              <a:pPr/>
              <a:t>3/11/15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F674F-5FF1-4C50-AE02-5B1470F93F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3854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0D04A-6EF7-4665-B131-E359AC6C5C6A}" type="datetimeFigureOut">
              <a:rPr lang="en-US" smtClean="0"/>
              <a:pPr/>
              <a:t>3/11/15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8E0A6-1D75-4B7B-8C39-611D36EF23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3/11/15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6045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887" indent="0" algn="ctr">
              <a:buNone/>
              <a:defRPr sz="1500"/>
            </a:lvl2pPr>
            <a:lvl3pPr marL="685773" indent="0" algn="ctr">
              <a:buNone/>
              <a:defRPr sz="1400"/>
            </a:lvl3pPr>
            <a:lvl4pPr marL="1028659" indent="0" algn="ctr">
              <a:buNone/>
              <a:defRPr sz="1200"/>
            </a:lvl4pPr>
            <a:lvl5pPr marL="1371545" indent="0" algn="ctr">
              <a:buNone/>
              <a:defRPr sz="1200"/>
            </a:lvl5pPr>
            <a:lvl6pPr marL="1714432" indent="0" algn="ctr">
              <a:buNone/>
              <a:defRPr sz="1200"/>
            </a:lvl6pPr>
            <a:lvl7pPr marL="2057318" indent="0" algn="ctr">
              <a:buNone/>
              <a:defRPr sz="1200"/>
            </a:lvl7pPr>
            <a:lvl8pPr marL="2400204" indent="0" algn="ctr">
              <a:buNone/>
              <a:defRPr sz="1200"/>
            </a:lvl8pPr>
            <a:lvl9pPr marL="2743090" indent="0" algn="ctr">
              <a:buNone/>
              <a:defRPr sz="12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42FBA-06E4-4520-AA5E-750142041D3A}" type="datetimeFigureOut">
              <a:rPr lang="en-US" smtClean="0"/>
              <a:pPr/>
              <a:t>3/11/15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6D417-C7DF-4C00-B53C-3A351D60E7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232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20D04A-6EF7-4665-B131-E359AC6C5C6A}" type="datetimeFigureOut">
              <a:rPr lang="en-US" smtClean="0"/>
              <a:pPr/>
              <a:t>3/11/15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C8E0A6-1D75-4B7B-8C39-611D36EF233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b="1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From</a:t>
            </a:r>
            <a:r>
              <a:rPr lang="pt-BR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pt-BR" b="1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Passover</a:t>
            </a:r>
            <a:r>
              <a:rPr lang="pt-BR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pt-BR" b="1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to</a:t>
            </a:r>
            <a:r>
              <a:rPr lang="pt-BR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pt-BR" b="1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Pentecost</a:t>
            </a:r>
            <a:endParaRPr lang="en-US" b="1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t-BR" sz="3300" dirty="0" err="1">
                <a:solidFill>
                  <a:schemeClr val="bg1"/>
                </a:solidFill>
              </a:rPr>
              <a:t>What</a:t>
            </a:r>
            <a:r>
              <a:rPr lang="pt-BR" sz="3300" dirty="0">
                <a:solidFill>
                  <a:schemeClr val="bg1"/>
                </a:solidFill>
              </a:rPr>
              <a:t> </a:t>
            </a:r>
            <a:r>
              <a:rPr lang="pt-BR" sz="3300" dirty="0" err="1">
                <a:solidFill>
                  <a:schemeClr val="bg1"/>
                </a:solidFill>
              </a:rPr>
              <a:t>Happened</a:t>
            </a:r>
            <a:r>
              <a:rPr lang="pt-BR" sz="3300" dirty="0">
                <a:solidFill>
                  <a:schemeClr val="bg1"/>
                </a:solidFill>
              </a:rPr>
              <a:t> in </a:t>
            </a:r>
            <a:r>
              <a:rPr lang="pt-BR" sz="3300" dirty="0" err="1">
                <a:solidFill>
                  <a:schemeClr val="bg1"/>
                </a:solidFill>
              </a:rPr>
              <a:t>Seven</a:t>
            </a:r>
            <a:r>
              <a:rPr lang="pt-BR" sz="3300" dirty="0">
                <a:solidFill>
                  <a:schemeClr val="bg1"/>
                </a:solidFill>
              </a:rPr>
              <a:t> Weeks?</a:t>
            </a:r>
            <a:endParaRPr lang="en-US" sz="33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23919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534" y="130127"/>
            <a:ext cx="7934134" cy="994741"/>
          </a:xfrm>
        </p:spPr>
        <p:txBody>
          <a:bodyPr>
            <a:normAutofit fontScale="90000"/>
          </a:bodyPr>
          <a:lstStyle/>
          <a:p>
            <a:r>
              <a:rPr lang="en-US" sz="4500" b="1" dirty="0">
                <a:solidFill>
                  <a:prstClr val="black"/>
                </a:solidFill>
              </a:rPr>
              <a:t>The men who buried Jesus´ body</a:t>
            </a:r>
            <a:endParaRPr lang="en-US" sz="45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346" y="1244992"/>
            <a:ext cx="7765322" cy="3798277"/>
          </a:xfrm>
        </p:spPr>
        <p:txBody>
          <a:bodyPr>
            <a:normAutofit/>
          </a:bodyPr>
          <a:lstStyle/>
          <a:p>
            <a:r>
              <a:rPr lang="en-US" sz="3300" dirty="0"/>
              <a:t>What Joseph of </a:t>
            </a:r>
            <a:r>
              <a:rPr lang="en-US" sz="3300" dirty="0" err="1"/>
              <a:t>Arimathea</a:t>
            </a:r>
            <a:r>
              <a:rPr lang="en-US" sz="3300" dirty="0"/>
              <a:t> did</a:t>
            </a:r>
            <a:endParaRPr lang="pt-BR" sz="3300" dirty="0"/>
          </a:p>
          <a:p>
            <a:r>
              <a:rPr lang="en-US" sz="3300" dirty="0"/>
              <a:t>Who was Joseph of </a:t>
            </a:r>
            <a:r>
              <a:rPr lang="en-US" sz="3300" dirty="0" err="1"/>
              <a:t>Arimathea</a:t>
            </a:r>
            <a:r>
              <a:rPr lang="en-US" sz="33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4791687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534" y="130127"/>
            <a:ext cx="7934134" cy="994741"/>
          </a:xfrm>
        </p:spPr>
        <p:txBody>
          <a:bodyPr>
            <a:normAutofit fontScale="90000"/>
          </a:bodyPr>
          <a:lstStyle/>
          <a:p>
            <a:r>
              <a:rPr lang="en-US" sz="4500" b="1" dirty="0">
                <a:solidFill>
                  <a:prstClr val="black"/>
                </a:solidFill>
              </a:rPr>
              <a:t>The men who buried Jesus´ body</a:t>
            </a:r>
            <a:endParaRPr lang="en-US" sz="45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346" y="1244992"/>
            <a:ext cx="7765322" cy="3798277"/>
          </a:xfrm>
        </p:spPr>
        <p:txBody>
          <a:bodyPr>
            <a:normAutofit/>
          </a:bodyPr>
          <a:lstStyle/>
          <a:p>
            <a:r>
              <a:rPr lang="en-US" sz="3300" dirty="0"/>
              <a:t>What Joseph of </a:t>
            </a:r>
            <a:r>
              <a:rPr lang="en-US" sz="3300" dirty="0" err="1"/>
              <a:t>Arimathea</a:t>
            </a:r>
            <a:r>
              <a:rPr lang="en-US" sz="3300" dirty="0"/>
              <a:t> did</a:t>
            </a:r>
            <a:endParaRPr lang="pt-BR" sz="3300" dirty="0"/>
          </a:p>
          <a:p>
            <a:r>
              <a:rPr lang="en-US" sz="3300" dirty="0"/>
              <a:t>Who was Joseph of </a:t>
            </a:r>
            <a:r>
              <a:rPr lang="en-US" sz="3300" dirty="0" err="1"/>
              <a:t>Arimathea</a:t>
            </a:r>
            <a:r>
              <a:rPr lang="en-US" sz="3300" dirty="0"/>
              <a:t>?</a:t>
            </a:r>
          </a:p>
          <a:p>
            <a:pPr lvl="1"/>
            <a:r>
              <a:rPr lang="en-US" sz="2700" dirty="0"/>
              <a:t>A wealthy man (Matthew 27:57)</a:t>
            </a:r>
            <a:endParaRPr lang="pt-BR" sz="2700" dirty="0"/>
          </a:p>
        </p:txBody>
      </p:sp>
    </p:spTree>
    <p:extLst>
      <p:ext uri="{BB962C8B-B14F-4D97-AF65-F5344CB8AC3E}">
        <p14:creationId xmlns:p14="http://schemas.microsoft.com/office/powerpoint/2010/main" val="27688068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534" y="130127"/>
            <a:ext cx="7934134" cy="994741"/>
          </a:xfrm>
        </p:spPr>
        <p:txBody>
          <a:bodyPr>
            <a:normAutofit fontScale="90000"/>
          </a:bodyPr>
          <a:lstStyle/>
          <a:p>
            <a:r>
              <a:rPr lang="en-US" sz="4500" b="1" dirty="0">
                <a:solidFill>
                  <a:prstClr val="black"/>
                </a:solidFill>
              </a:rPr>
              <a:t>The men who buried Jesus´ body</a:t>
            </a:r>
            <a:endParaRPr lang="en-US" sz="45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346" y="1244992"/>
            <a:ext cx="7765322" cy="3798277"/>
          </a:xfrm>
        </p:spPr>
        <p:txBody>
          <a:bodyPr>
            <a:normAutofit/>
          </a:bodyPr>
          <a:lstStyle/>
          <a:p>
            <a:r>
              <a:rPr lang="en-US" sz="3300" dirty="0"/>
              <a:t>What Joseph of </a:t>
            </a:r>
            <a:r>
              <a:rPr lang="en-US" sz="3300" dirty="0" err="1"/>
              <a:t>Arimathea</a:t>
            </a:r>
            <a:r>
              <a:rPr lang="en-US" sz="3300" dirty="0"/>
              <a:t> did</a:t>
            </a:r>
            <a:endParaRPr lang="pt-BR" sz="3300" dirty="0"/>
          </a:p>
          <a:p>
            <a:r>
              <a:rPr lang="en-US" sz="3300" dirty="0"/>
              <a:t>Who was Joseph of </a:t>
            </a:r>
            <a:r>
              <a:rPr lang="en-US" sz="3300" dirty="0" err="1"/>
              <a:t>Arimathea</a:t>
            </a:r>
            <a:r>
              <a:rPr lang="en-US" sz="3300" dirty="0"/>
              <a:t>?</a:t>
            </a:r>
          </a:p>
          <a:p>
            <a:pPr lvl="1"/>
            <a:r>
              <a:rPr lang="en-US" sz="2700" dirty="0"/>
              <a:t>A wealthy man (Matthew 27:57)</a:t>
            </a:r>
            <a:endParaRPr lang="pt-BR" sz="2700" dirty="0"/>
          </a:p>
          <a:p>
            <a:pPr lvl="1"/>
            <a:r>
              <a:rPr lang="en-US" sz="2700" dirty="0"/>
              <a:t>A member of the Sanhedrin (Luke 23:50)</a:t>
            </a:r>
            <a:endParaRPr lang="pt-BR" sz="2700" dirty="0"/>
          </a:p>
        </p:txBody>
      </p:sp>
    </p:spTree>
    <p:extLst>
      <p:ext uri="{BB962C8B-B14F-4D97-AF65-F5344CB8AC3E}">
        <p14:creationId xmlns:p14="http://schemas.microsoft.com/office/powerpoint/2010/main" val="15837127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534" y="130127"/>
            <a:ext cx="7934134" cy="994741"/>
          </a:xfrm>
        </p:spPr>
        <p:txBody>
          <a:bodyPr>
            <a:normAutofit fontScale="90000"/>
          </a:bodyPr>
          <a:lstStyle/>
          <a:p>
            <a:r>
              <a:rPr lang="en-US" sz="4500" b="1" dirty="0">
                <a:solidFill>
                  <a:prstClr val="black"/>
                </a:solidFill>
              </a:rPr>
              <a:t>The men who buried Jesus´ body</a:t>
            </a:r>
            <a:endParaRPr lang="en-US" sz="45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346" y="1244992"/>
            <a:ext cx="7765322" cy="3798277"/>
          </a:xfrm>
        </p:spPr>
        <p:txBody>
          <a:bodyPr>
            <a:normAutofit/>
          </a:bodyPr>
          <a:lstStyle/>
          <a:p>
            <a:r>
              <a:rPr lang="en-US" sz="3300" dirty="0"/>
              <a:t>What Joseph of </a:t>
            </a:r>
            <a:r>
              <a:rPr lang="en-US" sz="3300" dirty="0" err="1"/>
              <a:t>Arimathea</a:t>
            </a:r>
            <a:r>
              <a:rPr lang="en-US" sz="3300" dirty="0"/>
              <a:t> did</a:t>
            </a:r>
            <a:endParaRPr lang="pt-BR" sz="3300" dirty="0"/>
          </a:p>
          <a:p>
            <a:r>
              <a:rPr lang="en-US" sz="3300" dirty="0"/>
              <a:t>Who was Joseph of </a:t>
            </a:r>
            <a:r>
              <a:rPr lang="en-US" sz="3300" dirty="0" err="1"/>
              <a:t>Arimathea</a:t>
            </a:r>
            <a:r>
              <a:rPr lang="en-US" sz="3300" dirty="0"/>
              <a:t>?</a:t>
            </a:r>
          </a:p>
          <a:p>
            <a:pPr lvl="1"/>
            <a:r>
              <a:rPr lang="en-US" sz="2700" dirty="0"/>
              <a:t>A wealthy man (Matthew 27:57)</a:t>
            </a:r>
            <a:endParaRPr lang="pt-BR" sz="2700" dirty="0"/>
          </a:p>
          <a:p>
            <a:pPr lvl="1"/>
            <a:r>
              <a:rPr lang="en-US" sz="2700" dirty="0"/>
              <a:t>A member of the Sanhedrin (Luke 23:50)</a:t>
            </a:r>
            <a:endParaRPr lang="pt-BR" sz="2700" dirty="0"/>
          </a:p>
          <a:p>
            <a:pPr lvl="1"/>
            <a:r>
              <a:rPr lang="en-US" sz="2700" dirty="0"/>
              <a:t>A disciple (Matthew 27:57), but not openly (John 19:38)</a:t>
            </a:r>
            <a:endParaRPr lang="pt-BR" sz="2700" dirty="0"/>
          </a:p>
        </p:txBody>
      </p:sp>
    </p:spTree>
    <p:extLst>
      <p:ext uri="{BB962C8B-B14F-4D97-AF65-F5344CB8AC3E}">
        <p14:creationId xmlns:p14="http://schemas.microsoft.com/office/powerpoint/2010/main" val="6097296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534" y="130127"/>
            <a:ext cx="7934134" cy="994741"/>
          </a:xfrm>
        </p:spPr>
        <p:txBody>
          <a:bodyPr>
            <a:normAutofit fontScale="90000"/>
          </a:bodyPr>
          <a:lstStyle/>
          <a:p>
            <a:r>
              <a:rPr lang="en-US" sz="4500" b="1" dirty="0">
                <a:solidFill>
                  <a:prstClr val="black"/>
                </a:solidFill>
              </a:rPr>
              <a:t>The men who buried Jesus´ body</a:t>
            </a:r>
            <a:endParaRPr lang="en-US" sz="45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346" y="1244992"/>
            <a:ext cx="7765322" cy="3798277"/>
          </a:xfrm>
        </p:spPr>
        <p:txBody>
          <a:bodyPr>
            <a:normAutofit/>
          </a:bodyPr>
          <a:lstStyle/>
          <a:p>
            <a:r>
              <a:rPr lang="en-US" sz="3300" dirty="0"/>
              <a:t>What Joseph of </a:t>
            </a:r>
            <a:r>
              <a:rPr lang="en-US" sz="3300" dirty="0" err="1"/>
              <a:t>Arimathea</a:t>
            </a:r>
            <a:r>
              <a:rPr lang="en-US" sz="3300" dirty="0"/>
              <a:t> did</a:t>
            </a:r>
            <a:endParaRPr lang="pt-BR" sz="3300" dirty="0"/>
          </a:p>
          <a:p>
            <a:r>
              <a:rPr lang="en-US" sz="3300" dirty="0"/>
              <a:t>Who was Joseph of </a:t>
            </a:r>
            <a:r>
              <a:rPr lang="en-US" sz="3300" dirty="0" err="1"/>
              <a:t>Arimathea</a:t>
            </a:r>
            <a:r>
              <a:rPr lang="en-US" sz="3300" dirty="0"/>
              <a:t>?</a:t>
            </a:r>
          </a:p>
          <a:p>
            <a:pPr lvl="1"/>
            <a:r>
              <a:rPr lang="en-US" sz="2700" dirty="0"/>
              <a:t>A wealthy man (Matthew 27:57)</a:t>
            </a:r>
            <a:endParaRPr lang="pt-BR" sz="2700" dirty="0"/>
          </a:p>
          <a:p>
            <a:pPr lvl="1"/>
            <a:r>
              <a:rPr lang="en-US" sz="2700" dirty="0"/>
              <a:t>A member of the Sanhedrin (Luke 23:50)</a:t>
            </a:r>
            <a:endParaRPr lang="pt-BR" sz="2700" dirty="0"/>
          </a:p>
          <a:p>
            <a:pPr lvl="1"/>
            <a:r>
              <a:rPr lang="en-US" sz="2700" dirty="0"/>
              <a:t>A disciple (Matthew 27:57), but not openly (John 19:38)</a:t>
            </a:r>
            <a:endParaRPr lang="pt-BR" sz="2700" dirty="0"/>
          </a:p>
          <a:p>
            <a:pPr lvl="1"/>
            <a:r>
              <a:rPr lang="en-US" sz="2700" dirty="0"/>
              <a:t>A good and just man (Luke 23:50)</a:t>
            </a:r>
            <a:endParaRPr lang="pt-BR" sz="2700" dirty="0"/>
          </a:p>
          <a:p>
            <a:endParaRPr lang="pt-BR" sz="2100" dirty="0"/>
          </a:p>
        </p:txBody>
      </p:sp>
    </p:spTree>
    <p:extLst>
      <p:ext uri="{BB962C8B-B14F-4D97-AF65-F5344CB8AC3E}">
        <p14:creationId xmlns:p14="http://schemas.microsoft.com/office/powerpoint/2010/main" val="15544045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534" y="130127"/>
            <a:ext cx="7934134" cy="994741"/>
          </a:xfrm>
        </p:spPr>
        <p:txBody>
          <a:bodyPr>
            <a:normAutofit fontScale="90000"/>
          </a:bodyPr>
          <a:lstStyle/>
          <a:p>
            <a:r>
              <a:rPr lang="en-US" sz="4500" b="1" dirty="0">
                <a:solidFill>
                  <a:prstClr val="black"/>
                </a:solidFill>
              </a:rPr>
              <a:t>The men who buried Jesus´ body</a:t>
            </a:r>
            <a:endParaRPr lang="en-US" sz="45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346" y="1244992"/>
            <a:ext cx="7765322" cy="3798277"/>
          </a:xfrm>
        </p:spPr>
        <p:txBody>
          <a:bodyPr>
            <a:normAutofit lnSpcReduction="10000"/>
          </a:bodyPr>
          <a:lstStyle/>
          <a:p>
            <a:r>
              <a:rPr lang="en-US" sz="3300" dirty="0"/>
              <a:t>What Joseph of </a:t>
            </a:r>
            <a:r>
              <a:rPr lang="en-US" sz="3300" dirty="0" err="1"/>
              <a:t>Arimathea</a:t>
            </a:r>
            <a:r>
              <a:rPr lang="en-US" sz="3300" dirty="0"/>
              <a:t> did</a:t>
            </a:r>
            <a:endParaRPr lang="pt-BR" sz="3300" dirty="0"/>
          </a:p>
          <a:p>
            <a:r>
              <a:rPr lang="en-US" sz="3300" dirty="0"/>
              <a:t>Who was Joseph of </a:t>
            </a:r>
            <a:r>
              <a:rPr lang="en-US" sz="3300" dirty="0" err="1"/>
              <a:t>Arimathea</a:t>
            </a:r>
            <a:r>
              <a:rPr lang="en-US" sz="3300" dirty="0"/>
              <a:t>?</a:t>
            </a:r>
          </a:p>
          <a:p>
            <a:pPr lvl="1"/>
            <a:r>
              <a:rPr lang="en-US" sz="2700" dirty="0"/>
              <a:t>A wealthy man (Matthew 27:57)</a:t>
            </a:r>
            <a:endParaRPr lang="pt-BR" sz="2700" dirty="0"/>
          </a:p>
          <a:p>
            <a:pPr lvl="1"/>
            <a:r>
              <a:rPr lang="en-US" sz="2700" dirty="0"/>
              <a:t>A member of the Sanhedrin (Luke 23:50)</a:t>
            </a:r>
            <a:endParaRPr lang="pt-BR" sz="2700" dirty="0"/>
          </a:p>
          <a:p>
            <a:pPr lvl="1"/>
            <a:r>
              <a:rPr lang="en-US" sz="2700" dirty="0"/>
              <a:t>A disciple (Matthew 27:57), but not openly (John 19:38)</a:t>
            </a:r>
            <a:endParaRPr lang="pt-BR" sz="2700" dirty="0"/>
          </a:p>
          <a:p>
            <a:pPr lvl="1"/>
            <a:r>
              <a:rPr lang="en-US" sz="2700" dirty="0"/>
              <a:t>A good and just man (Luke 23:50)</a:t>
            </a:r>
            <a:endParaRPr lang="pt-BR" sz="2700" dirty="0"/>
          </a:p>
          <a:p>
            <a:pPr lvl="1"/>
            <a:r>
              <a:rPr lang="en-US" sz="2700" dirty="0"/>
              <a:t>One who waited for the Kingdom (Mark 15:43)</a:t>
            </a:r>
          </a:p>
          <a:p>
            <a:endParaRPr lang="pt-BR" sz="2100" dirty="0"/>
          </a:p>
        </p:txBody>
      </p:sp>
    </p:spTree>
    <p:extLst>
      <p:ext uri="{BB962C8B-B14F-4D97-AF65-F5344CB8AC3E}">
        <p14:creationId xmlns:p14="http://schemas.microsoft.com/office/powerpoint/2010/main" val="20576214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534" y="130127"/>
            <a:ext cx="7934134" cy="994741"/>
          </a:xfrm>
        </p:spPr>
        <p:txBody>
          <a:bodyPr>
            <a:normAutofit fontScale="90000"/>
          </a:bodyPr>
          <a:lstStyle/>
          <a:p>
            <a:r>
              <a:rPr lang="en-US" sz="4500" b="1" dirty="0">
                <a:solidFill>
                  <a:prstClr val="black"/>
                </a:solidFill>
              </a:rPr>
              <a:t>The men who buried Jesus´ body</a:t>
            </a:r>
            <a:endParaRPr lang="en-US" sz="45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346" y="1244992"/>
            <a:ext cx="7765322" cy="3798277"/>
          </a:xfrm>
        </p:spPr>
        <p:txBody>
          <a:bodyPr>
            <a:normAutofit lnSpcReduction="10000"/>
          </a:bodyPr>
          <a:lstStyle/>
          <a:p>
            <a:r>
              <a:rPr lang="en-US" sz="3300" dirty="0"/>
              <a:t>What Joseph of </a:t>
            </a:r>
            <a:r>
              <a:rPr lang="en-US" sz="3300" dirty="0" err="1"/>
              <a:t>Arimathea</a:t>
            </a:r>
            <a:r>
              <a:rPr lang="en-US" sz="3300" dirty="0"/>
              <a:t> did</a:t>
            </a:r>
            <a:endParaRPr lang="pt-BR" sz="3300" dirty="0"/>
          </a:p>
          <a:p>
            <a:r>
              <a:rPr lang="en-US" sz="3300" dirty="0"/>
              <a:t>Who was Joseph of </a:t>
            </a:r>
            <a:r>
              <a:rPr lang="en-US" sz="3300" dirty="0" err="1"/>
              <a:t>Arimathea</a:t>
            </a:r>
            <a:r>
              <a:rPr lang="en-US" sz="3300" dirty="0"/>
              <a:t>?</a:t>
            </a:r>
          </a:p>
          <a:p>
            <a:pPr lvl="1"/>
            <a:r>
              <a:rPr lang="en-US" sz="2700" dirty="0"/>
              <a:t>A wealthy man (Matthew 27:57)</a:t>
            </a:r>
            <a:endParaRPr lang="pt-BR" sz="2700" dirty="0"/>
          </a:p>
          <a:p>
            <a:pPr lvl="1"/>
            <a:r>
              <a:rPr lang="en-US" sz="2700" dirty="0"/>
              <a:t>A member of the Sanhedrin (Luke 23:50)</a:t>
            </a:r>
            <a:endParaRPr lang="pt-BR" sz="2700" dirty="0"/>
          </a:p>
          <a:p>
            <a:pPr lvl="1"/>
            <a:r>
              <a:rPr lang="en-US" sz="2700" dirty="0"/>
              <a:t>A disciple (Matthew 27:57), but not openly (John 19:38)</a:t>
            </a:r>
            <a:endParaRPr lang="pt-BR" sz="2700" dirty="0"/>
          </a:p>
          <a:p>
            <a:pPr lvl="1"/>
            <a:r>
              <a:rPr lang="en-US" sz="2700" dirty="0"/>
              <a:t>A good and just man (Luke 23:50)</a:t>
            </a:r>
            <a:endParaRPr lang="pt-BR" sz="2700" dirty="0"/>
          </a:p>
          <a:p>
            <a:pPr lvl="1"/>
            <a:r>
              <a:rPr lang="en-US" sz="2700" dirty="0"/>
              <a:t>One who waited for the Kingdom (Mark 15:43)</a:t>
            </a:r>
          </a:p>
          <a:p>
            <a:endParaRPr lang="pt-BR" sz="2100" dirty="0"/>
          </a:p>
        </p:txBody>
      </p:sp>
      <p:sp>
        <p:nvSpPr>
          <p:cNvPr id="4" name="TextBox 3"/>
          <p:cNvSpPr txBox="1"/>
          <p:nvPr/>
        </p:nvSpPr>
        <p:spPr>
          <a:xfrm rot="20868413">
            <a:off x="3585476" y="1740104"/>
            <a:ext cx="4716061" cy="1878528"/>
          </a:xfrm>
          <a:prstGeom prst="rect">
            <a:avLst/>
          </a:prstGeom>
          <a:solidFill>
            <a:srgbClr val="C00000"/>
          </a:solidFill>
        </p:spPr>
        <p:txBody>
          <a:bodyPr wrap="square" lIns="82296" tIns="41148" rIns="82296" bIns="41148" rtlCol="0">
            <a:spAutoFit/>
          </a:bodyPr>
          <a:lstStyle/>
          <a:p>
            <a:pPr defTabSz="342896"/>
            <a:r>
              <a:rPr lang="en-US" sz="3000" dirty="0">
                <a:solidFill>
                  <a:srgbClr val="FFFF00"/>
                </a:solidFill>
              </a:rPr>
              <a:t>How would a good man have participated in the Sanhedrin when Jesus was condemned?</a:t>
            </a:r>
          </a:p>
          <a:p>
            <a:pPr defTabSz="342896"/>
            <a:r>
              <a:rPr lang="en-US" sz="2400" dirty="0">
                <a:solidFill>
                  <a:srgbClr val="FFFF00"/>
                </a:solidFill>
              </a:rPr>
              <a:t>(Luke 23:50-51)</a:t>
            </a:r>
          </a:p>
        </p:txBody>
      </p:sp>
    </p:spTree>
    <p:extLst>
      <p:ext uri="{BB962C8B-B14F-4D97-AF65-F5344CB8AC3E}">
        <p14:creationId xmlns:p14="http://schemas.microsoft.com/office/powerpoint/2010/main" val="34187334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534" y="130127"/>
            <a:ext cx="7934134" cy="994741"/>
          </a:xfrm>
        </p:spPr>
        <p:txBody>
          <a:bodyPr>
            <a:normAutofit fontScale="90000"/>
          </a:bodyPr>
          <a:lstStyle/>
          <a:p>
            <a:r>
              <a:rPr lang="en-US" sz="4500" b="1" dirty="0">
                <a:solidFill>
                  <a:prstClr val="black"/>
                </a:solidFill>
              </a:rPr>
              <a:t>The men who buried Jesus´ body</a:t>
            </a:r>
            <a:endParaRPr lang="en-US" sz="45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346" y="1244992"/>
            <a:ext cx="7765322" cy="3798277"/>
          </a:xfrm>
        </p:spPr>
        <p:txBody>
          <a:bodyPr>
            <a:normAutofit/>
          </a:bodyPr>
          <a:lstStyle/>
          <a:p>
            <a:endParaRPr lang="en-US" sz="3300" dirty="0"/>
          </a:p>
        </p:txBody>
      </p:sp>
    </p:spTree>
    <p:extLst>
      <p:ext uri="{BB962C8B-B14F-4D97-AF65-F5344CB8AC3E}">
        <p14:creationId xmlns:p14="http://schemas.microsoft.com/office/powerpoint/2010/main" val="2856922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534" y="130127"/>
            <a:ext cx="7934134" cy="994741"/>
          </a:xfrm>
        </p:spPr>
        <p:txBody>
          <a:bodyPr>
            <a:normAutofit fontScale="90000"/>
          </a:bodyPr>
          <a:lstStyle/>
          <a:p>
            <a:r>
              <a:rPr lang="en-US" sz="4500" b="1" dirty="0">
                <a:solidFill>
                  <a:prstClr val="black"/>
                </a:solidFill>
              </a:rPr>
              <a:t>The men who buried Jesus´ body</a:t>
            </a:r>
            <a:endParaRPr lang="en-US" sz="45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346" y="1244992"/>
            <a:ext cx="7765322" cy="3798277"/>
          </a:xfrm>
        </p:spPr>
        <p:txBody>
          <a:bodyPr>
            <a:normAutofit/>
          </a:bodyPr>
          <a:lstStyle/>
          <a:p>
            <a:r>
              <a:rPr lang="pt-BR" sz="3300" dirty="0" err="1"/>
              <a:t>Another</a:t>
            </a:r>
            <a:r>
              <a:rPr lang="pt-BR" sz="3300" dirty="0"/>
              <a:t> </a:t>
            </a:r>
            <a:r>
              <a:rPr lang="pt-BR" sz="3300" dirty="0" err="1"/>
              <a:t>leader</a:t>
            </a:r>
            <a:r>
              <a:rPr lang="pt-BR" sz="3300" dirty="0"/>
              <a:t> </a:t>
            </a:r>
            <a:r>
              <a:rPr lang="pt-BR" sz="3300" dirty="0" err="1"/>
              <a:t>participated</a:t>
            </a:r>
            <a:r>
              <a:rPr lang="pt-BR" sz="3300" dirty="0"/>
              <a:t>: </a:t>
            </a:r>
            <a:r>
              <a:rPr lang="pt-BR" sz="3300" dirty="0" err="1"/>
              <a:t>Nicodemus</a:t>
            </a:r>
            <a:r>
              <a:rPr lang="pt-BR" sz="3300" dirty="0"/>
              <a:t> </a:t>
            </a:r>
            <a:endParaRPr lang="en-US" sz="3300" dirty="0"/>
          </a:p>
        </p:txBody>
      </p:sp>
    </p:spTree>
    <p:extLst>
      <p:ext uri="{BB962C8B-B14F-4D97-AF65-F5344CB8AC3E}">
        <p14:creationId xmlns:p14="http://schemas.microsoft.com/office/powerpoint/2010/main" val="1070972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534" y="130127"/>
            <a:ext cx="7934134" cy="994741"/>
          </a:xfrm>
        </p:spPr>
        <p:txBody>
          <a:bodyPr>
            <a:normAutofit fontScale="90000"/>
          </a:bodyPr>
          <a:lstStyle/>
          <a:p>
            <a:r>
              <a:rPr lang="en-US" sz="4500" b="1" dirty="0">
                <a:solidFill>
                  <a:prstClr val="black"/>
                </a:solidFill>
              </a:rPr>
              <a:t>The men who buried Jesus´ body</a:t>
            </a:r>
            <a:endParaRPr lang="en-US" sz="45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346" y="1244992"/>
            <a:ext cx="7765322" cy="3798277"/>
          </a:xfrm>
        </p:spPr>
        <p:txBody>
          <a:bodyPr>
            <a:normAutofit/>
          </a:bodyPr>
          <a:lstStyle/>
          <a:p>
            <a:r>
              <a:rPr lang="pt-BR" sz="3300" dirty="0" err="1"/>
              <a:t>Another</a:t>
            </a:r>
            <a:r>
              <a:rPr lang="pt-BR" sz="3300" dirty="0"/>
              <a:t> </a:t>
            </a:r>
            <a:r>
              <a:rPr lang="pt-BR" sz="3300" dirty="0" err="1"/>
              <a:t>leader</a:t>
            </a:r>
            <a:r>
              <a:rPr lang="pt-BR" sz="3300" dirty="0"/>
              <a:t> </a:t>
            </a:r>
            <a:r>
              <a:rPr lang="pt-BR" sz="3300" dirty="0" err="1"/>
              <a:t>participated</a:t>
            </a:r>
            <a:r>
              <a:rPr lang="pt-BR" sz="3300" dirty="0"/>
              <a:t>: </a:t>
            </a:r>
            <a:r>
              <a:rPr lang="pt-BR" sz="3300" dirty="0" err="1"/>
              <a:t>Nicodemus</a:t>
            </a:r>
            <a:r>
              <a:rPr lang="pt-BR" sz="3300" dirty="0"/>
              <a:t> </a:t>
            </a:r>
          </a:p>
          <a:p>
            <a:pPr lvl="1"/>
            <a:r>
              <a:rPr lang="en-US" sz="2700" dirty="0"/>
              <a:t>He came to Jesus at night (John 3:1-2)</a:t>
            </a:r>
            <a:endParaRPr lang="pt-BR" sz="2700" dirty="0"/>
          </a:p>
        </p:txBody>
      </p:sp>
    </p:spTree>
    <p:extLst>
      <p:ext uri="{BB962C8B-B14F-4D97-AF65-F5344CB8AC3E}">
        <p14:creationId xmlns:p14="http://schemas.microsoft.com/office/powerpoint/2010/main" val="32990557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534" y="130127"/>
            <a:ext cx="7934134" cy="994741"/>
          </a:xfrm>
        </p:spPr>
        <p:txBody>
          <a:bodyPr>
            <a:normAutofit fontScale="90000"/>
          </a:bodyPr>
          <a:lstStyle/>
          <a:p>
            <a:r>
              <a:rPr lang="en-US" sz="4500" b="1" dirty="0"/>
              <a:t>The men who buried Jesus´ body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346" y="1244992"/>
            <a:ext cx="7765322" cy="3798277"/>
          </a:xfrm>
        </p:spPr>
        <p:txBody>
          <a:bodyPr>
            <a:normAutofit/>
          </a:bodyPr>
          <a:lstStyle/>
          <a:p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val="32503438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534" y="130127"/>
            <a:ext cx="7934134" cy="994741"/>
          </a:xfrm>
        </p:spPr>
        <p:txBody>
          <a:bodyPr>
            <a:normAutofit fontScale="90000"/>
          </a:bodyPr>
          <a:lstStyle/>
          <a:p>
            <a:r>
              <a:rPr lang="en-US" sz="4500" b="1" dirty="0">
                <a:solidFill>
                  <a:prstClr val="black"/>
                </a:solidFill>
              </a:rPr>
              <a:t>The men who buried Jesus´ body</a:t>
            </a:r>
            <a:endParaRPr lang="en-US" sz="45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346" y="1244992"/>
            <a:ext cx="7765322" cy="3798277"/>
          </a:xfrm>
        </p:spPr>
        <p:txBody>
          <a:bodyPr>
            <a:normAutofit/>
          </a:bodyPr>
          <a:lstStyle/>
          <a:p>
            <a:r>
              <a:rPr lang="pt-BR" sz="3300" dirty="0" err="1"/>
              <a:t>Another</a:t>
            </a:r>
            <a:r>
              <a:rPr lang="pt-BR" sz="3300" dirty="0"/>
              <a:t> </a:t>
            </a:r>
            <a:r>
              <a:rPr lang="pt-BR" sz="3300" dirty="0" err="1"/>
              <a:t>leader</a:t>
            </a:r>
            <a:r>
              <a:rPr lang="pt-BR" sz="3300" dirty="0"/>
              <a:t> </a:t>
            </a:r>
            <a:r>
              <a:rPr lang="pt-BR" sz="3300" dirty="0" err="1"/>
              <a:t>participated</a:t>
            </a:r>
            <a:r>
              <a:rPr lang="pt-BR" sz="3300" dirty="0"/>
              <a:t>: </a:t>
            </a:r>
            <a:r>
              <a:rPr lang="pt-BR" sz="3300" dirty="0" err="1"/>
              <a:t>Nicodemus</a:t>
            </a:r>
            <a:r>
              <a:rPr lang="pt-BR" sz="3300" dirty="0"/>
              <a:t> </a:t>
            </a:r>
          </a:p>
          <a:p>
            <a:pPr lvl="1"/>
            <a:r>
              <a:rPr lang="en-US" sz="2700" dirty="0"/>
              <a:t>He came to Jesus at night (John 3:1-2)</a:t>
            </a:r>
            <a:endParaRPr lang="pt-BR" sz="2700" dirty="0"/>
          </a:p>
          <a:p>
            <a:pPr lvl="1"/>
            <a:r>
              <a:rPr lang="en-US" sz="2700" dirty="0"/>
              <a:t>Questioned the actions of the Sanhedrin (John 7:50-51)</a:t>
            </a:r>
            <a:endParaRPr lang="pt-BR" sz="2700" dirty="0"/>
          </a:p>
        </p:txBody>
      </p:sp>
    </p:spTree>
    <p:extLst>
      <p:ext uri="{BB962C8B-B14F-4D97-AF65-F5344CB8AC3E}">
        <p14:creationId xmlns:p14="http://schemas.microsoft.com/office/powerpoint/2010/main" val="37704247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534" y="130127"/>
            <a:ext cx="7934134" cy="994741"/>
          </a:xfrm>
        </p:spPr>
        <p:txBody>
          <a:bodyPr>
            <a:normAutofit fontScale="90000"/>
          </a:bodyPr>
          <a:lstStyle/>
          <a:p>
            <a:r>
              <a:rPr lang="en-US" sz="4500" b="1" dirty="0">
                <a:solidFill>
                  <a:prstClr val="black"/>
                </a:solidFill>
              </a:rPr>
              <a:t>The men who buried Jesus´ body</a:t>
            </a:r>
            <a:endParaRPr lang="en-US" sz="45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346" y="1244992"/>
            <a:ext cx="7765322" cy="3798277"/>
          </a:xfrm>
        </p:spPr>
        <p:txBody>
          <a:bodyPr>
            <a:normAutofit/>
          </a:bodyPr>
          <a:lstStyle/>
          <a:p>
            <a:r>
              <a:rPr lang="pt-BR" sz="3300" dirty="0" err="1"/>
              <a:t>Another</a:t>
            </a:r>
            <a:r>
              <a:rPr lang="pt-BR" sz="3300" dirty="0"/>
              <a:t> </a:t>
            </a:r>
            <a:r>
              <a:rPr lang="pt-BR" sz="3300" dirty="0" err="1"/>
              <a:t>leader</a:t>
            </a:r>
            <a:r>
              <a:rPr lang="pt-BR" sz="3300" dirty="0"/>
              <a:t> </a:t>
            </a:r>
            <a:r>
              <a:rPr lang="pt-BR" sz="3300" dirty="0" err="1"/>
              <a:t>participated</a:t>
            </a:r>
            <a:r>
              <a:rPr lang="pt-BR" sz="3300" dirty="0"/>
              <a:t>: </a:t>
            </a:r>
            <a:r>
              <a:rPr lang="pt-BR" sz="3300" dirty="0" err="1"/>
              <a:t>Nicodemus</a:t>
            </a:r>
            <a:r>
              <a:rPr lang="pt-BR" sz="3300" dirty="0"/>
              <a:t> </a:t>
            </a:r>
          </a:p>
          <a:p>
            <a:pPr lvl="1"/>
            <a:r>
              <a:rPr lang="en-US" sz="2700" dirty="0"/>
              <a:t>He came to Jesus at night (John 3:1-2)</a:t>
            </a:r>
            <a:endParaRPr lang="pt-BR" sz="2700" dirty="0"/>
          </a:p>
          <a:p>
            <a:pPr lvl="1"/>
            <a:r>
              <a:rPr lang="en-US" sz="2700" dirty="0"/>
              <a:t>Questioned the actions of the Sanhedrin (John 7:50-51)</a:t>
            </a:r>
            <a:endParaRPr lang="pt-BR" sz="2700" dirty="0"/>
          </a:p>
          <a:p>
            <a:pPr lvl="1"/>
            <a:r>
              <a:rPr lang="en-US" sz="2700" dirty="0"/>
              <a:t>Helped bury Jesus´ body (John 19:39-42)</a:t>
            </a:r>
          </a:p>
        </p:txBody>
      </p:sp>
    </p:spTree>
    <p:extLst>
      <p:ext uri="{BB962C8B-B14F-4D97-AF65-F5344CB8AC3E}">
        <p14:creationId xmlns:p14="http://schemas.microsoft.com/office/powerpoint/2010/main" val="27541784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534" y="130127"/>
            <a:ext cx="7934134" cy="994741"/>
          </a:xfrm>
        </p:spPr>
        <p:txBody>
          <a:bodyPr>
            <a:normAutofit fontScale="90000"/>
          </a:bodyPr>
          <a:lstStyle/>
          <a:p>
            <a:r>
              <a:rPr lang="en-US" sz="4500" b="1" dirty="0">
                <a:solidFill>
                  <a:prstClr val="black"/>
                </a:solidFill>
              </a:rPr>
              <a:t>The men who buried Jesus´ body</a:t>
            </a:r>
            <a:endParaRPr lang="en-US" sz="45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346" y="1244992"/>
            <a:ext cx="7765322" cy="3798277"/>
          </a:xfrm>
        </p:spPr>
        <p:txBody>
          <a:bodyPr>
            <a:normAutofit/>
          </a:bodyPr>
          <a:lstStyle/>
          <a:p>
            <a:r>
              <a:rPr lang="en-US" sz="3300" dirty="0"/>
              <a:t>Both of them became bolder</a:t>
            </a:r>
            <a:endParaRPr lang="pt-BR" sz="3300" dirty="0"/>
          </a:p>
        </p:txBody>
      </p:sp>
    </p:spTree>
    <p:extLst>
      <p:ext uri="{BB962C8B-B14F-4D97-AF65-F5344CB8AC3E}">
        <p14:creationId xmlns:p14="http://schemas.microsoft.com/office/powerpoint/2010/main" val="35449900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534" y="130127"/>
            <a:ext cx="7934134" cy="994741"/>
          </a:xfrm>
        </p:spPr>
        <p:txBody>
          <a:bodyPr>
            <a:normAutofit fontScale="90000"/>
          </a:bodyPr>
          <a:lstStyle/>
          <a:p>
            <a:r>
              <a:rPr lang="en-US" sz="4500" b="1" dirty="0">
                <a:solidFill>
                  <a:prstClr val="black"/>
                </a:solidFill>
              </a:rPr>
              <a:t>The men who buried Jesus´ body</a:t>
            </a:r>
            <a:endParaRPr lang="en-US" sz="45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346" y="1244992"/>
            <a:ext cx="7765322" cy="3798277"/>
          </a:xfrm>
        </p:spPr>
        <p:txBody>
          <a:bodyPr>
            <a:normAutofit/>
          </a:bodyPr>
          <a:lstStyle/>
          <a:p>
            <a:r>
              <a:rPr lang="en-US" sz="3300" dirty="0"/>
              <a:t>Both of them became bolder</a:t>
            </a:r>
            <a:endParaRPr lang="pt-BR" sz="3300" dirty="0"/>
          </a:p>
          <a:p>
            <a:pPr lvl="1"/>
            <a:r>
              <a:rPr lang="pt-BR" sz="2700" dirty="0" err="1"/>
              <a:t>Cowardice</a:t>
            </a:r>
            <a:r>
              <a:rPr lang="pt-BR" sz="2700" dirty="0"/>
              <a:t>? (John 19:38; 3:2)</a:t>
            </a:r>
          </a:p>
        </p:txBody>
      </p:sp>
    </p:spTree>
    <p:extLst>
      <p:ext uri="{BB962C8B-B14F-4D97-AF65-F5344CB8AC3E}">
        <p14:creationId xmlns:p14="http://schemas.microsoft.com/office/powerpoint/2010/main" val="13112034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534" y="130127"/>
            <a:ext cx="7934134" cy="994741"/>
          </a:xfrm>
        </p:spPr>
        <p:txBody>
          <a:bodyPr>
            <a:normAutofit fontScale="90000"/>
          </a:bodyPr>
          <a:lstStyle/>
          <a:p>
            <a:r>
              <a:rPr lang="en-US" sz="4500" b="1" dirty="0">
                <a:solidFill>
                  <a:prstClr val="black"/>
                </a:solidFill>
              </a:rPr>
              <a:t>The men who buried Jesus´ body</a:t>
            </a:r>
            <a:endParaRPr lang="en-US" sz="45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346" y="1244992"/>
            <a:ext cx="7765322" cy="3798277"/>
          </a:xfrm>
        </p:spPr>
        <p:txBody>
          <a:bodyPr>
            <a:normAutofit/>
          </a:bodyPr>
          <a:lstStyle/>
          <a:p>
            <a:r>
              <a:rPr lang="en-US" sz="3300" dirty="0"/>
              <a:t>Both of them became bolder</a:t>
            </a:r>
            <a:endParaRPr lang="pt-BR" sz="3300" dirty="0"/>
          </a:p>
          <a:p>
            <a:pPr lvl="1"/>
            <a:r>
              <a:rPr lang="pt-BR" sz="2700" dirty="0" err="1"/>
              <a:t>Cowardice</a:t>
            </a:r>
            <a:r>
              <a:rPr lang="pt-BR" sz="2700" dirty="0"/>
              <a:t>? (John 19:38; 3:2)</a:t>
            </a:r>
          </a:p>
          <a:p>
            <a:pPr lvl="1"/>
            <a:r>
              <a:rPr lang="en-US" sz="2700" dirty="0"/>
              <a:t>But at the time of the burial, they showed courage!</a:t>
            </a:r>
            <a:endParaRPr lang="pt-BR" sz="2700" dirty="0"/>
          </a:p>
        </p:txBody>
      </p:sp>
    </p:spTree>
    <p:extLst>
      <p:ext uri="{BB962C8B-B14F-4D97-AF65-F5344CB8AC3E}">
        <p14:creationId xmlns:p14="http://schemas.microsoft.com/office/powerpoint/2010/main" val="16800291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534" y="130127"/>
            <a:ext cx="7934134" cy="994741"/>
          </a:xfrm>
        </p:spPr>
        <p:txBody>
          <a:bodyPr>
            <a:normAutofit fontScale="90000"/>
          </a:bodyPr>
          <a:lstStyle/>
          <a:p>
            <a:r>
              <a:rPr lang="en-US" sz="4500" b="1" dirty="0">
                <a:solidFill>
                  <a:prstClr val="black"/>
                </a:solidFill>
              </a:rPr>
              <a:t>The men who buried Jesus´ body</a:t>
            </a:r>
            <a:endParaRPr lang="en-US" sz="45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346" y="1244992"/>
            <a:ext cx="7765322" cy="3798277"/>
          </a:xfrm>
        </p:spPr>
        <p:txBody>
          <a:bodyPr>
            <a:normAutofit/>
          </a:bodyPr>
          <a:lstStyle/>
          <a:p>
            <a:r>
              <a:rPr lang="en-US" sz="3300" dirty="0"/>
              <a:t>Both of them became bolder</a:t>
            </a:r>
            <a:endParaRPr lang="pt-BR" sz="3300" dirty="0"/>
          </a:p>
          <a:p>
            <a:pPr lvl="1"/>
            <a:r>
              <a:rPr lang="pt-BR" sz="2700" dirty="0" err="1"/>
              <a:t>Cowardice</a:t>
            </a:r>
            <a:r>
              <a:rPr lang="pt-BR" sz="2700" dirty="0"/>
              <a:t>? (John 19:38; 3:2)</a:t>
            </a:r>
          </a:p>
          <a:p>
            <a:pPr lvl="1"/>
            <a:r>
              <a:rPr lang="en-US" sz="2700" dirty="0"/>
              <a:t>But at the time of the burial, they showed courage!</a:t>
            </a:r>
          </a:p>
          <a:p>
            <a:pPr lvl="1"/>
            <a:r>
              <a:rPr lang="pt-BR" sz="2700" dirty="0" err="1"/>
              <a:t>Honest</a:t>
            </a:r>
            <a:r>
              <a:rPr lang="pt-BR" sz="2700" dirty="0"/>
              <a:t> </a:t>
            </a:r>
            <a:r>
              <a:rPr lang="pt-BR" sz="2700" dirty="0" err="1"/>
              <a:t>men</a:t>
            </a:r>
            <a:r>
              <a:rPr lang="pt-BR" sz="2700" dirty="0"/>
              <a:t> </a:t>
            </a:r>
            <a:r>
              <a:rPr lang="pt-BR" sz="2700" dirty="0" err="1"/>
              <a:t>taking</a:t>
            </a:r>
            <a:r>
              <a:rPr lang="pt-BR" sz="2700" dirty="0"/>
              <a:t> a stand</a:t>
            </a:r>
          </a:p>
        </p:txBody>
      </p:sp>
    </p:spTree>
    <p:extLst>
      <p:ext uri="{BB962C8B-B14F-4D97-AF65-F5344CB8AC3E}">
        <p14:creationId xmlns:p14="http://schemas.microsoft.com/office/powerpoint/2010/main" val="41065104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534" y="130127"/>
            <a:ext cx="7934134" cy="994741"/>
          </a:xfrm>
        </p:spPr>
        <p:txBody>
          <a:bodyPr>
            <a:normAutofit/>
          </a:bodyPr>
          <a:lstStyle/>
          <a:p>
            <a:r>
              <a:rPr lang="pt-BR" sz="4500" b="1" dirty="0"/>
              <a:t>The </a:t>
            </a:r>
            <a:r>
              <a:rPr lang="pt-BR" sz="4500" b="1" dirty="0" err="1"/>
              <a:t>Enemies</a:t>
            </a:r>
            <a:r>
              <a:rPr lang="pt-BR" sz="4500" b="1" dirty="0"/>
              <a:t> </a:t>
            </a:r>
            <a:r>
              <a:rPr lang="pt-BR" sz="4500" b="1" dirty="0" err="1"/>
              <a:t>Helped</a:t>
            </a:r>
            <a:endParaRPr lang="en-US" sz="45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346" y="1244992"/>
            <a:ext cx="7765322" cy="3798277"/>
          </a:xfrm>
        </p:spPr>
        <p:txBody>
          <a:bodyPr>
            <a:normAutofit/>
          </a:bodyPr>
          <a:lstStyle/>
          <a:p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9882935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534" y="130127"/>
            <a:ext cx="7934134" cy="994741"/>
          </a:xfrm>
        </p:spPr>
        <p:txBody>
          <a:bodyPr>
            <a:normAutofit/>
          </a:bodyPr>
          <a:lstStyle/>
          <a:p>
            <a:r>
              <a:rPr lang="pt-BR" sz="4500" b="1" dirty="0"/>
              <a:t>The </a:t>
            </a:r>
            <a:r>
              <a:rPr lang="pt-BR" sz="4500" b="1" dirty="0" err="1"/>
              <a:t>Enemies</a:t>
            </a:r>
            <a:r>
              <a:rPr lang="pt-BR" sz="4500" b="1" dirty="0"/>
              <a:t> </a:t>
            </a:r>
            <a:r>
              <a:rPr lang="pt-BR" sz="4500" b="1" dirty="0" err="1"/>
              <a:t>Helped</a:t>
            </a:r>
            <a:endParaRPr lang="en-US" sz="45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346" y="1244992"/>
            <a:ext cx="7765322" cy="37982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300" dirty="0"/>
              <a:t>Jesus´ adversaries were concerned about His tomb</a:t>
            </a:r>
            <a:endParaRPr lang="pt-BR" sz="3300" dirty="0"/>
          </a:p>
          <a:p>
            <a:pPr lvl="1"/>
            <a:endParaRPr lang="pt-BR" sz="1800" dirty="0"/>
          </a:p>
          <a:p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36473979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534" y="130127"/>
            <a:ext cx="7934134" cy="994741"/>
          </a:xfrm>
        </p:spPr>
        <p:txBody>
          <a:bodyPr>
            <a:normAutofit/>
          </a:bodyPr>
          <a:lstStyle/>
          <a:p>
            <a:r>
              <a:rPr lang="pt-BR" sz="4500" b="1" dirty="0"/>
              <a:t>The </a:t>
            </a:r>
            <a:r>
              <a:rPr lang="pt-BR" sz="4500" b="1" dirty="0" err="1"/>
              <a:t>Enemies</a:t>
            </a:r>
            <a:r>
              <a:rPr lang="pt-BR" sz="4500" b="1" dirty="0"/>
              <a:t> </a:t>
            </a:r>
            <a:r>
              <a:rPr lang="pt-BR" sz="4500" b="1" dirty="0" err="1"/>
              <a:t>Helped</a:t>
            </a:r>
            <a:endParaRPr lang="en-US" sz="45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346" y="1244992"/>
            <a:ext cx="7765322" cy="37982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300" dirty="0"/>
              <a:t>Jesus´ adversaries were concerned about His tomb</a:t>
            </a:r>
            <a:endParaRPr lang="pt-BR" sz="3300" dirty="0"/>
          </a:p>
          <a:p>
            <a:pPr marL="0" indent="0">
              <a:buNone/>
            </a:pPr>
            <a:r>
              <a:rPr lang="en-US" sz="3300" dirty="0"/>
              <a:t>The leaders arranged for soldiers to guard the tomb (Matthew 27:65-66)</a:t>
            </a:r>
            <a:endParaRPr lang="pt-BR" sz="3300" dirty="0"/>
          </a:p>
          <a:p>
            <a:pPr lvl="1"/>
            <a:endParaRPr lang="pt-BR" sz="1800" dirty="0"/>
          </a:p>
          <a:p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17142213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534" y="130127"/>
            <a:ext cx="7934134" cy="994741"/>
          </a:xfrm>
        </p:spPr>
        <p:txBody>
          <a:bodyPr>
            <a:normAutofit/>
          </a:bodyPr>
          <a:lstStyle/>
          <a:p>
            <a:r>
              <a:rPr lang="pt-BR" sz="4500" b="1" dirty="0"/>
              <a:t>The </a:t>
            </a:r>
            <a:r>
              <a:rPr lang="pt-BR" sz="4500" b="1" dirty="0" err="1"/>
              <a:t>Enemies</a:t>
            </a:r>
            <a:r>
              <a:rPr lang="pt-BR" sz="4500" b="1" dirty="0"/>
              <a:t> </a:t>
            </a:r>
            <a:r>
              <a:rPr lang="pt-BR" sz="4500" b="1" dirty="0" err="1"/>
              <a:t>Helped</a:t>
            </a:r>
            <a:endParaRPr lang="en-US" sz="45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346" y="1244992"/>
            <a:ext cx="7765322" cy="37982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300" dirty="0"/>
              <a:t> On the third day, the tomb was empty!</a:t>
            </a:r>
            <a:endParaRPr lang="pt-BR" sz="3300" dirty="0"/>
          </a:p>
          <a:p>
            <a:pPr lvl="1"/>
            <a:endParaRPr lang="pt-BR" sz="1800" dirty="0"/>
          </a:p>
          <a:p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37041030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534" y="130127"/>
            <a:ext cx="7934134" cy="994741"/>
          </a:xfrm>
        </p:spPr>
        <p:txBody>
          <a:bodyPr>
            <a:normAutofit fontScale="90000"/>
          </a:bodyPr>
          <a:lstStyle/>
          <a:p>
            <a:r>
              <a:rPr lang="en-US" sz="4500" b="1" dirty="0"/>
              <a:t>The men who buried Jesus´ body</a:t>
            </a:r>
            <a:endParaRPr lang="en-US" sz="4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346" y="1244992"/>
            <a:ext cx="7765322" cy="3798277"/>
          </a:xfrm>
        </p:spPr>
        <p:txBody>
          <a:bodyPr>
            <a:normAutofit/>
          </a:bodyPr>
          <a:lstStyle/>
          <a:p>
            <a:r>
              <a:rPr lang="en-US" sz="3300" dirty="0"/>
              <a:t>The negative image of the Sanhedrin</a:t>
            </a:r>
            <a:endParaRPr lang="pt-BR" sz="3300" dirty="0"/>
          </a:p>
        </p:txBody>
      </p:sp>
    </p:spTree>
    <p:extLst>
      <p:ext uri="{BB962C8B-B14F-4D97-AF65-F5344CB8AC3E}">
        <p14:creationId xmlns:p14="http://schemas.microsoft.com/office/powerpoint/2010/main" val="40567891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534" y="130127"/>
            <a:ext cx="7934134" cy="994741"/>
          </a:xfrm>
        </p:spPr>
        <p:txBody>
          <a:bodyPr>
            <a:normAutofit/>
          </a:bodyPr>
          <a:lstStyle/>
          <a:p>
            <a:r>
              <a:rPr lang="pt-BR" sz="4500" b="1" dirty="0"/>
              <a:t>The </a:t>
            </a:r>
            <a:r>
              <a:rPr lang="pt-BR" sz="4500" b="1" dirty="0" err="1"/>
              <a:t>Enemies</a:t>
            </a:r>
            <a:r>
              <a:rPr lang="pt-BR" sz="4500" b="1" dirty="0"/>
              <a:t> </a:t>
            </a:r>
            <a:r>
              <a:rPr lang="pt-BR" sz="4500" b="1" dirty="0" err="1"/>
              <a:t>Helped</a:t>
            </a:r>
            <a:endParaRPr lang="en-US" sz="45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346" y="1244992"/>
            <a:ext cx="7765322" cy="3798277"/>
          </a:xfrm>
        </p:spPr>
        <p:txBody>
          <a:bodyPr>
            <a:normAutofit/>
          </a:bodyPr>
          <a:lstStyle/>
          <a:p>
            <a:r>
              <a:rPr lang="en-US" sz="3300" dirty="0"/>
              <a:t>On the third day, the tomb was empty!</a:t>
            </a:r>
            <a:endParaRPr lang="pt-BR" sz="3300" dirty="0"/>
          </a:p>
          <a:p>
            <a:pPr lvl="1"/>
            <a:r>
              <a:rPr lang="en-US" sz="2700" dirty="0"/>
              <a:t>The enemies did not deny this fact</a:t>
            </a:r>
            <a:endParaRPr lang="pt-BR" sz="2700" dirty="0"/>
          </a:p>
          <a:p>
            <a:pPr lvl="1"/>
            <a:endParaRPr lang="pt-BR" sz="1800" dirty="0"/>
          </a:p>
          <a:p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38375319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534" y="130127"/>
            <a:ext cx="7934134" cy="994741"/>
          </a:xfrm>
        </p:spPr>
        <p:txBody>
          <a:bodyPr>
            <a:normAutofit/>
          </a:bodyPr>
          <a:lstStyle/>
          <a:p>
            <a:r>
              <a:rPr lang="pt-BR" sz="4500" b="1" dirty="0"/>
              <a:t>The </a:t>
            </a:r>
            <a:r>
              <a:rPr lang="pt-BR" sz="4500" b="1" dirty="0" err="1"/>
              <a:t>Enemies</a:t>
            </a:r>
            <a:r>
              <a:rPr lang="pt-BR" sz="4500" b="1" dirty="0"/>
              <a:t> </a:t>
            </a:r>
            <a:r>
              <a:rPr lang="pt-BR" sz="4500" b="1" dirty="0" err="1"/>
              <a:t>Helped</a:t>
            </a:r>
            <a:endParaRPr lang="en-US" sz="45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346" y="1244992"/>
            <a:ext cx="7765322" cy="3798277"/>
          </a:xfrm>
        </p:spPr>
        <p:txBody>
          <a:bodyPr>
            <a:normAutofit/>
          </a:bodyPr>
          <a:lstStyle/>
          <a:p>
            <a:r>
              <a:rPr lang="en-US" sz="3300" dirty="0"/>
              <a:t>On the third day, the tomb was empty!</a:t>
            </a:r>
            <a:endParaRPr lang="pt-BR" sz="3300" dirty="0"/>
          </a:p>
          <a:p>
            <a:pPr lvl="1"/>
            <a:r>
              <a:rPr lang="en-US" sz="2700" dirty="0"/>
              <a:t>The enemies did not deny this fact</a:t>
            </a:r>
            <a:endParaRPr lang="pt-BR" sz="2700" dirty="0"/>
          </a:p>
          <a:p>
            <a:pPr lvl="1"/>
            <a:r>
              <a:rPr lang="en-US" sz="2700" dirty="0"/>
              <a:t>They bribed the guards to give another explanation (Matthew 28:11-15) </a:t>
            </a:r>
            <a:endParaRPr lang="pt-BR" sz="2700" dirty="0"/>
          </a:p>
          <a:p>
            <a:pPr lvl="1"/>
            <a:endParaRPr lang="pt-BR" sz="2700" dirty="0"/>
          </a:p>
          <a:p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19423970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534" y="130127"/>
            <a:ext cx="7934134" cy="994741"/>
          </a:xfrm>
        </p:spPr>
        <p:txBody>
          <a:bodyPr>
            <a:normAutofit/>
          </a:bodyPr>
          <a:lstStyle/>
          <a:p>
            <a:r>
              <a:rPr lang="pt-BR" sz="4500" b="1" dirty="0"/>
              <a:t>The </a:t>
            </a:r>
            <a:r>
              <a:rPr lang="pt-BR" sz="4500" b="1" dirty="0" err="1"/>
              <a:t>Enemies</a:t>
            </a:r>
            <a:r>
              <a:rPr lang="pt-BR" sz="4500" b="1" dirty="0"/>
              <a:t> </a:t>
            </a:r>
            <a:r>
              <a:rPr lang="pt-BR" sz="4500" b="1" dirty="0" err="1"/>
              <a:t>Helped</a:t>
            </a:r>
            <a:endParaRPr lang="en-US" sz="45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346" y="1244992"/>
            <a:ext cx="7765322" cy="3798277"/>
          </a:xfrm>
        </p:spPr>
        <p:txBody>
          <a:bodyPr>
            <a:normAutofit/>
          </a:bodyPr>
          <a:lstStyle/>
          <a:p>
            <a:r>
              <a:rPr lang="en-US" sz="3300" dirty="0"/>
              <a:t>On the third day, the tomb was empty!</a:t>
            </a:r>
            <a:endParaRPr lang="pt-BR" sz="3300" dirty="0"/>
          </a:p>
          <a:p>
            <a:pPr lvl="1"/>
            <a:r>
              <a:rPr lang="en-US" sz="2700" dirty="0"/>
              <a:t>The enemies did not deny this fact</a:t>
            </a:r>
            <a:endParaRPr lang="pt-BR" sz="2700" dirty="0"/>
          </a:p>
          <a:p>
            <a:pPr lvl="1"/>
            <a:r>
              <a:rPr lang="en-US" sz="2700" dirty="0"/>
              <a:t>They bribed the guards to give another explanation (Matthew 28:11-15) </a:t>
            </a:r>
            <a:endParaRPr lang="pt-BR" sz="2700" dirty="0"/>
          </a:p>
          <a:p>
            <a:pPr lvl="1"/>
            <a:r>
              <a:rPr lang="en-US" sz="2700" dirty="0"/>
              <a:t>Other stories began to circulate a long time after the fact</a:t>
            </a:r>
            <a:endParaRPr lang="pt-BR" sz="2700" dirty="0"/>
          </a:p>
          <a:p>
            <a:pPr lvl="1"/>
            <a:endParaRPr lang="pt-BR" sz="2700" dirty="0"/>
          </a:p>
          <a:p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36915809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534" y="130127"/>
            <a:ext cx="7934134" cy="994741"/>
          </a:xfrm>
        </p:spPr>
        <p:txBody>
          <a:bodyPr>
            <a:normAutofit/>
          </a:bodyPr>
          <a:lstStyle/>
          <a:p>
            <a:endParaRPr lang="en-US" sz="3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20883523">
            <a:off x="685346" y="1244992"/>
            <a:ext cx="8050691" cy="379827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b="1" dirty="0">
                <a:solidFill>
                  <a:srgbClr val="FFFF00"/>
                </a:solidFill>
              </a:rPr>
              <a:t>Seven weeks later, thousands were converted!</a:t>
            </a:r>
            <a:endParaRPr lang="pt-BR" sz="54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87861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534" y="130127"/>
            <a:ext cx="7934134" cy="994741"/>
          </a:xfrm>
        </p:spPr>
        <p:txBody>
          <a:bodyPr>
            <a:normAutofit/>
          </a:bodyPr>
          <a:lstStyle/>
          <a:p>
            <a:r>
              <a:rPr lang="pt-BR" sz="4500" b="1" dirty="0" err="1"/>
              <a:t>Seven</a:t>
            </a:r>
            <a:r>
              <a:rPr lang="pt-BR" sz="4500" b="1" dirty="0"/>
              <a:t> </a:t>
            </a:r>
            <a:r>
              <a:rPr lang="pt-BR" sz="4500" b="1" dirty="0" err="1"/>
              <a:t>weeks</a:t>
            </a:r>
            <a:r>
              <a:rPr lang="pt-BR" sz="4500" b="1" dirty="0"/>
              <a:t> later</a:t>
            </a:r>
            <a:endParaRPr lang="en-US" sz="45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346" y="1244992"/>
            <a:ext cx="7765322" cy="379827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 sz="3300" dirty="0"/>
          </a:p>
        </p:txBody>
      </p:sp>
    </p:spTree>
    <p:extLst>
      <p:ext uri="{BB962C8B-B14F-4D97-AF65-F5344CB8AC3E}">
        <p14:creationId xmlns:p14="http://schemas.microsoft.com/office/powerpoint/2010/main" val="12667842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534" y="130127"/>
            <a:ext cx="7934134" cy="994741"/>
          </a:xfrm>
        </p:spPr>
        <p:txBody>
          <a:bodyPr>
            <a:normAutofit/>
          </a:bodyPr>
          <a:lstStyle/>
          <a:p>
            <a:r>
              <a:rPr lang="pt-BR" sz="4500" b="1" dirty="0" err="1"/>
              <a:t>Seven</a:t>
            </a:r>
            <a:r>
              <a:rPr lang="pt-BR" sz="4500" b="1" dirty="0"/>
              <a:t> </a:t>
            </a:r>
            <a:r>
              <a:rPr lang="pt-BR" sz="4500" b="1" dirty="0" err="1"/>
              <a:t>weeks</a:t>
            </a:r>
            <a:r>
              <a:rPr lang="pt-BR" sz="4500" b="1" dirty="0"/>
              <a:t> later</a:t>
            </a:r>
            <a:endParaRPr lang="en-US" sz="45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346" y="1244992"/>
            <a:ext cx="7765322" cy="37982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300" dirty="0"/>
              <a:t>The multitude did not believe in the leaders´ story</a:t>
            </a:r>
            <a:endParaRPr lang="pt-BR" sz="3300" dirty="0"/>
          </a:p>
        </p:txBody>
      </p:sp>
    </p:spTree>
    <p:extLst>
      <p:ext uri="{BB962C8B-B14F-4D97-AF65-F5344CB8AC3E}">
        <p14:creationId xmlns:p14="http://schemas.microsoft.com/office/powerpoint/2010/main" val="7447516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534" y="130127"/>
            <a:ext cx="7934134" cy="994741"/>
          </a:xfrm>
        </p:spPr>
        <p:txBody>
          <a:bodyPr>
            <a:normAutofit/>
          </a:bodyPr>
          <a:lstStyle/>
          <a:p>
            <a:r>
              <a:rPr lang="pt-BR" sz="4500" b="1" dirty="0" err="1"/>
              <a:t>Seven</a:t>
            </a:r>
            <a:r>
              <a:rPr lang="pt-BR" sz="4500" b="1" dirty="0"/>
              <a:t> </a:t>
            </a:r>
            <a:r>
              <a:rPr lang="pt-BR" sz="4500" b="1" dirty="0" err="1"/>
              <a:t>weeks</a:t>
            </a:r>
            <a:r>
              <a:rPr lang="pt-BR" sz="4500" b="1" dirty="0"/>
              <a:t> later</a:t>
            </a:r>
            <a:endParaRPr lang="en-US" sz="45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346" y="1244992"/>
            <a:ext cx="7765322" cy="37982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300" dirty="0"/>
              <a:t>The multitude did not believe in the leaders´ story</a:t>
            </a:r>
          </a:p>
          <a:p>
            <a:pPr marL="0" indent="0">
              <a:buNone/>
            </a:pPr>
            <a:r>
              <a:rPr lang="en-US" sz="3300" dirty="0"/>
              <a:t>The enemies helped! </a:t>
            </a:r>
          </a:p>
        </p:txBody>
      </p:sp>
    </p:spTree>
    <p:extLst>
      <p:ext uri="{BB962C8B-B14F-4D97-AF65-F5344CB8AC3E}">
        <p14:creationId xmlns:p14="http://schemas.microsoft.com/office/powerpoint/2010/main" val="10279852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534" y="130127"/>
            <a:ext cx="7934134" cy="994741"/>
          </a:xfrm>
        </p:spPr>
        <p:txBody>
          <a:bodyPr>
            <a:normAutofit/>
          </a:bodyPr>
          <a:lstStyle/>
          <a:p>
            <a:r>
              <a:rPr lang="pt-BR" sz="4500" b="1" dirty="0" err="1"/>
              <a:t>Seven</a:t>
            </a:r>
            <a:r>
              <a:rPr lang="pt-BR" sz="4500" b="1" dirty="0"/>
              <a:t> </a:t>
            </a:r>
            <a:r>
              <a:rPr lang="pt-BR" sz="4500" b="1" dirty="0" err="1"/>
              <a:t>weeks</a:t>
            </a:r>
            <a:r>
              <a:rPr lang="pt-BR" sz="4500" b="1" dirty="0"/>
              <a:t> later</a:t>
            </a:r>
            <a:endParaRPr lang="en-US" sz="45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346" y="1244992"/>
            <a:ext cx="7765322" cy="37982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300" dirty="0"/>
              <a:t>The multitude did not believe in the leaders´ story</a:t>
            </a:r>
          </a:p>
          <a:p>
            <a:pPr marL="0" indent="0">
              <a:buNone/>
            </a:pPr>
            <a:r>
              <a:rPr lang="en-US" sz="3300" dirty="0"/>
              <a:t>The enemies helped! </a:t>
            </a:r>
          </a:p>
          <a:p>
            <a:pPr marL="0" indent="0">
              <a:buNone/>
            </a:pPr>
            <a:r>
              <a:rPr lang="en-US" sz="3300" dirty="0"/>
              <a:t>Time to examine the evidences: Witnesses, Bethany, etc.</a:t>
            </a:r>
          </a:p>
          <a:p>
            <a:pPr marL="0" indent="0">
              <a:buNone/>
            </a:pPr>
            <a:endParaRPr lang="en-US" sz="3300" dirty="0"/>
          </a:p>
        </p:txBody>
      </p:sp>
    </p:spTree>
    <p:extLst>
      <p:ext uri="{BB962C8B-B14F-4D97-AF65-F5344CB8AC3E}">
        <p14:creationId xmlns:p14="http://schemas.microsoft.com/office/powerpoint/2010/main" val="18271633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534" y="130127"/>
            <a:ext cx="7934134" cy="994741"/>
          </a:xfrm>
        </p:spPr>
        <p:txBody>
          <a:bodyPr>
            <a:normAutofit/>
          </a:bodyPr>
          <a:lstStyle/>
          <a:p>
            <a:r>
              <a:rPr lang="pt-BR" sz="4500" b="1" dirty="0" err="1"/>
              <a:t>Seven</a:t>
            </a:r>
            <a:r>
              <a:rPr lang="pt-BR" sz="4500" b="1" dirty="0"/>
              <a:t> </a:t>
            </a:r>
            <a:r>
              <a:rPr lang="pt-BR" sz="4500" b="1" dirty="0" err="1"/>
              <a:t>weeks</a:t>
            </a:r>
            <a:r>
              <a:rPr lang="pt-BR" sz="4500" b="1" dirty="0"/>
              <a:t> later</a:t>
            </a:r>
            <a:endParaRPr lang="en-US" sz="45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346" y="1244992"/>
            <a:ext cx="7765322" cy="37982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300" dirty="0"/>
              <a:t>The multitude did not believe in the leaders´ story</a:t>
            </a:r>
          </a:p>
          <a:p>
            <a:pPr marL="0" indent="0">
              <a:buNone/>
            </a:pPr>
            <a:r>
              <a:rPr lang="en-US" sz="3300" dirty="0"/>
              <a:t>The enemies helped! </a:t>
            </a:r>
          </a:p>
          <a:p>
            <a:pPr marL="0" indent="0">
              <a:buNone/>
            </a:pPr>
            <a:r>
              <a:rPr lang="en-US" sz="3300" dirty="0"/>
              <a:t>Time to examine the evidences: Witnesses, Bethany, etc.</a:t>
            </a:r>
          </a:p>
          <a:p>
            <a:pPr marL="0" indent="0">
              <a:buNone/>
            </a:pPr>
            <a:r>
              <a:rPr lang="pt-BR" sz="3300" dirty="0"/>
              <a:t>Some </a:t>
            </a:r>
            <a:r>
              <a:rPr lang="pt-BR" sz="3300" dirty="0" err="1"/>
              <a:t>saw</a:t>
            </a:r>
            <a:r>
              <a:rPr lang="pt-BR" sz="3300" dirty="0"/>
              <a:t> </a:t>
            </a:r>
            <a:r>
              <a:rPr lang="pt-BR" sz="3300" dirty="0" err="1"/>
              <a:t>the</a:t>
            </a:r>
            <a:r>
              <a:rPr lang="pt-BR" sz="3300" dirty="0"/>
              <a:t> </a:t>
            </a:r>
            <a:r>
              <a:rPr lang="pt-BR" sz="3300" dirty="0" err="1"/>
              <a:t>risen</a:t>
            </a:r>
            <a:r>
              <a:rPr lang="pt-BR" sz="3300" dirty="0"/>
              <a:t> </a:t>
            </a:r>
            <a:r>
              <a:rPr lang="pt-BR" sz="3300" dirty="0" err="1"/>
              <a:t>Christ</a:t>
            </a:r>
            <a:r>
              <a:rPr lang="pt-BR" sz="3300" dirty="0"/>
              <a:t> </a:t>
            </a:r>
            <a:r>
              <a:rPr lang="pt-BR" sz="2700" dirty="0"/>
              <a:t>(1 Corinthians 15:3-7)</a:t>
            </a:r>
            <a:endParaRPr lang="en-US" sz="2700" dirty="0"/>
          </a:p>
          <a:p>
            <a:pPr marL="0" indent="0">
              <a:buNone/>
            </a:pPr>
            <a:endParaRPr lang="en-US" sz="3300" dirty="0"/>
          </a:p>
        </p:txBody>
      </p:sp>
    </p:spTree>
    <p:extLst>
      <p:ext uri="{BB962C8B-B14F-4D97-AF65-F5344CB8AC3E}">
        <p14:creationId xmlns:p14="http://schemas.microsoft.com/office/powerpoint/2010/main" val="39213832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534" y="130127"/>
            <a:ext cx="7934134" cy="994741"/>
          </a:xfrm>
        </p:spPr>
        <p:txBody>
          <a:bodyPr>
            <a:normAutofit/>
          </a:bodyPr>
          <a:lstStyle/>
          <a:p>
            <a:r>
              <a:rPr lang="pt-BR" sz="4500" b="1" dirty="0" err="1"/>
              <a:t>What</a:t>
            </a:r>
            <a:r>
              <a:rPr lang="pt-BR" sz="4500" b="1" dirty="0"/>
              <a:t> </a:t>
            </a:r>
            <a:r>
              <a:rPr lang="pt-BR" sz="4500" b="1" dirty="0" err="1"/>
              <a:t>about</a:t>
            </a:r>
            <a:r>
              <a:rPr lang="pt-BR" sz="4500" b="1" dirty="0"/>
              <a:t> </a:t>
            </a:r>
            <a:r>
              <a:rPr lang="pt-BR" sz="4500" b="1" dirty="0" err="1"/>
              <a:t>the</a:t>
            </a:r>
            <a:r>
              <a:rPr lang="pt-BR" sz="4500" b="1" dirty="0"/>
              <a:t> </a:t>
            </a:r>
            <a:r>
              <a:rPr lang="pt-BR" sz="4500" b="1" dirty="0" err="1"/>
              <a:t>disciples</a:t>
            </a:r>
            <a:r>
              <a:rPr lang="pt-BR" sz="4500" b="1" dirty="0"/>
              <a:t>?</a:t>
            </a:r>
            <a:endParaRPr lang="en-US" sz="45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346" y="1244992"/>
            <a:ext cx="7765322" cy="3798277"/>
          </a:xfrm>
        </p:spPr>
        <p:txBody>
          <a:bodyPr>
            <a:normAutofit/>
          </a:bodyPr>
          <a:lstStyle/>
          <a:p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7778672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534" y="130127"/>
            <a:ext cx="7934134" cy="994741"/>
          </a:xfrm>
        </p:spPr>
        <p:txBody>
          <a:bodyPr>
            <a:normAutofit fontScale="90000"/>
          </a:bodyPr>
          <a:lstStyle/>
          <a:p>
            <a:r>
              <a:rPr lang="en-US" sz="4500" b="1" dirty="0">
                <a:solidFill>
                  <a:prstClr val="black"/>
                </a:solidFill>
              </a:rPr>
              <a:t>The men who buried Jesus´ body</a:t>
            </a:r>
            <a:endParaRPr lang="en-US" sz="45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346" y="1244992"/>
            <a:ext cx="7765322" cy="3798277"/>
          </a:xfrm>
        </p:spPr>
        <p:txBody>
          <a:bodyPr>
            <a:normAutofit/>
          </a:bodyPr>
          <a:lstStyle/>
          <a:p>
            <a:r>
              <a:rPr lang="en-US" sz="3300" dirty="0"/>
              <a:t>The negative image of the Sanhedrin</a:t>
            </a:r>
            <a:endParaRPr lang="pt-BR" sz="3300" dirty="0"/>
          </a:p>
          <a:p>
            <a:r>
              <a:rPr lang="en-US" sz="3300" dirty="0"/>
              <a:t>But they were not all the same</a:t>
            </a:r>
            <a:endParaRPr lang="pt-BR" sz="3300" dirty="0"/>
          </a:p>
          <a:p>
            <a:endParaRPr lang="pt-BR" sz="2100" dirty="0"/>
          </a:p>
        </p:txBody>
      </p:sp>
    </p:spTree>
    <p:extLst>
      <p:ext uri="{BB962C8B-B14F-4D97-AF65-F5344CB8AC3E}">
        <p14:creationId xmlns:p14="http://schemas.microsoft.com/office/powerpoint/2010/main" val="23881514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534" y="130127"/>
            <a:ext cx="7934134" cy="994741"/>
          </a:xfrm>
        </p:spPr>
        <p:txBody>
          <a:bodyPr>
            <a:normAutofit/>
          </a:bodyPr>
          <a:lstStyle/>
          <a:p>
            <a:r>
              <a:rPr lang="pt-BR" sz="4500" b="1" dirty="0" err="1"/>
              <a:t>What</a:t>
            </a:r>
            <a:r>
              <a:rPr lang="pt-BR" sz="4500" b="1" dirty="0"/>
              <a:t> </a:t>
            </a:r>
            <a:r>
              <a:rPr lang="pt-BR" sz="4500" b="1" dirty="0" err="1"/>
              <a:t>about</a:t>
            </a:r>
            <a:r>
              <a:rPr lang="pt-BR" sz="4500" b="1" dirty="0"/>
              <a:t> </a:t>
            </a:r>
            <a:r>
              <a:rPr lang="pt-BR" sz="4500" b="1" dirty="0" err="1"/>
              <a:t>the</a:t>
            </a:r>
            <a:r>
              <a:rPr lang="pt-BR" sz="4500" b="1" dirty="0"/>
              <a:t> </a:t>
            </a:r>
            <a:r>
              <a:rPr lang="pt-BR" sz="4500" b="1" dirty="0" err="1"/>
              <a:t>disciples</a:t>
            </a:r>
            <a:r>
              <a:rPr lang="pt-BR" sz="4500" b="1" dirty="0"/>
              <a:t>?</a:t>
            </a:r>
            <a:endParaRPr lang="en-US" sz="45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346" y="1244992"/>
            <a:ext cx="7765322" cy="3798277"/>
          </a:xfrm>
        </p:spPr>
        <p:txBody>
          <a:bodyPr>
            <a:normAutofit/>
          </a:bodyPr>
          <a:lstStyle/>
          <a:p>
            <a:r>
              <a:rPr lang="en-US" sz="3300" dirty="0"/>
              <a:t>Confused and disorganized</a:t>
            </a:r>
          </a:p>
          <a:p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15938952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534" y="130127"/>
            <a:ext cx="7934134" cy="994741"/>
          </a:xfrm>
        </p:spPr>
        <p:txBody>
          <a:bodyPr>
            <a:normAutofit/>
          </a:bodyPr>
          <a:lstStyle/>
          <a:p>
            <a:r>
              <a:rPr lang="pt-BR" sz="4500" b="1" dirty="0" err="1"/>
              <a:t>What</a:t>
            </a:r>
            <a:r>
              <a:rPr lang="pt-BR" sz="4500" b="1" dirty="0"/>
              <a:t> </a:t>
            </a:r>
            <a:r>
              <a:rPr lang="pt-BR" sz="4500" b="1" dirty="0" err="1"/>
              <a:t>about</a:t>
            </a:r>
            <a:r>
              <a:rPr lang="pt-BR" sz="4500" b="1" dirty="0"/>
              <a:t> </a:t>
            </a:r>
            <a:r>
              <a:rPr lang="pt-BR" sz="4500" b="1" dirty="0" err="1"/>
              <a:t>the</a:t>
            </a:r>
            <a:r>
              <a:rPr lang="pt-BR" sz="4500" b="1" dirty="0"/>
              <a:t> </a:t>
            </a:r>
            <a:r>
              <a:rPr lang="pt-BR" sz="4500" b="1" dirty="0" err="1"/>
              <a:t>disciples</a:t>
            </a:r>
            <a:r>
              <a:rPr lang="pt-BR" sz="4500" b="1" dirty="0"/>
              <a:t>?</a:t>
            </a:r>
            <a:endParaRPr lang="en-US" sz="45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346" y="1244992"/>
            <a:ext cx="7765322" cy="3798277"/>
          </a:xfrm>
        </p:spPr>
        <p:txBody>
          <a:bodyPr>
            <a:normAutofit/>
          </a:bodyPr>
          <a:lstStyle/>
          <a:p>
            <a:r>
              <a:rPr lang="en-US" sz="3300" dirty="0"/>
              <a:t>Confused and disorganized</a:t>
            </a:r>
          </a:p>
          <a:p>
            <a:r>
              <a:rPr lang="en-US" sz="3300" dirty="0"/>
              <a:t>Convicted of the facts</a:t>
            </a:r>
          </a:p>
          <a:p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4668582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534" y="130127"/>
            <a:ext cx="7934134" cy="994741"/>
          </a:xfrm>
        </p:spPr>
        <p:txBody>
          <a:bodyPr>
            <a:normAutofit/>
          </a:bodyPr>
          <a:lstStyle/>
          <a:p>
            <a:r>
              <a:rPr lang="pt-BR" sz="4500" b="1" dirty="0" err="1"/>
              <a:t>What</a:t>
            </a:r>
            <a:r>
              <a:rPr lang="pt-BR" sz="4500" b="1" dirty="0"/>
              <a:t> </a:t>
            </a:r>
            <a:r>
              <a:rPr lang="pt-BR" sz="4500" b="1" dirty="0" err="1"/>
              <a:t>about</a:t>
            </a:r>
            <a:r>
              <a:rPr lang="pt-BR" sz="4500" b="1" dirty="0"/>
              <a:t> </a:t>
            </a:r>
            <a:r>
              <a:rPr lang="pt-BR" sz="4500" b="1" dirty="0" err="1"/>
              <a:t>the</a:t>
            </a:r>
            <a:r>
              <a:rPr lang="pt-BR" sz="4500" b="1" dirty="0"/>
              <a:t> </a:t>
            </a:r>
            <a:r>
              <a:rPr lang="pt-BR" sz="4500" b="1" dirty="0" err="1"/>
              <a:t>disciples</a:t>
            </a:r>
            <a:r>
              <a:rPr lang="pt-BR" sz="4500" b="1" dirty="0"/>
              <a:t>?</a:t>
            </a:r>
            <a:endParaRPr lang="en-US" sz="45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346" y="1244992"/>
            <a:ext cx="7765322" cy="3798277"/>
          </a:xfrm>
        </p:spPr>
        <p:txBody>
          <a:bodyPr>
            <a:normAutofit/>
          </a:bodyPr>
          <a:lstStyle/>
          <a:p>
            <a:r>
              <a:rPr lang="en-US" sz="3300" dirty="0"/>
              <a:t>Confused and disorganized</a:t>
            </a:r>
          </a:p>
          <a:p>
            <a:r>
              <a:rPr lang="en-US" sz="3300" dirty="0"/>
              <a:t>Convicted of the facts</a:t>
            </a:r>
          </a:p>
          <a:p>
            <a:r>
              <a:rPr lang="en-US" sz="3300" dirty="0"/>
              <a:t>Imprisoned and killed because of those convictions</a:t>
            </a:r>
          </a:p>
          <a:p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20630113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500" b="1" dirty="0" err="1"/>
              <a:t>Confronted</a:t>
            </a:r>
            <a:r>
              <a:rPr lang="pt-BR" sz="4500" b="1" dirty="0"/>
              <a:t> </a:t>
            </a:r>
            <a:r>
              <a:rPr lang="pt-BR" sz="4500" b="1" dirty="0" err="1"/>
              <a:t>with</a:t>
            </a:r>
            <a:r>
              <a:rPr lang="pt-BR" sz="4500" b="1" dirty="0"/>
              <a:t> </a:t>
            </a:r>
            <a:r>
              <a:rPr lang="pt-BR" sz="4500" b="1" dirty="0" err="1"/>
              <a:t>the</a:t>
            </a:r>
            <a:r>
              <a:rPr lang="pt-BR" sz="4500" b="1" dirty="0"/>
              <a:t> </a:t>
            </a:r>
            <a:r>
              <a:rPr lang="pt-BR" sz="4500" b="1" dirty="0" err="1"/>
              <a:t>facts</a:t>
            </a:r>
            <a:endParaRPr lang="en-US" sz="45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0934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500" b="1" dirty="0" err="1"/>
              <a:t>Confronted</a:t>
            </a:r>
            <a:r>
              <a:rPr lang="pt-BR" sz="4500" b="1" dirty="0"/>
              <a:t> </a:t>
            </a:r>
            <a:r>
              <a:rPr lang="pt-BR" sz="4500" b="1" dirty="0" err="1"/>
              <a:t>with</a:t>
            </a:r>
            <a:r>
              <a:rPr lang="pt-BR" sz="4500" b="1" dirty="0"/>
              <a:t> </a:t>
            </a:r>
            <a:r>
              <a:rPr lang="pt-BR" sz="4500" b="1" dirty="0" err="1"/>
              <a:t>the</a:t>
            </a:r>
            <a:r>
              <a:rPr lang="pt-BR" sz="4500" b="1" dirty="0"/>
              <a:t> </a:t>
            </a:r>
            <a:r>
              <a:rPr lang="pt-BR" sz="4500" b="1" dirty="0" err="1"/>
              <a:t>facts</a:t>
            </a:r>
            <a:endParaRPr lang="en-US" sz="45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3300" dirty="0" err="1"/>
              <a:t>You</a:t>
            </a:r>
            <a:r>
              <a:rPr lang="pt-BR" sz="3300" dirty="0"/>
              <a:t> </a:t>
            </a:r>
            <a:r>
              <a:rPr lang="pt-BR" sz="3300" dirty="0" err="1"/>
              <a:t>killed</a:t>
            </a:r>
            <a:r>
              <a:rPr lang="pt-BR" sz="3300" dirty="0"/>
              <a:t> </a:t>
            </a:r>
            <a:r>
              <a:rPr lang="pt-BR" sz="3300" dirty="0" err="1"/>
              <a:t>Him</a:t>
            </a:r>
            <a:r>
              <a:rPr lang="pt-BR" sz="3300" dirty="0"/>
              <a:t>, </a:t>
            </a:r>
            <a:r>
              <a:rPr lang="pt-BR" sz="3300" dirty="0" err="1"/>
              <a:t>but</a:t>
            </a:r>
            <a:r>
              <a:rPr lang="pt-BR" sz="3300" dirty="0"/>
              <a:t> </a:t>
            </a:r>
            <a:r>
              <a:rPr lang="pt-BR" sz="3300" dirty="0" err="1"/>
              <a:t>God</a:t>
            </a:r>
            <a:r>
              <a:rPr lang="pt-BR" sz="3300" dirty="0"/>
              <a:t> </a:t>
            </a:r>
            <a:r>
              <a:rPr lang="pt-BR" sz="3300" dirty="0" err="1"/>
              <a:t>raised</a:t>
            </a:r>
            <a:r>
              <a:rPr lang="pt-BR" sz="3300" dirty="0"/>
              <a:t> </a:t>
            </a:r>
            <a:r>
              <a:rPr lang="pt-BR" sz="3300" dirty="0" err="1"/>
              <a:t>Him</a:t>
            </a:r>
            <a:r>
              <a:rPr lang="pt-BR" sz="3300" dirty="0"/>
              <a:t> </a:t>
            </a:r>
            <a:r>
              <a:rPr lang="pt-BR" sz="2700" dirty="0"/>
              <a:t>(</a:t>
            </a:r>
            <a:r>
              <a:rPr lang="pt-BR" sz="2700" dirty="0" err="1"/>
              <a:t>Acts</a:t>
            </a:r>
            <a:r>
              <a:rPr lang="pt-BR" sz="2700" dirty="0"/>
              <a:t> 2:22-24)</a:t>
            </a:r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14910454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500" b="1" dirty="0" err="1"/>
              <a:t>Confronted</a:t>
            </a:r>
            <a:r>
              <a:rPr lang="pt-BR" sz="4500" b="1" dirty="0"/>
              <a:t> </a:t>
            </a:r>
            <a:r>
              <a:rPr lang="pt-BR" sz="4500" b="1" dirty="0" err="1"/>
              <a:t>with</a:t>
            </a:r>
            <a:r>
              <a:rPr lang="pt-BR" sz="4500" b="1" dirty="0"/>
              <a:t> </a:t>
            </a:r>
            <a:r>
              <a:rPr lang="pt-BR" sz="4500" b="1" dirty="0" err="1"/>
              <a:t>the</a:t>
            </a:r>
            <a:r>
              <a:rPr lang="pt-BR" sz="4500" b="1" dirty="0"/>
              <a:t> </a:t>
            </a:r>
            <a:r>
              <a:rPr lang="pt-BR" sz="4500" b="1" dirty="0" err="1"/>
              <a:t>facts</a:t>
            </a:r>
            <a:endParaRPr lang="en-US" sz="45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3300" dirty="0" err="1"/>
              <a:t>You</a:t>
            </a:r>
            <a:r>
              <a:rPr lang="pt-BR" sz="3300" dirty="0"/>
              <a:t> </a:t>
            </a:r>
            <a:r>
              <a:rPr lang="pt-BR" sz="3300" dirty="0" err="1"/>
              <a:t>killed</a:t>
            </a:r>
            <a:r>
              <a:rPr lang="pt-BR" sz="3300" dirty="0"/>
              <a:t> </a:t>
            </a:r>
            <a:r>
              <a:rPr lang="pt-BR" sz="3300" dirty="0" err="1"/>
              <a:t>Him</a:t>
            </a:r>
            <a:r>
              <a:rPr lang="pt-BR" sz="3300" dirty="0"/>
              <a:t>, </a:t>
            </a:r>
            <a:r>
              <a:rPr lang="pt-BR" sz="3300" dirty="0" err="1"/>
              <a:t>but</a:t>
            </a:r>
            <a:r>
              <a:rPr lang="pt-BR" sz="3300" dirty="0"/>
              <a:t> </a:t>
            </a:r>
            <a:r>
              <a:rPr lang="pt-BR" sz="3300" dirty="0" err="1"/>
              <a:t>God</a:t>
            </a:r>
            <a:r>
              <a:rPr lang="pt-BR" sz="3300" dirty="0"/>
              <a:t> </a:t>
            </a:r>
            <a:r>
              <a:rPr lang="pt-BR" sz="3300" dirty="0" err="1"/>
              <a:t>raised</a:t>
            </a:r>
            <a:r>
              <a:rPr lang="pt-BR" sz="3300" dirty="0"/>
              <a:t> </a:t>
            </a:r>
            <a:r>
              <a:rPr lang="pt-BR" sz="3300" dirty="0" err="1"/>
              <a:t>Him</a:t>
            </a:r>
            <a:r>
              <a:rPr lang="pt-BR" sz="3300" dirty="0"/>
              <a:t> </a:t>
            </a:r>
            <a:r>
              <a:rPr lang="pt-BR" sz="2700" dirty="0"/>
              <a:t>(</a:t>
            </a:r>
            <a:r>
              <a:rPr lang="pt-BR" sz="2700" dirty="0" err="1"/>
              <a:t>Acts</a:t>
            </a:r>
            <a:r>
              <a:rPr lang="pt-BR" sz="2700" dirty="0"/>
              <a:t> 2:22-24)</a:t>
            </a:r>
          </a:p>
          <a:p>
            <a:r>
              <a:rPr lang="pt-BR" sz="3300" dirty="0"/>
              <a:t>He </a:t>
            </a:r>
            <a:r>
              <a:rPr lang="pt-BR" sz="3300" dirty="0" err="1"/>
              <a:t>is</a:t>
            </a:r>
            <a:r>
              <a:rPr lang="pt-BR" sz="3300" dirty="0"/>
              <a:t> </a:t>
            </a:r>
            <a:r>
              <a:rPr lang="pt-BR" sz="3300" dirty="0" err="1"/>
              <a:t>Lord</a:t>
            </a:r>
            <a:r>
              <a:rPr lang="pt-BR" sz="3300" dirty="0"/>
              <a:t> </a:t>
            </a:r>
            <a:r>
              <a:rPr lang="pt-BR" sz="3300" dirty="0" err="1"/>
              <a:t>and</a:t>
            </a:r>
            <a:r>
              <a:rPr lang="pt-BR" sz="3300" dirty="0"/>
              <a:t> </a:t>
            </a:r>
            <a:r>
              <a:rPr lang="pt-BR" sz="3300" dirty="0" err="1"/>
              <a:t>Christ</a:t>
            </a:r>
            <a:r>
              <a:rPr lang="pt-BR" sz="3300" dirty="0"/>
              <a:t> </a:t>
            </a:r>
            <a:r>
              <a:rPr lang="pt-BR" sz="2700" dirty="0"/>
              <a:t>(</a:t>
            </a:r>
            <a:r>
              <a:rPr lang="pt-BR" sz="2700" dirty="0" err="1"/>
              <a:t>Acts</a:t>
            </a:r>
            <a:r>
              <a:rPr lang="pt-BR" sz="2700" dirty="0"/>
              <a:t> 2:36)</a:t>
            </a:r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33239888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500" b="1" dirty="0" err="1"/>
              <a:t>Confronted</a:t>
            </a:r>
            <a:r>
              <a:rPr lang="pt-BR" sz="4500" b="1" dirty="0"/>
              <a:t> </a:t>
            </a:r>
            <a:r>
              <a:rPr lang="pt-BR" sz="4500" b="1" dirty="0" err="1"/>
              <a:t>with</a:t>
            </a:r>
            <a:r>
              <a:rPr lang="pt-BR" sz="4500" b="1" dirty="0"/>
              <a:t> </a:t>
            </a:r>
            <a:r>
              <a:rPr lang="pt-BR" sz="4500" b="1" dirty="0" err="1"/>
              <a:t>the</a:t>
            </a:r>
            <a:r>
              <a:rPr lang="pt-BR" sz="4500" b="1" dirty="0"/>
              <a:t> </a:t>
            </a:r>
            <a:r>
              <a:rPr lang="pt-BR" sz="4500" b="1" dirty="0" err="1"/>
              <a:t>facts</a:t>
            </a:r>
            <a:endParaRPr lang="en-US" sz="45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3300" dirty="0" err="1"/>
              <a:t>You</a:t>
            </a:r>
            <a:r>
              <a:rPr lang="pt-BR" sz="3300" dirty="0"/>
              <a:t> </a:t>
            </a:r>
            <a:r>
              <a:rPr lang="pt-BR" sz="3300" dirty="0" err="1"/>
              <a:t>killed</a:t>
            </a:r>
            <a:r>
              <a:rPr lang="pt-BR" sz="3300" dirty="0"/>
              <a:t> </a:t>
            </a:r>
            <a:r>
              <a:rPr lang="pt-BR" sz="3300" dirty="0" err="1"/>
              <a:t>Him</a:t>
            </a:r>
            <a:r>
              <a:rPr lang="pt-BR" sz="3300" dirty="0"/>
              <a:t>, </a:t>
            </a:r>
            <a:r>
              <a:rPr lang="pt-BR" sz="3300" dirty="0" err="1"/>
              <a:t>but</a:t>
            </a:r>
            <a:r>
              <a:rPr lang="pt-BR" sz="3300" dirty="0"/>
              <a:t> </a:t>
            </a:r>
            <a:r>
              <a:rPr lang="pt-BR" sz="3300" dirty="0" err="1"/>
              <a:t>God</a:t>
            </a:r>
            <a:r>
              <a:rPr lang="pt-BR" sz="3300" dirty="0"/>
              <a:t> </a:t>
            </a:r>
            <a:r>
              <a:rPr lang="pt-BR" sz="3300" dirty="0" err="1"/>
              <a:t>raised</a:t>
            </a:r>
            <a:r>
              <a:rPr lang="pt-BR" sz="3300" dirty="0"/>
              <a:t> </a:t>
            </a:r>
            <a:r>
              <a:rPr lang="pt-BR" sz="3300" dirty="0" err="1"/>
              <a:t>Him</a:t>
            </a:r>
            <a:r>
              <a:rPr lang="pt-BR" sz="3300" dirty="0"/>
              <a:t> </a:t>
            </a:r>
            <a:r>
              <a:rPr lang="pt-BR" sz="2700" dirty="0"/>
              <a:t>(</a:t>
            </a:r>
            <a:r>
              <a:rPr lang="pt-BR" sz="2700" dirty="0" err="1"/>
              <a:t>Acts</a:t>
            </a:r>
            <a:r>
              <a:rPr lang="pt-BR" sz="2700" dirty="0"/>
              <a:t> 2:22-24)</a:t>
            </a:r>
          </a:p>
          <a:p>
            <a:r>
              <a:rPr lang="pt-BR" sz="3300" dirty="0"/>
              <a:t>He </a:t>
            </a:r>
            <a:r>
              <a:rPr lang="pt-BR" sz="3300" dirty="0" err="1"/>
              <a:t>is</a:t>
            </a:r>
            <a:r>
              <a:rPr lang="pt-BR" sz="3300" dirty="0"/>
              <a:t> </a:t>
            </a:r>
            <a:r>
              <a:rPr lang="pt-BR" sz="3300" dirty="0" err="1"/>
              <a:t>Lord</a:t>
            </a:r>
            <a:r>
              <a:rPr lang="pt-BR" sz="3300" dirty="0"/>
              <a:t> </a:t>
            </a:r>
            <a:r>
              <a:rPr lang="pt-BR" sz="3300" dirty="0" err="1"/>
              <a:t>and</a:t>
            </a:r>
            <a:r>
              <a:rPr lang="pt-BR" sz="3300" dirty="0"/>
              <a:t> </a:t>
            </a:r>
            <a:r>
              <a:rPr lang="pt-BR" sz="3300" dirty="0" err="1"/>
              <a:t>Christ</a:t>
            </a:r>
            <a:r>
              <a:rPr lang="pt-BR" sz="3300" dirty="0"/>
              <a:t> </a:t>
            </a:r>
            <a:r>
              <a:rPr lang="pt-BR" sz="2700" dirty="0"/>
              <a:t>(</a:t>
            </a:r>
            <a:r>
              <a:rPr lang="pt-BR" sz="2700" dirty="0" err="1"/>
              <a:t>Acts</a:t>
            </a:r>
            <a:r>
              <a:rPr lang="pt-BR" sz="2700" dirty="0"/>
              <a:t> 2:36)</a:t>
            </a:r>
          </a:p>
          <a:p>
            <a:r>
              <a:rPr lang="pt-BR" sz="3300" dirty="0"/>
              <a:t>The </a:t>
            </a:r>
            <a:r>
              <a:rPr lang="pt-BR" sz="3300" dirty="0" err="1"/>
              <a:t>honest</a:t>
            </a:r>
            <a:r>
              <a:rPr lang="pt-BR" sz="3300" dirty="0"/>
              <a:t> </a:t>
            </a:r>
            <a:r>
              <a:rPr lang="pt-BR" sz="3300" dirty="0" err="1"/>
              <a:t>reaction</a:t>
            </a:r>
            <a:r>
              <a:rPr lang="pt-BR" sz="3300" dirty="0"/>
              <a:t> </a:t>
            </a:r>
            <a:r>
              <a:rPr lang="pt-BR" sz="2700" dirty="0"/>
              <a:t>(</a:t>
            </a:r>
            <a:r>
              <a:rPr lang="pt-BR" sz="2700" dirty="0" err="1"/>
              <a:t>Acts</a:t>
            </a:r>
            <a:r>
              <a:rPr lang="pt-BR" sz="2700" dirty="0"/>
              <a:t> 2:37-42)</a:t>
            </a:r>
            <a:endParaRPr lang="en-US" sz="3300" dirty="0"/>
          </a:p>
        </p:txBody>
      </p:sp>
    </p:spTree>
    <p:extLst>
      <p:ext uri="{BB962C8B-B14F-4D97-AF65-F5344CB8AC3E}">
        <p14:creationId xmlns:p14="http://schemas.microsoft.com/office/powerpoint/2010/main" val="5150232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534" y="130127"/>
            <a:ext cx="7934134" cy="994741"/>
          </a:xfrm>
        </p:spPr>
        <p:txBody>
          <a:bodyPr>
            <a:normAutofit/>
          </a:bodyPr>
          <a:lstStyle/>
          <a:p>
            <a:r>
              <a:rPr lang="pt-BR" sz="4500" b="1" dirty="0">
                <a:solidFill>
                  <a:schemeClr val="bg2">
                    <a:lumMod val="75000"/>
                  </a:schemeClr>
                </a:solidFill>
              </a:rPr>
              <a:t>2,000 </a:t>
            </a:r>
            <a:r>
              <a:rPr lang="pt-BR" sz="4500" b="1" dirty="0" err="1">
                <a:solidFill>
                  <a:schemeClr val="bg2">
                    <a:lumMod val="75000"/>
                  </a:schemeClr>
                </a:solidFill>
              </a:rPr>
              <a:t>years</a:t>
            </a:r>
            <a:r>
              <a:rPr lang="pt-BR" sz="4500" b="1" dirty="0">
                <a:solidFill>
                  <a:schemeClr val="bg2">
                    <a:lumMod val="75000"/>
                  </a:schemeClr>
                </a:solidFill>
              </a:rPr>
              <a:t> later</a:t>
            </a:r>
            <a:endParaRPr lang="en-US" sz="45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346" y="1244992"/>
            <a:ext cx="7765322" cy="3798277"/>
          </a:xfrm>
        </p:spPr>
        <p:txBody>
          <a:bodyPr>
            <a:normAutofit/>
          </a:bodyPr>
          <a:lstStyle/>
          <a:p>
            <a:endParaRPr lang="pt-BR" sz="2700" dirty="0"/>
          </a:p>
        </p:txBody>
      </p:sp>
    </p:spTree>
    <p:extLst>
      <p:ext uri="{BB962C8B-B14F-4D97-AF65-F5344CB8AC3E}">
        <p14:creationId xmlns:p14="http://schemas.microsoft.com/office/powerpoint/2010/main" val="15389092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534" y="130127"/>
            <a:ext cx="7934134" cy="994741"/>
          </a:xfrm>
        </p:spPr>
        <p:txBody>
          <a:bodyPr>
            <a:normAutofit/>
          </a:bodyPr>
          <a:lstStyle/>
          <a:p>
            <a:r>
              <a:rPr lang="pt-BR" sz="4500" b="1" dirty="0">
                <a:solidFill>
                  <a:schemeClr val="bg2">
                    <a:lumMod val="75000"/>
                  </a:schemeClr>
                </a:solidFill>
              </a:rPr>
              <a:t>2,000 </a:t>
            </a:r>
            <a:r>
              <a:rPr lang="pt-BR" sz="4500" b="1" dirty="0" err="1">
                <a:solidFill>
                  <a:schemeClr val="bg2">
                    <a:lumMod val="75000"/>
                  </a:schemeClr>
                </a:solidFill>
              </a:rPr>
              <a:t>years</a:t>
            </a:r>
            <a:r>
              <a:rPr lang="pt-BR" sz="4500" b="1" dirty="0">
                <a:solidFill>
                  <a:schemeClr val="bg2">
                    <a:lumMod val="75000"/>
                  </a:schemeClr>
                </a:solidFill>
              </a:rPr>
              <a:t> later</a:t>
            </a:r>
            <a:endParaRPr lang="en-US" sz="45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346" y="1244992"/>
            <a:ext cx="7765322" cy="3798277"/>
          </a:xfrm>
        </p:spPr>
        <p:txBody>
          <a:bodyPr>
            <a:normAutofit/>
          </a:bodyPr>
          <a:lstStyle/>
          <a:p>
            <a:r>
              <a:rPr lang="pt-BR" sz="3300" dirty="0">
                <a:solidFill>
                  <a:schemeClr val="bg2">
                    <a:lumMod val="75000"/>
                  </a:schemeClr>
                </a:solidFill>
              </a:rPr>
              <a:t>The </a:t>
            </a:r>
            <a:r>
              <a:rPr lang="pt-BR" sz="3300" dirty="0" err="1">
                <a:solidFill>
                  <a:schemeClr val="bg2">
                    <a:lumMod val="75000"/>
                  </a:schemeClr>
                </a:solidFill>
              </a:rPr>
              <a:t>facts</a:t>
            </a:r>
            <a:r>
              <a:rPr lang="pt-BR" sz="3300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pt-BR" sz="3300" dirty="0" err="1">
                <a:solidFill>
                  <a:schemeClr val="bg2">
                    <a:lumMod val="75000"/>
                  </a:schemeClr>
                </a:solidFill>
              </a:rPr>
              <a:t>remain</a:t>
            </a:r>
            <a:endParaRPr lang="pt-BR" sz="33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58042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534" y="130127"/>
            <a:ext cx="7934134" cy="994741"/>
          </a:xfrm>
        </p:spPr>
        <p:txBody>
          <a:bodyPr>
            <a:normAutofit/>
          </a:bodyPr>
          <a:lstStyle/>
          <a:p>
            <a:r>
              <a:rPr lang="pt-BR" sz="4500" b="1" dirty="0">
                <a:solidFill>
                  <a:schemeClr val="bg2">
                    <a:lumMod val="75000"/>
                  </a:schemeClr>
                </a:solidFill>
              </a:rPr>
              <a:t>2,000 </a:t>
            </a:r>
            <a:r>
              <a:rPr lang="pt-BR" sz="4500" b="1" dirty="0" err="1">
                <a:solidFill>
                  <a:schemeClr val="bg2">
                    <a:lumMod val="75000"/>
                  </a:schemeClr>
                </a:solidFill>
              </a:rPr>
              <a:t>years</a:t>
            </a:r>
            <a:r>
              <a:rPr lang="pt-BR" sz="4500" b="1" dirty="0">
                <a:solidFill>
                  <a:schemeClr val="bg2">
                    <a:lumMod val="75000"/>
                  </a:schemeClr>
                </a:solidFill>
              </a:rPr>
              <a:t> later</a:t>
            </a:r>
            <a:endParaRPr lang="en-US" sz="45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346" y="1244992"/>
            <a:ext cx="7765322" cy="3798277"/>
          </a:xfrm>
        </p:spPr>
        <p:txBody>
          <a:bodyPr>
            <a:normAutofit/>
          </a:bodyPr>
          <a:lstStyle/>
          <a:p>
            <a:r>
              <a:rPr lang="pt-BR" sz="3300" dirty="0">
                <a:solidFill>
                  <a:schemeClr val="bg2">
                    <a:lumMod val="75000"/>
                  </a:schemeClr>
                </a:solidFill>
              </a:rPr>
              <a:t>The </a:t>
            </a:r>
            <a:r>
              <a:rPr lang="pt-BR" sz="3300" dirty="0" err="1">
                <a:solidFill>
                  <a:schemeClr val="bg2">
                    <a:lumMod val="75000"/>
                  </a:schemeClr>
                </a:solidFill>
              </a:rPr>
              <a:t>facts</a:t>
            </a:r>
            <a:r>
              <a:rPr lang="pt-BR" sz="3300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pt-BR" sz="3300" dirty="0" err="1">
                <a:solidFill>
                  <a:schemeClr val="bg2">
                    <a:lumMod val="75000"/>
                  </a:schemeClr>
                </a:solidFill>
              </a:rPr>
              <a:t>remain</a:t>
            </a:r>
            <a:endParaRPr lang="pt-BR" sz="3300" dirty="0">
              <a:solidFill>
                <a:schemeClr val="bg2">
                  <a:lumMod val="75000"/>
                </a:schemeClr>
              </a:solidFill>
            </a:endParaRPr>
          </a:p>
          <a:p>
            <a:pPr lvl="1"/>
            <a:r>
              <a:rPr lang="pt-BR" sz="2700" dirty="0">
                <a:solidFill>
                  <a:schemeClr val="bg2">
                    <a:lumMod val="75000"/>
                  </a:schemeClr>
                </a:solidFill>
              </a:rPr>
              <a:t>The </a:t>
            </a:r>
            <a:r>
              <a:rPr lang="pt-BR" sz="2700" dirty="0" err="1">
                <a:solidFill>
                  <a:schemeClr val="bg2">
                    <a:lumMod val="75000"/>
                  </a:schemeClr>
                </a:solidFill>
              </a:rPr>
              <a:t>tomb</a:t>
            </a:r>
            <a:r>
              <a:rPr lang="pt-BR" sz="2700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pt-BR" sz="2700" dirty="0" err="1">
                <a:solidFill>
                  <a:schemeClr val="bg2">
                    <a:lumMod val="75000"/>
                  </a:schemeClr>
                </a:solidFill>
              </a:rPr>
              <a:t>was</a:t>
            </a:r>
            <a:r>
              <a:rPr lang="pt-BR" sz="2700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pt-BR" sz="2700" dirty="0" err="1">
                <a:solidFill>
                  <a:schemeClr val="bg2">
                    <a:lumMod val="75000"/>
                  </a:schemeClr>
                </a:solidFill>
              </a:rPr>
              <a:t>empty</a:t>
            </a:r>
            <a:endParaRPr lang="pt-BR" sz="27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18533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534" y="130127"/>
            <a:ext cx="7934134" cy="994741"/>
          </a:xfrm>
        </p:spPr>
        <p:txBody>
          <a:bodyPr>
            <a:normAutofit fontScale="90000"/>
          </a:bodyPr>
          <a:lstStyle/>
          <a:p>
            <a:r>
              <a:rPr lang="en-US" sz="4500" b="1" dirty="0">
                <a:solidFill>
                  <a:prstClr val="black"/>
                </a:solidFill>
              </a:rPr>
              <a:t>The men who buried Jesus´ body</a:t>
            </a:r>
            <a:endParaRPr lang="en-US" sz="45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346" y="1244992"/>
            <a:ext cx="7765322" cy="3798277"/>
          </a:xfrm>
        </p:spPr>
        <p:txBody>
          <a:bodyPr>
            <a:normAutofit/>
          </a:bodyPr>
          <a:lstStyle/>
          <a:p>
            <a:r>
              <a:rPr lang="en-US" sz="3300" dirty="0"/>
              <a:t>What Joseph of </a:t>
            </a:r>
            <a:r>
              <a:rPr lang="en-US" sz="3300" dirty="0" err="1"/>
              <a:t>Arimathea</a:t>
            </a:r>
            <a:r>
              <a:rPr lang="en-US" sz="3300" dirty="0"/>
              <a:t> did</a:t>
            </a:r>
            <a:endParaRPr lang="pt-BR" sz="3300" dirty="0"/>
          </a:p>
        </p:txBody>
      </p:sp>
    </p:spTree>
    <p:extLst>
      <p:ext uri="{BB962C8B-B14F-4D97-AF65-F5344CB8AC3E}">
        <p14:creationId xmlns:p14="http://schemas.microsoft.com/office/powerpoint/2010/main" val="19445971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534" y="130127"/>
            <a:ext cx="7934134" cy="994741"/>
          </a:xfrm>
        </p:spPr>
        <p:txBody>
          <a:bodyPr>
            <a:normAutofit/>
          </a:bodyPr>
          <a:lstStyle/>
          <a:p>
            <a:r>
              <a:rPr lang="pt-BR" sz="4500" b="1" dirty="0">
                <a:solidFill>
                  <a:schemeClr val="bg2">
                    <a:lumMod val="75000"/>
                  </a:schemeClr>
                </a:solidFill>
              </a:rPr>
              <a:t>2,000 </a:t>
            </a:r>
            <a:r>
              <a:rPr lang="pt-BR" sz="4500" b="1" dirty="0" err="1">
                <a:solidFill>
                  <a:schemeClr val="bg2">
                    <a:lumMod val="75000"/>
                  </a:schemeClr>
                </a:solidFill>
              </a:rPr>
              <a:t>years</a:t>
            </a:r>
            <a:r>
              <a:rPr lang="pt-BR" sz="4500" b="1" dirty="0">
                <a:solidFill>
                  <a:schemeClr val="bg2">
                    <a:lumMod val="75000"/>
                  </a:schemeClr>
                </a:solidFill>
              </a:rPr>
              <a:t> later</a:t>
            </a:r>
            <a:endParaRPr lang="en-US" sz="45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346" y="1244992"/>
            <a:ext cx="7765322" cy="3798277"/>
          </a:xfrm>
        </p:spPr>
        <p:txBody>
          <a:bodyPr>
            <a:normAutofit/>
          </a:bodyPr>
          <a:lstStyle/>
          <a:p>
            <a:r>
              <a:rPr lang="pt-BR" sz="3300" dirty="0">
                <a:solidFill>
                  <a:schemeClr val="bg2">
                    <a:lumMod val="75000"/>
                  </a:schemeClr>
                </a:solidFill>
              </a:rPr>
              <a:t>The </a:t>
            </a:r>
            <a:r>
              <a:rPr lang="pt-BR" sz="3300" dirty="0" err="1">
                <a:solidFill>
                  <a:schemeClr val="bg2">
                    <a:lumMod val="75000"/>
                  </a:schemeClr>
                </a:solidFill>
              </a:rPr>
              <a:t>facts</a:t>
            </a:r>
            <a:r>
              <a:rPr lang="pt-BR" sz="3300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pt-BR" sz="3300" dirty="0" err="1">
                <a:solidFill>
                  <a:schemeClr val="bg2">
                    <a:lumMod val="75000"/>
                  </a:schemeClr>
                </a:solidFill>
              </a:rPr>
              <a:t>remain</a:t>
            </a:r>
            <a:endParaRPr lang="pt-BR" sz="3300" dirty="0">
              <a:solidFill>
                <a:schemeClr val="bg2">
                  <a:lumMod val="75000"/>
                </a:schemeClr>
              </a:solidFill>
            </a:endParaRPr>
          </a:p>
          <a:p>
            <a:pPr lvl="1"/>
            <a:r>
              <a:rPr lang="pt-BR" sz="2700" dirty="0">
                <a:solidFill>
                  <a:schemeClr val="bg2">
                    <a:lumMod val="75000"/>
                  </a:schemeClr>
                </a:solidFill>
              </a:rPr>
              <a:t>The </a:t>
            </a:r>
            <a:r>
              <a:rPr lang="pt-BR" sz="2700" dirty="0" err="1">
                <a:solidFill>
                  <a:schemeClr val="bg2">
                    <a:lumMod val="75000"/>
                  </a:schemeClr>
                </a:solidFill>
              </a:rPr>
              <a:t>tomb</a:t>
            </a:r>
            <a:r>
              <a:rPr lang="pt-BR" sz="2700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pt-BR" sz="2700" dirty="0" err="1">
                <a:solidFill>
                  <a:schemeClr val="bg2">
                    <a:lumMod val="75000"/>
                  </a:schemeClr>
                </a:solidFill>
              </a:rPr>
              <a:t>was</a:t>
            </a:r>
            <a:r>
              <a:rPr lang="pt-BR" sz="2700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pt-BR" sz="2700" dirty="0" err="1">
                <a:solidFill>
                  <a:schemeClr val="bg2">
                    <a:lumMod val="75000"/>
                  </a:schemeClr>
                </a:solidFill>
              </a:rPr>
              <a:t>empty</a:t>
            </a:r>
            <a:endParaRPr lang="pt-BR" sz="2700" dirty="0">
              <a:solidFill>
                <a:schemeClr val="bg2">
                  <a:lumMod val="75000"/>
                </a:schemeClr>
              </a:solidFill>
            </a:endParaRPr>
          </a:p>
          <a:p>
            <a:pPr lvl="1"/>
            <a:r>
              <a:rPr lang="en-US" sz="2700" dirty="0">
                <a:solidFill>
                  <a:schemeClr val="bg2">
                    <a:lumMod val="75000"/>
                  </a:schemeClr>
                </a:solidFill>
              </a:rPr>
              <a:t>The only plausible explanation: Jesus was raised!</a:t>
            </a:r>
          </a:p>
        </p:txBody>
      </p:sp>
    </p:spTree>
    <p:extLst>
      <p:ext uri="{BB962C8B-B14F-4D97-AF65-F5344CB8AC3E}">
        <p14:creationId xmlns:p14="http://schemas.microsoft.com/office/powerpoint/2010/main" val="24067120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534" y="130127"/>
            <a:ext cx="7934134" cy="994741"/>
          </a:xfrm>
        </p:spPr>
        <p:txBody>
          <a:bodyPr>
            <a:normAutofit/>
          </a:bodyPr>
          <a:lstStyle/>
          <a:p>
            <a:r>
              <a:rPr lang="pt-BR" sz="4500" b="1" dirty="0">
                <a:solidFill>
                  <a:schemeClr val="bg2">
                    <a:lumMod val="75000"/>
                  </a:schemeClr>
                </a:solidFill>
              </a:rPr>
              <a:t>2,000 </a:t>
            </a:r>
            <a:r>
              <a:rPr lang="pt-BR" sz="4500" b="1" dirty="0" err="1">
                <a:solidFill>
                  <a:schemeClr val="bg2">
                    <a:lumMod val="75000"/>
                  </a:schemeClr>
                </a:solidFill>
              </a:rPr>
              <a:t>years</a:t>
            </a:r>
            <a:r>
              <a:rPr lang="pt-BR" sz="4500" b="1" dirty="0">
                <a:solidFill>
                  <a:schemeClr val="bg2">
                    <a:lumMod val="75000"/>
                  </a:schemeClr>
                </a:solidFill>
              </a:rPr>
              <a:t> later</a:t>
            </a:r>
            <a:endParaRPr lang="en-US" sz="45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346" y="1244992"/>
            <a:ext cx="7765322" cy="3798277"/>
          </a:xfrm>
        </p:spPr>
        <p:txBody>
          <a:bodyPr>
            <a:normAutofit/>
          </a:bodyPr>
          <a:lstStyle/>
          <a:p>
            <a:r>
              <a:rPr lang="pt-BR" sz="3300" dirty="0">
                <a:solidFill>
                  <a:schemeClr val="bg2">
                    <a:lumMod val="75000"/>
                  </a:schemeClr>
                </a:solidFill>
              </a:rPr>
              <a:t>The </a:t>
            </a:r>
            <a:r>
              <a:rPr lang="pt-BR" sz="3300" dirty="0" err="1">
                <a:solidFill>
                  <a:schemeClr val="bg2">
                    <a:lumMod val="75000"/>
                  </a:schemeClr>
                </a:solidFill>
              </a:rPr>
              <a:t>facts</a:t>
            </a:r>
            <a:r>
              <a:rPr lang="pt-BR" sz="3300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pt-BR" sz="3300" dirty="0" err="1">
                <a:solidFill>
                  <a:schemeClr val="bg2">
                    <a:lumMod val="75000"/>
                  </a:schemeClr>
                </a:solidFill>
              </a:rPr>
              <a:t>remain</a:t>
            </a:r>
            <a:endParaRPr lang="pt-BR" sz="3300" dirty="0">
              <a:solidFill>
                <a:schemeClr val="bg2">
                  <a:lumMod val="75000"/>
                </a:schemeClr>
              </a:solidFill>
            </a:endParaRPr>
          </a:p>
          <a:p>
            <a:pPr lvl="1"/>
            <a:r>
              <a:rPr lang="pt-BR" sz="2700" dirty="0">
                <a:solidFill>
                  <a:schemeClr val="bg2">
                    <a:lumMod val="75000"/>
                  </a:schemeClr>
                </a:solidFill>
              </a:rPr>
              <a:t>The </a:t>
            </a:r>
            <a:r>
              <a:rPr lang="pt-BR" sz="2700" dirty="0" err="1">
                <a:solidFill>
                  <a:schemeClr val="bg2">
                    <a:lumMod val="75000"/>
                  </a:schemeClr>
                </a:solidFill>
              </a:rPr>
              <a:t>tomb</a:t>
            </a:r>
            <a:r>
              <a:rPr lang="pt-BR" sz="2700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pt-BR" sz="2700" dirty="0" err="1">
                <a:solidFill>
                  <a:schemeClr val="bg2">
                    <a:lumMod val="75000"/>
                  </a:schemeClr>
                </a:solidFill>
              </a:rPr>
              <a:t>was</a:t>
            </a:r>
            <a:r>
              <a:rPr lang="pt-BR" sz="2700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pt-BR" sz="2700" dirty="0" err="1">
                <a:solidFill>
                  <a:schemeClr val="bg2">
                    <a:lumMod val="75000"/>
                  </a:schemeClr>
                </a:solidFill>
              </a:rPr>
              <a:t>empty</a:t>
            </a:r>
            <a:endParaRPr lang="pt-BR" sz="2700" dirty="0">
              <a:solidFill>
                <a:schemeClr val="bg2">
                  <a:lumMod val="75000"/>
                </a:schemeClr>
              </a:solidFill>
            </a:endParaRPr>
          </a:p>
          <a:p>
            <a:pPr lvl="1"/>
            <a:r>
              <a:rPr lang="en-US" sz="2700" dirty="0">
                <a:solidFill>
                  <a:schemeClr val="bg2">
                    <a:lumMod val="75000"/>
                  </a:schemeClr>
                </a:solidFill>
              </a:rPr>
              <a:t>The only plausible explanation: Jesus was raised!</a:t>
            </a:r>
          </a:p>
          <a:p>
            <a:r>
              <a:rPr lang="pt-BR" sz="3300" b="1" dirty="0" err="1">
                <a:solidFill>
                  <a:schemeClr val="bg2">
                    <a:lumMod val="75000"/>
                  </a:schemeClr>
                </a:solidFill>
              </a:rPr>
              <a:t>What</a:t>
            </a:r>
            <a:r>
              <a:rPr lang="pt-BR" sz="3300" b="1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pt-BR" sz="3300" b="1" dirty="0" err="1">
                <a:solidFill>
                  <a:schemeClr val="bg2">
                    <a:lumMod val="75000"/>
                  </a:schemeClr>
                </a:solidFill>
              </a:rPr>
              <a:t>is</a:t>
            </a:r>
            <a:r>
              <a:rPr lang="pt-BR" sz="3300" b="1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pt-BR" sz="3300" b="1" dirty="0" err="1">
                <a:solidFill>
                  <a:schemeClr val="bg2">
                    <a:lumMod val="75000"/>
                  </a:schemeClr>
                </a:solidFill>
              </a:rPr>
              <a:t>the</a:t>
            </a:r>
            <a:r>
              <a:rPr lang="pt-BR" sz="3300" b="1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pt-BR" sz="3300" b="1" dirty="0" err="1">
                <a:solidFill>
                  <a:schemeClr val="bg2">
                    <a:lumMod val="75000"/>
                  </a:schemeClr>
                </a:solidFill>
              </a:rPr>
              <a:t>honest</a:t>
            </a:r>
            <a:r>
              <a:rPr lang="pt-BR" sz="3300" b="1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pt-BR" sz="3300" b="1" dirty="0" err="1">
                <a:solidFill>
                  <a:schemeClr val="bg2">
                    <a:lumMod val="75000"/>
                  </a:schemeClr>
                </a:solidFill>
              </a:rPr>
              <a:t>reaction</a:t>
            </a:r>
            <a:r>
              <a:rPr lang="pt-BR" sz="3300" b="1" dirty="0">
                <a:solidFill>
                  <a:schemeClr val="bg2">
                    <a:lumMod val="75000"/>
                  </a:schemeClr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7296273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9408" y="1280954"/>
            <a:ext cx="3470592" cy="994741"/>
          </a:xfrm>
        </p:spPr>
        <p:txBody>
          <a:bodyPr>
            <a:noAutofit/>
          </a:bodyPr>
          <a:lstStyle/>
          <a:p>
            <a:r>
              <a:rPr lang="pt-BR" sz="5400" dirty="0" err="1">
                <a:solidFill>
                  <a:srgbClr val="FFFF00"/>
                </a:solidFill>
              </a:rPr>
              <a:t>Up</a:t>
            </a:r>
            <a:r>
              <a:rPr lang="pt-BR" sz="5400" dirty="0">
                <a:solidFill>
                  <a:srgbClr val="FFFF00"/>
                </a:solidFill>
              </a:rPr>
              <a:t> </a:t>
            </a:r>
            <a:r>
              <a:rPr lang="pt-BR" sz="5400" dirty="0" err="1">
                <a:solidFill>
                  <a:srgbClr val="FFFF00"/>
                </a:solidFill>
              </a:rPr>
              <a:t>from</a:t>
            </a:r>
            <a:r>
              <a:rPr lang="pt-BR" sz="5400" dirty="0">
                <a:solidFill>
                  <a:srgbClr val="FFFF00"/>
                </a:solidFill>
              </a:rPr>
              <a:t> </a:t>
            </a:r>
            <a:r>
              <a:rPr lang="pt-BR" sz="5400" dirty="0" err="1">
                <a:solidFill>
                  <a:srgbClr val="FFFF00"/>
                </a:solidFill>
              </a:rPr>
              <a:t>the</a:t>
            </a:r>
            <a:r>
              <a:rPr lang="pt-BR" sz="5400" dirty="0">
                <a:solidFill>
                  <a:srgbClr val="FFFF00"/>
                </a:solidFill>
              </a:rPr>
              <a:t> grave He </a:t>
            </a:r>
            <a:r>
              <a:rPr lang="pt-BR" sz="5400" dirty="0" err="1">
                <a:solidFill>
                  <a:srgbClr val="FFFF00"/>
                </a:solidFill>
              </a:rPr>
              <a:t>arose</a:t>
            </a:r>
            <a:r>
              <a:rPr lang="pt-BR" sz="5400" dirty="0">
                <a:solidFill>
                  <a:srgbClr val="FFFF00"/>
                </a:solidFill>
              </a:rPr>
              <a:t>!</a:t>
            </a:r>
            <a:endParaRPr lang="en-US" sz="5400" dirty="0">
              <a:solidFill>
                <a:srgbClr val="FFFF00"/>
              </a:solidFill>
            </a:endParaRPr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2735" y="849523"/>
            <a:ext cx="4923971" cy="3524623"/>
          </a:xfrm>
        </p:spPr>
      </p:pic>
    </p:spTree>
    <p:extLst>
      <p:ext uri="{BB962C8B-B14F-4D97-AF65-F5344CB8AC3E}">
        <p14:creationId xmlns:p14="http://schemas.microsoft.com/office/powerpoint/2010/main" val="31784551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534" y="130127"/>
            <a:ext cx="7934134" cy="994741"/>
          </a:xfrm>
        </p:spPr>
        <p:txBody>
          <a:bodyPr>
            <a:normAutofit fontScale="90000"/>
          </a:bodyPr>
          <a:lstStyle/>
          <a:p>
            <a:r>
              <a:rPr lang="en-US" sz="4500" b="1" dirty="0">
                <a:solidFill>
                  <a:prstClr val="black"/>
                </a:solidFill>
              </a:rPr>
              <a:t>The men who buried Jesus´ body</a:t>
            </a:r>
            <a:endParaRPr lang="en-US" sz="45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346" y="1244992"/>
            <a:ext cx="7765322" cy="3798277"/>
          </a:xfrm>
        </p:spPr>
        <p:txBody>
          <a:bodyPr>
            <a:normAutofit/>
          </a:bodyPr>
          <a:lstStyle/>
          <a:p>
            <a:r>
              <a:rPr lang="en-US" sz="3300" dirty="0"/>
              <a:t>What Joseph of </a:t>
            </a:r>
            <a:r>
              <a:rPr lang="en-US" sz="3300" dirty="0" err="1"/>
              <a:t>Arimathea</a:t>
            </a:r>
            <a:r>
              <a:rPr lang="en-US" sz="3300" dirty="0"/>
              <a:t> did</a:t>
            </a:r>
            <a:endParaRPr lang="pt-BR" sz="3300" dirty="0"/>
          </a:p>
          <a:p>
            <a:pPr lvl="1"/>
            <a:r>
              <a:rPr lang="en-US" sz="2700" dirty="0"/>
              <a:t>Requested permission to bury Jesus´ body (Matthew 27:57-58)</a:t>
            </a:r>
            <a:endParaRPr lang="pt-BR" sz="2700" dirty="0"/>
          </a:p>
        </p:txBody>
      </p:sp>
    </p:spTree>
    <p:extLst>
      <p:ext uri="{BB962C8B-B14F-4D97-AF65-F5344CB8AC3E}">
        <p14:creationId xmlns:p14="http://schemas.microsoft.com/office/powerpoint/2010/main" val="32011078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534" y="130127"/>
            <a:ext cx="7934134" cy="994741"/>
          </a:xfrm>
        </p:spPr>
        <p:txBody>
          <a:bodyPr>
            <a:normAutofit fontScale="90000"/>
          </a:bodyPr>
          <a:lstStyle/>
          <a:p>
            <a:r>
              <a:rPr lang="en-US" sz="4500" b="1" dirty="0">
                <a:solidFill>
                  <a:prstClr val="black"/>
                </a:solidFill>
              </a:rPr>
              <a:t>The men who buried Jesus´ body</a:t>
            </a:r>
            <a:endParaRPr lang="en-US" sz="45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346" y="1244992"/>
            <a:ext cx="7765322" cy="3798277"/>
          </a:xfrm>
        </p:spPr>
        <p:txBody>
          <a:bodyPr>
            <a:normAutofit/>
          </a:bodyPr>
          <a:lstStyle/>
          <a:p>
            <a:r>
              <a:rPr lang="en-US" sz="3300" dirty="0"/>
              <a:t>What Joseph of </a:t>
            </a:r>
            <a:r>
              <a:rPr lang="en-US" sz="3300" dirty="0" err="1"/>
              <a:t>Arimathea</a:t>
            </a:r>
            <a:r>
              <a:rPr lang="en-US" sz="3300" dirty="0"/>
              <a:t> did</a:t>
            </a:r>
            <a:endParaRPr lang="pt-BR" sz="3300" dirty="0"/>
          </a:p>
          <a:p>
            <a:pPr lvl="1"/>
            <a:r>
              <a:rPr lang="en-US" sz="2700" dirty="0"/>
              <a:t>Requested permission to bury Jesus´ body (Matthew 27:57-58)</a:t>
            </a:r>
            <a:endParaRPr lang="pt-BR" sz="2700" dirty="0"/>
          </a:p>
          <a:p>
            <a:pPr lvl="1"/>
            <a:r>
              <a:rPr lang="en-US" sz="2700" dirty="0"/>
              <a:t>Used his own new tomb (Matthew 27:60; Luke 23:53; John 19:41)</a:t>
            </a:r>
            <a:endParaRPr lang="pt-BR" sz="2700" dirty="0"/>
          </a:p>
        </p:txBody>
      </p:sp>
    </p:spTree>
    <p:extLst>
      <p:ext uri="{BB962C8B-B14F-4D97-AF65-F5344CB8AC3E}">
        <p14:creationId xmlns:p14="http://schemas.microsoft.com/office/powerpoint/2010/main" val="2422846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534" y="130127"/>
            <a:ext cx="7934134" cy="994741"/>
          </a:xfrm>
        </p:spPr>
        <p:txBody>
          <a:bodyPr>
            <a:normAutofit fontScale="90000"/>
          </a:bodyPr>
          <a:lstStyle/>
          <a:p>
            <a:r>
              <a:rPr lang="en-US" sz="4500" b="1" dirty="0">
                <a:solidFill>
                  <a:prstClr val="black"/>
                </a:solidFill>
              </a:rPr>
              <a:t>The men who buried Jesus´ body</a:t>
            </a:r>
            <a:endParaRPr lang="en-US" sz="45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346" y="1244992"/>
            <a:ext cx="7765322" cy="3798277"/>
          </a:xfrm>
        </p:spPr>
        <p:txBody>
          <a:bodyPr>
            <a:normAutofit/>
          </a:bodyPr>
          <a:lstStyle/>
          <a:p>
            <a:r>
              <a:rPr lang="en-US" sz="3300" dirty="0"/>
              <a:t>What Joseph of </a:t>
            </a:r>
            <a:r>
              <a:rPr lang="en-US" sz="3300" dirty="0" err="1"/>
              <a:t>Arimathea</a:t>
            </a:r>
            <a:r>
              <a:rPr lang="en-US" sz="3300" dirty="0"/>
              <a:t> did</a:t>
            </a:r>
            <a:endParaRPr lang="pt-BR" sz="3300" dirty="0"/>
          </a:p>
          <a:p>
            <a:pPr lvl="1"/>
            <a:r>
              <a:rPr lang="en-US" sz="2700" dirty="0"/>
              <a:t>Requested permission to bury Jesus´ body (Matthew 27:57-58)</a:t>
            </a:r>
            <a:endParaRPr lang="pt-BR" sz="2700" dirty="0"/>
          </a:p>
          <a:p>
            <a:pPr lvl="1"/>
            <a:r>
              <a:rPr lang="en-US" sz="2700" dirty="0"/>
              <a:t>Used his own new tomb (Matthew 27:60; Luke 23:53; John 19:41)</a:t>
            </a:r>
            <a:endParaRPr lang="pt-BR" sz="2700" dirty="0"/>
          </a:p>
          <a:p>
            <a:pPr lvl="1"/>
            <a:r>
              <a:rPr lang="en-US" sz="2700" dirty="0"/>
              <a:t>Managed a quick burial (John 19:41; Mark 15:42)</a:t>
            </a:r>
            <a:endParaRPr lang="pt-BR" sz="2700" dirty="0"/>
          </a:p>
          <a:p>
            <a:pPr lvl="1"/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3438537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534" y="130127"/>
            <a:ext cx="7934134" cy="994741"/>
          </a:xfrm>
        </p:spPr>
        <p:txBody>
          <a:bodyPr>
            <a:normAutofit fontScale="90000"/>
          </a:bodyPr>
          <a:lstStyle/>
          <a:p>
            <a:r>
              <a:rPr lang="en-US" sz="4500" b="1" dirty="0">
                <a:solidFill>
                  <a:prstClr val="black"/>
                </a:solidFill>
              </a:rPr>
              <a:t>The men who buried Jesus´ body</a:t>
            </a:r>
            <a:endParaRPr lang="en-US" sz="45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346" y="1244992"/>
            <a:ext cx="7765322" cy="3798277"/>
          </a:xfrm>
        </p:spPr>
        <p:txBody>
          <a:bodyPr>
            <a:normAutofit/>
          </a:bodyPr>
          <a:lstStyle/>
          <a:p>
            <a:r>
              <a:rPr lang="en-US" sz="3300" dirty="0"/>
              <a:t>What Joseph of </a:t>
            </a:r>
            <a:r>
              <a:rPr lang="en-US" sz="3300" dirty="0" err="1"/>
              <a:t>Arimathea</a:t>
            </a:r>
            <a:r>
              <a:rPr lang="en-US" sz="3300" dirty="0"/>
              <a:t> did</a:t>
            </a:r>
            <a:endParaRPr lang="pt-BR" sz="3300" dirty="0"/>
          </a:p>
          <a:p>
            <a:endParaRPr lang="pt-BR" sz="2100" dirty="0"/>
          </a:p>
        </p:txBody>
      </p:sp>
    </p:spTree>
    <p:extLst>
      <p:ext uri="{BB962C8B-B14F-4D97-AF65-F5344CB8AC3E}">
        <p14:creationId xmlns:p14="http://schemas.microsoft.com/office/powerpoint/2010/main" val="14444100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1333</Words>
  <Application>Microsoft Macintosh PowerPoint</Application>
  <PresentationFormat>On-screen Show (16:9)</PresentationFormat>
  <Paragraphs>168</Paragraphs>
  <Slides>52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3" baseType="lpstr">
      <vt:lpstr>Office Theme</vt:lpstr>
      <vt:lpstr>From Passover to Pentecost</vt:lpstr>
      <vt:lpstr>The men who buried Jesus´ body</vt:lpstr>
      <vt:lpstr>The men who buried Jesus´ body</vt:lpstr>
      <vt:lpstr>The men who buried Jesus´ body</vt:lpstr>
      <vt:lpstr>The men who buried Jesus´ body</vt:lpstr>
      <vt:lpstr>The men who buried Jesus´ body</vt:lpstr>
      <vt:lpstr>The men who buried Jesus´ body</vt:lpstr>
      <vt:lpstr>The men who buried Jesus´ body</vt:lpstr>
      <vt:lpstr>The men who buried Jesus´ body</vt:lpstr>
      <vt:lpstr>The men who buried Jesus´ body</vt:lpstr>
      <vt:lpstr>The men who buried Jesus´ body</vt:lpstr>
      <vt:lpstr>The men who buried Jesus´ body</vt:lpstr>
      <vt:lpstr>The men who buried Jesus´ body</vt:lpstr>
      <vt:lpstr>The men who buried Jesus´ body</vt:lpstr>
      <vt:lpstr>The men who buried Jesus´ body</vt:lpstr>
      <vt:lpstr>The men who buried Jesus´ body</vt:lpstr>
      <vt:lpstr>The men who buried Jesus´ body</vt:lpstr>
      <vt:lpstr>The men who buried Jesus´ body</vt:lpstr>
      <vt:lpstr>The men who buried Jesus´ body</vt:lpstr>
      <vt:lpstr>The men who buried Jesus´ body</vt:lpstr>
      <vt:lpstr>The men who buried Jesus´ body</vt:lpstr>
      <vt:lpstr>The men who buried Jesus´ body</vt:lpstr>
      <vt:lpstr>The men who buried Jesus´ body</vt:lpstr>
      <vt:lpstr>The men who buried Jesus´ body</vt:lpstr>
      <vt:lpstr>The men who buried Jesus´ body</vt:lpstr>
      <vt:lpstr>The Enemies Helped</vt:lpstr>
      <vt:lpstr>The Enemies Helped</vt:lpstr>
      <vt:lpstr>The Enemies Helped</vt:lpstr>
      <vt:lpstr>The Enemies Helped</vt:lpstr>
      <vt:lpstr>The Enemies Helped</vt:lpstr>
      <vt:lpstr>The Enemies Helped</vt:lpstr>
      <vt:lpstr>The Enemies Helped</vt:lpstr>
      <vt:lpstr>PowerPoint Presentation</vt:lpstr>
      <vt:lpstr>Seven weeks later</vt:lpstr>
      <vt:lpstr>Seven weeks later</vt:lpstr>
      <vt:lpstr>Seven weeks later</vt:lpstr>
      <vt:lpstr>Seven weeks later</vt:lpstr>
      <vt:lpstr>Seven weeks later</vt:lpstr>
      <vt:lpstr>What about the disciples?</vt:lpstr>
      <vt:lpstr>What about the disciples?</vt:lpstr>
      <vt:lpstr>What about the disciples?</vt:lpstr>
      <vt:lpstr>What about the disciples?</vt:lpstr>
      <vt:lpstr>Confronted with the facts</vt:lpstr>
      <vt:lpstr>Confronted with the facts</vt:lpstr>
      <vt:lpstr>Confronted with the facts</vt:lpstr>
      <vt:lpstr>Confronted with the facts</vt:lpstr>
      <vt:lpstr>2,000 years later</vt:lpstr>
      <vt:lpstr>2,000 years later</vt:lpstr>
      <vt:lpstr>2,000 years later</vt:lpstr>
      <vt:lpstr>2,000 years later</vt:lpstr>
      <vt:lpstr>2,000 years later</vt:lpstr>
      <vt:lpstr>Up from the grave He arose!</vt:lpstr>
    </vt:vector>
  </TitlesOfParts>
  <Company>AQ2 Technologies, LLC.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</dc:title>
  <dc:creator>RJStevensMusic.com</dc:creator>
  <dc:description/>
  <cp:lastModifiedBy>Brad Collins</cp:lastModifiedBy>
  <cp:revision>14</cp:revision>
  <dcterms:created xsi:type="dcterms:W3CDTF">2008-03-16T18:22:36Z</dcterms:created>
  <dcterms:modified xsi:type="dcterms:W3CDTF">2015-03-12T03:15:38Z</dcterms:modified>
</cp:coreProperties>
</file>