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58" r:id="rId2"/>
    <p:sldMasterId id="2147483660" r:id="rId3"/>
    <p:sldMasterId id="2147483662" r:id="rId4"/>
    <p:sldMasterId id="2147483664" r:id="rId5"/>
  </p:sldMasterIdLst>
  <p:notesMasterIdLst>
    <p:notesMasterId r:id="rId11"/>
  </p:notesMasterIdLst>
  <p:sldIdLst>
    <p:sldId id="336" r:id="rId6"/>
    <p:sldId id="337" r:id="rId7"/>
    <p:sldId id="338" r:id="rId8"/>
    <p:sldId id="339" r:id="rId9"/>
    <p:sldId id="340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23" autoAdjust="0"/>
    <p:restoredTop sz="86325" autoAdjust="0"/>
  </p:normalViewPr>
  <p:slideViewPr>
    <p:cSldViewPr>
      <p:cViewPr varScale="1">
        <p:scale>
          <a:sx n="135" d="100"/>
          <a:sy n="135" d="100"/>
        </p:scale>
        <p:origin x="-104" y="-10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 smtClean="0"/>
              <a:pPr/>
              <a:t>4/29/15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59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EC142-3924-6D48-A7EE-396898B2C5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8CD9-B698-5B43-B730-B104CFD014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511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alpha val="4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EC142-3924-6D48-A7EE-396898B2C5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8CD9-B698-5B43-B730-B104CFD014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178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alpha val="4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EC142-3924-6D48-A7EE-396898B2C5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8CD9-B698-5B43-B730-B104CFD014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178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alpha val="4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EC142-3924-6D48-A7EE-396898B2C5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8CD9-B698-5B43-B730-B104CFD014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178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alpha val="4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EC142-3924-6D48-A7EE-396898B2C5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8CD9-B698-5B43-B730-B104CFD014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17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Relationship Id="rId3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3.xml"/><Relationship Id="rId3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4.xml"/><Relationship Id="rId3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5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t="6681" b="32418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B5EC142-3924-6D48-A7EE-396898B2C5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4/29/15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A3058CD9-B698-5B43-B730-B104CFD014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592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t="6681" b="32418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B5EC142-3924-6D48-A7EE-396898B2C5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4/29/15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A3058CD9-B698-5B43-B730-B104CFD014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592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t="6681" b="32418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B5EC142-3924-6D48-A7EE-396898B2C5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4/29/15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A3058CD9-B698-5B43-B730-B104CFD014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592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t="6681" b="32418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B5EC142-3924-6D48-A7EE-396898B2C5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4/29/15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A3058CD9-B698-5B43-B730-B104CFD014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592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t="6681" b="32418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B5EC142-3924-6D48-A7EE-396898B2C5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4/29/15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A3058CD9-B698-5B43-B730-B104CFD014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592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113622"/>
            <a:ext cx="7772400" cy="1102519"/>
          </a:xfrm>
        </p:spPr>
        <p:txBody>
          <a:bodyPr>
            <a:normAutofit/>
          </a:bodyPr>
          <a:lstStyle/>
          <a:p>
            <a:pPr algn="r"/>
            <a:r>
              <a:rPr lang="en-US" sz="6000" dirty="0" smtClean="0">
                <a:effectLst>
                  <a:glow rad="546100">
                    <a:schemeClr val="bg1">
                      <a:alpha val="48000"/>
                    </a:schemeClr>
                  </a:glow>
                </a:effectLst>
                <a:latin typeface="High Tower Text" pitchFamily="18" charset="0"/>
                <a:cs typeface="Zapfino"/>
              </a:rPr>
              <a:t>Saying I’m Sorry</a:t>
            </a:r>
            <a:endParaRPr lang="en-US" sz="6000" dirty="0">
              <a:effectLst>
                <a:glow rad="546100">
                  <a:schemeClr val="bg1">
                    <a:alpha val="48000"/>
                  </a:schemeClr>
                </a:glow>
              </a:effectLst>
              <a:latin typeface="High Tower Text" pitchFamily="18" charset="0"/>
              <a:cs typeface="Zapfino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86481" y="4049881"/>
            <a:ext cx="3249694" cy="686059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Luke 15:21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241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8379"/>
            <a:ext cx="8229600" cy="857250"/>
          </a:xfrm>
        </p:spPr>
        <p:txBody>
          <a:bodyPr>
            <a:noAutofit/>
          </a:bodyPr>
          <a:lstStyle/>
          <a:p>
            <a:r>
              <a:rPr lang="en-US" sz="5400" dirty="0" smtClean="0">
                <a:effectLst>
                  <a:glow rad="368300">
                    <a:schemeClr val="tx1">
                      <a:alpha val="25000"/>
                    </a:schemeClr>
                  </a:glow>
                </a:effectLst>
                <a:latin typeface="High Tower Text" pitchFamily="18" charset="0"/>
                <a:cs typeface="Zapfino"/>
              </a:rPr>
              <a:t>Our Attitude</a:t>
            </a:r>
            <a:endParaRPr lang="en-US" sz="5400" dirty="0">
              <a:effectLst>
                <a:glow rad="368300">
                  <a:schemeClr val="tx1">
                    <a:alpha val="25000"/>
                  </a:schemeClr>
                </a:glow>
              </a:effectLst>
              <a:latin typeface="High Tower Text" pitchFamily="18" charset="0"/>
              <a:cs typeface="Zapf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0800"/>
            <a:ext cx="8229600" cy="36703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effectLst>
                  <a:glow rad="228600">
                    <a:schemeClr val="tx1">
                      <a:alpha val="43000"/>
                    </a:schemeClr>
                  </a:glow>
                </a:effectLst>
              </a:rPr>
              <a:t>There must be actual sorrow.</a:t>
            </a:r>
          </a:p>
          <a:p>
            <a:r>
              <a:rPr lang="en-US" dirty="0" smtClean="0">
                <a:effectLst>
                  <a:glow rad="228600">
                    <a:schemeClr val="tx1">
                      <a:alpha val="43000"/>
                    </a:schemeClr>
                  </a:glow>
                </a:effectLst>
              </a:rPr>
              <a:t>Even when there is no guilt (Gen. 6:6; Ex. 32:14; 2 Cor. 7:8).</a:t>
            </a:r>
          </a:p>
          <a:p>
            <a:r>
              <a:rPr lang="en-US" dirty="0" smtClean="0">
                <a:effectLst>
                  <a:glow rad="228600">
                    <a:schemeClr val="tx1">
                      <a:alpha val="43000"/>
                    </a:schemeClr>
                  </a:glow>
                </a:effectLst>
              </a:rPr>
              <a:t>We might even have sorrow by way of comfort (Psa. 119:52; 76; 82).</a:t>
            </a:r>
          </a:p>
          <a:p>
            <a:r>
              <a:rPr lang="en-US" dirty="0" smtClean="0">
                <a:effectLst>
                  <a:glow rad="228600">
                    <a:schemeClr val="tx1">
                      <a:alpha val="43000"/>
                    </a:schemeClr>
                  </a:glow>
                </a:effectLst>
              </a:rPr>
              <a:t>We need to leave ourselves open to genuine sorrow (2 Cor. 7:9; </a:t>
            </a:r>
            <a:r>
              <a:rPr lang="en-US" dirty="0" err="1" smtClean="0">
                <a:effectLst>
                  <a:glow rad="228600">
                    <a:schemeClr val="tx1">
                      <a:alpha val="43000"/>
                    </a:schemeClr>
                  </a:glow>
                </a:effectLst>
              </a:rPr>
              <a:t>Ecc</a:t>
            </a:r>
            <a:r>
              <a:rPr lang="en-US" dirty="0" smtClean="0">
                <a:effectLst>
                  <a:glow rad="228600">
                    <a:schemeClr val="tx1">
                      <a:alpha val="43000"/>
                    </a:schemeClr>
                  </a:glow>
                </a:effectLst>
              </a:rPr>
              <a:t>. 7:2).</a:t>
            </a:r>
          </a:p>
        </p:txBody>
      </p:sp>
    </p:spTree>
    <p:extLst>
      <p:ext uri="{BB962C8B-B14F-4D97-AF65-F5344CB8AC3E}">
        <p14:creationId xmlns:p14="http://schemas.microsoft.com/office/powerpoint/2010/main" val="1132124205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8379"/>
            <a:ext cx="8229600" cy="857250"/>
          </a:xfrm>
        </p:spPr>
        <p:txBody>
          <a:bodyPr>
            <a:noAutofit/>
          </a:bodyPr>
          <a:lstStyle/>
          <a:p>
            <a:r>
              <a:rPr lang="en-US" sz="5400" dirty="0" smtClean="0">
                <a:effectLst>
                  <a:glow rad="368300">
                    <a:schemeClr val="tx1">
                      <a:alpha val="25000"/>
                    </a:schemeClr>
                  </a:glow>
                </a:effectLst>
                <a:latin typeface="High Tower Text" pitchFamily="18" charset="0"/>
                <a:cs typeface="Zapfino"/>
              </a:rPr>
              <a:t>Our Reason</a:t>
            </a:r>
            <a:endParaRPr lang="en-US" sz="5400" dirty="0">
              <a:effectLst>
                <a:glow rad="368300">
                  <a:schemeClr val="tx1">
                    <a:alpha val="25000"/>
                  </a:schemeClr>
                </a:glow>
              </a:effectLst>
              <a:latin typeface="High Tower Text" pitchFamily="18" charset="0"/>
              <a:cs typeface="Zapf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499"/>
            <a:ext cx="8229600" cy="357782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effectLst>
                  <a:glow rad="228600">
                    <a:schemeClr val="tx1">
                      <a:alpha val="43000"/>
                    </a:schemeClr>
                  </a:glow>
                </a:effectLst>
              </a:rPr>
              <a:t>Genuine sorrow must have a cause (Psa. 51:3).</a:t>
            </a:r>
          </a:p>
          <a:p>
            <a:r>
              <a:rPr lang="en-US" dirty="0" smtClean="0">
                <a:effectLst>
                  <a:glow rad="228600">
                    <a:schemeClr val="tx1">
                      <a:alpha val="43000"/>
                    </a:schemeClr>
                  </a:glow>
                </a:effectLst>
              </a:rPr>
              <a:t>Is our sorrow over our own actions or over something else?</a:t>
            </a:r>
          </a:p>
          <a:p>
            <a:r>
              <a:rPr lang="en-US" dirty="0" smtClean="0">
                <a:effectLst>
                  <a:glow rad="228600">
                    <a:schemeClr val="tx1">
                      <a:alpha val="43000"/>
                    </a:schemeClr>
                  </a:glow>
                </a:effectLst>
              </a:rPr>
              <a:t>If you have wronged someone, don’t clutter your apology with excuses (Psa. 51:3).</a:t>
            </a:r>
          </a:p>
          <a:p>
            <a:r>
              <a:rPr lang="en-US" dirty="0" smtClean="0">
                <a:effectLst>
                  <a:glow rad="228600">
                    <a:schemeClr val="tx1">
                      <a:alpha val="43000"/>
                    </a:schemeClr>
                  </a:glow>
                </a:effectLst>
              </a:rPr>
              <a:t>Sometimes there is a cause for explanation (Josh 22:24-27).</a:t>
            </a:r>
          </a:p>
        </p:txBody>
      </p:sp>
    </p:spTree>
    <p:extLst>
      <p:ext uri="{BB962C8B-B14F-4D97-AF65-F5344CB8AC3E}">
        <p14:creationId xmlns:p14="http://schemas.microsoft.com/office/powerpoint/2010/main" val="3269611132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Autofit/>
          </a:bodyPr>
          <a:lstStyle/>
          <a:p>
            <a:r>
              <a:rPr lang="en-US" sz="5400" dirty="0" smtClean="0">
                <a:effectLst>
                  <a:glow rad="368300">
                    <a:schemeClr val="tx1">
                      <a:alpha val="25000"/>
                    </a:schemeClr>
                  </a:glow>
                </a:effectLst>
                <a:latin typeface="High Tower Text" pitchFamily="18" charset="0"/>
                <a:cs typeface="Zapfino"/>
              </a:rPr>
              <a:t>Our Next Step</a:t>
            </a:r>
            <a:endParaRPr lang="en-US" sz="5400" dirty="0">
              <a:effectLst>
                <a:glow rad="368300">
                  <a:schemeClr val="tx1">
                    <a:alpha val="25000"/>
                  </a:schemeClr>
                </a:glow>
              </a:effectLst>
              <a:latin typeface="High Tower Text" pitchFamily="18" charset="0"/>
              <a:cs typeface="Zapf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9698"/>
            <a:ext cx="8229600" cy="3577829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glow rad="228600">
                    <a:schemeClr val="tx1">
                      <a:alpha val="43000"/>
                    </a:schemeClr>
                  </a:glow>
                </a:effectLst>
              </a:rPr>
              <a:t>Perhaps sorrow is all we can offer (Rom. 12:15).</a:t>
            </a:r>
          </a:p>
          <a:p>
            <a:r>
              <a:rPr lang="en-US" dirty="0" smtClean="0">
                <a:effectLst>
                  <a:glow rad="228600">
                    <a:schemeClr val="tx1">
                      <a:alpha val="43000"/>
                    </a:schemeClr>
                  </a:glow>
                </a:effectLst>
              </a:rPr>
              <a:t>Have we done damage that needs to be repaired (</a:t>
            </a:r>
            <a:r>
              <a:rPr lang="en-US" dirty="0" err="1" smtClean="0">
                <a:effectLst>
                  <a:glow rad="228600">
                    <a:schemeClr val="tx1">
                      <a:alpha val="43000"/>
                    </a:schemeClr>
                  </a:glow>
                </a:effectLst>
              </a:rPr>
              <a:t>Lk</a:t>
            </a:r>
            <a:r>
              <a:rPr lang="en-US" dirty="0" smtClean="0">
                <a:effectLst>
                  <a:glow rad="228600">
                    <a:schemeClr val="tx1">
                      <a:alpha val="43000"/>
                    </a:schemeClr>
                  </a:glow>
                </a:effectLst>
              </a:rPr>
              <a:t>. 19:8)?</a:t>
            </a:r>
          </a:p>
          <a:p>
            <a:r>
              <a:rPr lang="en-US" dirty="0" smtClean="0">
                <a:effectLst>
                  <a:glow rad="228600">
                    <a:schemeClr val="tx1">
                      <a:alpha val="43000"/>
                    </a:schemeClr>
                  </a:glow>
                </a:effectLst>
              </a:rPr>
              <a:t>We need to look to make changes to avoid future sorrow (Psa. 51:10-15).</a:t>
            </a:r>
          </a:p>
        </p:txBody>
      </p:sp>
    </p:spTree>
    <p:extLst>
      <p:ext uri="{BB962C8B-B14F-4D97-AF65-F5344CB8AC3E}">
        <p14:creationId xmlns:p14="http://schemas.microsoft.com/office/powerpoint/2010/main" val="2545301126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Autofit/>
          </a:bodyPr>
          <a:lstStyle/>
          <a:p>
            <a:r>
              <a:rPr lang="en-US" sz="5400" dirty="0" smtClean="0">
                <a:effectLst>
                  <a:glow rad="368300">
                    <a:schemeClr val="tx1">
                      <a:alpha val="25000"/>
                    </a:schemeClr>
                  </a:glow>
                </a:effectLst>
                <a:latin typeface="High Tower Text" pitchFamily="18" charset="0"/>
                <a:cs typeface="Zapfino"/>
              </a:rPr>
              <a:t>Seeking Forgiveness</a:t>
            </a:r>
            <a:endParaRPr lang="en-US" sz="5400" dirty="0">
              <a:effectLst>
                <a:glow rad="368300">
                  <a:schemeClr val="tx1">
                    <a:alpha val="25000"/>
                  </a:schemeClr>
                </a:glow>
              </a:effectLst>
              <a:latin typeface="High Tower Text" pitchFamily="18" charset="0"/>
              <a:cs typeface="Zapf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0498"/>
            <a:ext cx="8229600" cy="3577829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glow rad="228600">
                    <a:schemeClr val="tx1">
                      <a:alpha val="43000"/>
                    </a:schemeClr>
                  </a:glow>
                </a:effectLst>
              </a:rPr>
              <a:t>When we seek forgiveness we are beggars asking for something we do not deserve (Psa. 51).</a:t>
            </a:r>
          </a:p>
          <a:p>
            <a:r>
              <a:rPr lang="en-US" dirty="0" smtClean="0">
                <a:effectLst>
                  <a:glow rad="228600">
                    <a:schemeClr val="tx1">
                      <a:alpha val="43000"/>
                    </a:schemeClr>
                  </a:glow>
                </a:effectLst>
              </a:rPr>
              <a:t>Are we asking for something or demanding it (</a:t>
            </a:r>
            <a:r>
              <a:rPr lang="en-US" dirty="0" err="1" smtClean="0">
                <a:effectLst>
                  <a:glow rad="228600">
                    <a:schemeClr val="tx1">
                      <a:alpha val="43000"/>
                    </a:schemeClr>
                  </a:glow>
                </a:effectLst>
              </a:rPr>
              <a:t>Lk</a:t>
            </a:r>
            <a:r>
              <a:rPr lang="en-US" dirty="0" smtClean="0">
                <a:effectLst>
                  <a:glow rad="228600">
                    <a:schemeClr val="tx1">
                      <a:alpha val="43000"/>
                    </a:schemeClr>
                  </a:glow>
                </a:effectLst>
              </a:rPr>
              <a:t>. 15:21)?</a:t>
            </a:r>
          </a:p>
          <a:p>
            <a:r>
              <a:rPr lang="en-US" dirty="0" smtClean="0">
                <a:effectLst>
                  <a:glow rad="228600">
                    <a:schemeClr val="tx1">
                      <a:alpha val="43000"/>
                    </a:schemeClr>
                  </a:glow>
                </a:effectLst>
              </a:rPr>
              <a:t>Be willing to prove your sincerity (</a:t>
            </a:r>
            <a:r>
              <a:rPr lang="en-US" dirty="0" err="1" smtClean="0">
                <a:effectLst>
                  <a:glow rad="228600">
                    <a:schemeClr val="tx1">
                      <a:alpha val="43000"/>
                    </a:schemeClr>
                  </a:glow>
                </a:effectLst>
              </a:rPr>
              <a:t>Lk</a:t>
            </a:r>
            <a:r>
              <a:rPr lang="en-US" dirty="0" smtClean="0">
                <a:effectLst>
                  <a:glow rad="228600">
                    <a:schemeClr val="tx1">
                      <a:alpha val="43000"/>
                    </a:schemeClr>
                  </a:glow>
                </a:effectLst>
              </a:rPr>
              <a:t>. 3:7-8).</a:t>
            </a:r>
          </a:p>
        </p:txBody>
      </p:sp>
    </p:spTree>
    <p:extLst>
      <p:ext uri="{BB962C8B-B14F-4D97-AF65-F5344CB8AC3E}">
        <p14:creationId xmlns:p14="http://schemas.microsoft.com/office/powerpoint/2010/main" val="308691953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261</Words>
  <Application>Microsoft Macintosh PowerPoint</Application>
  <PresentationFormat>On-screen Show (16:9)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1_Office Theme</vt:lpstr>
      <vt:lpstr>2_Office Theme</vt:lpstr>
      <vt:lpstr>3_Office Theme</vt:lpstr>
      <vt:lpstr>4_Office Theme</vt:lpstr>
      <vt:lpstr>5_Office Theme</vt:lpstr>
      <vt:lpstr>Saying I’m Sorry</vt:lpstr>
      <vt:lpstr>Our Attitude</vt:lpstr>
      <vt:lpstr>Our Reason</vt:lpstr>
      <vt:lpstr>Our Next Step</vt:lpstr>
      <vt:lpstr>Seeking Forgiveness</vt:lpstr>
    </vt:vector>
  </TitlesOfParts>
  <Company>AQ2 Technologies, LLC.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Brad Collins</cp:lastModifiedBy>
  <cp:revision>15</cp:revision>
  <dcterms:created xsi:type="dcterms:W3CDTF">2008-03-16T18:22:36Z</dcterms:created>
  <dcterms:modified xsi:type="dcterms:W3CDTF">2015-04-29T12:19:50Z</dcterms:modified>
</cp:coreProperties>
</file>