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  <p:sldMasterId id="2147483660" r:id="rId3"/>
  </p:sldMasterIdLst>
  <p:notesMasterIdLst>
    <p:notesMasterId r:id="rId7"/>
  </p:notesMasterIdLst>
  <p:sldIdLst>
    <p:sldId id="302" r:id="rId4"/>
    <p:sldId id="303" r:id="rId5"/>
    <p:sldId id="304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3" autoAdjust="0"/>
    <p:restoredTop sz="86325" autoAdjust="0"/>
  </p:normalViewPr>
  <p:slideViewPr>
    <p:cSldViewPr>
      <p:cViewPr varScale="1">
        <p:scale>
          <a:sx n="113" d="100"/>
          <a:sy n="113" d="100"/>
        </p:scale>
        <p:origin x="-26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4/15/15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32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A319-77AC-CD47-AE66-E9F42029C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AED8-4581-B544-9EF1-AD79EA6A2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18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A319-77AC-CD47-AE66-E9F42029C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AED8-4581-B544-9EF1-AD79EA6A2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915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alpha val="5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A319-77AC-CD47-AE66-E9F42029C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AED8-4581-B544-9EF1-AD79EA6A2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91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G_3153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4" b="25303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665A319-77AC-CD47-AE66-E9F42029C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EEFAED8-4581-B544-9EF1-AD79EA6A2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9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G_3153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4" b="25303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665A319-77AC-CD47-AE66-E9F42029C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EEFAED8-4581-B544-9EF1-AD79EA6A2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9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G_3153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4" b="25303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665A319-77AC-CD47-AE66-E9F42029C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4/15/15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EEFAED8-4581-B544-9EF1-AD79EA6A25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9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13196"/>
            <a:ext cx="9144000" cy="1102519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effectLst>
                  <a:glow rad="254000">
                    <a:schemeClr val="bg1">
                      <a:alpha val="75000"/>
                    </a:schemeClr>
                  </a:glow>
                </a:effectLst>
                <a:latin typeface="Perpetua Titling MT"/>
                <a:cs typeface="Perpetua Titling MT"/>
              </a:rPr>
              <a:t>The Law of Circumcision</a:t>
            </a:r>
            <a:endParaRPr lang="en-US" dirty="0">
              <a:effectLst>
                <a:glow rad="254000">
                  <a:schemeClr val="bg1">
                    <a:alpha val="75000"/>
                  </a:schemeClr>
                </a:glow>
              </a:effectLst>
              <a:latin typeface="Perpetua Titling MT"/>
              <a:cs typeface="Perpetua Titling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6691" y="4504709"/>
            <a:ext cx="4413891" cy="622011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0000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Genesis 17:9-14</a:t>
            </a:r>
            <a:endParaRPr lang="en-US" dirty="0">
              <a:solidFill>
                <a:srgbClr val="0000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722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266700">
                    <a:schemeClr val="bg1">
                      <a:alpha val="75000"/>
                    </a:schemeClr>
                  </a:glow>
                </a:effectLst>
                <a:latin typeface="Perpetua Titling MT"/>
                <a:cs typeface="Perpetua Titling MT"/>
              </a:rPr>
              <a:t>New Testament teaching</a:t>
            </a:r>
            <a:endParaRPr lang="en-US" dirty="0">
              <a:effectLst>
                <a:glow rad="266700">
                  <a:schemeClr val="bg1">
                    <a:alpha val="75000"/>
                  </a:schemeClr>
                </a:glow>
              </a:effectLst>
              <a:latin typeface="Perpetua Titling MT"/>
              <a:cs typeface="Perpetua Titling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803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</a:rPr>
              <a:t>More frequently mentioned in the New Testament (65 OT vs. 76 NT).</a:t>
            </a:r>
          </a:p>
          <a:p>
            <a:r>
              <a:rPr lang="en-US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</a:rPr>
              <a:t>Not all occurrences are doctrinal (</a:t>
            </a:r>
            <a:r>
              <a:rPr lang="en-US" dirty="0" err="1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</a:rPr>
              <a:t>Lk</a:t>
            </a:r>
            <a:r>
              <a:rPr lang="en-US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</a:rPr>
              <a:t>. 1:59; 2:21; Gal. 2:7-9).</a:t>
            </a:r>
          </a:p>
          <a:p>
            <a:r>
              <a:rPr lang="en-US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</a:rPr>
              <a:t>Circumcision is used to represent the Law of Moses (Rom. 4:10-13; Jn. 7:22-23; Gal. 5:3-4; 5:12).</a:t>
            </a:r>
          </a:p>
          <a:p>
            <a:r>
              <a:rPr lang="en-US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</a:rPr>
              <a:t>It is not synonymous with following God’s commands (1 Cor. 7:19; Gal. 5:6).</a:t>
            </a:r>
          </a:p>
          <a:p>
            <a:r>
              <a:rPr lang="en-US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</a:rPr>
              <a:t>There is a circumcision that God still wants (Col. 2:11-13; Phil. 3:2-3; Rom. 2:25-29).</a:t>
            </a:r>
            <a:endParaRPr lang="en-US" dirty="0">
              <a:effectLst>
                <a:glow rad="1524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3073424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glow rad="266700">
                    <a:schemeClr val="bg1">
                      <a:alpha val="75000"/>
                    </a:schemeClr>
                  </a:glow>
                </a:effectLst>
                <a:latin typeface="Perpetua Titling MT"/>
                <a:cs typeface="Perpetua Titling MT"/>
              </a:rPr>
              <a:t>Physical to Spiritual</a:t>
            </a:r>
            <a:endParaRPr lang="en-US" dirty="0">
              <a:effectLst>
                <a:glow rad="266700">
                  <a:schemeClr val="bg1">
                    <a:alpha val="75000"/>
                  </a:schemeClr>
                </a:glow>
              </a:effectLst>
              <a:latin typeface="Perpetua Titling MT"/>
              <a:cs typeface="Perpetua Titling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8039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</a:rPr>
              <a:t>This was a sign of the covenant made on the basis of faith (Gen. 17:11; Rom. 4:11).</a:t>
            </a:r>
          </a:p>
          <a:p>
            <a:r>
              <a:rPr lang="en-US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</a:rPr>
              <a:t>It was always supposed to represent a circumcised heart (Deut. 10:16; 30:6; Lev. 26:41; Jer. 4:4; 9:25-26).</a:t>
            </a:r>
          </a:p>
          <a:p>
            <a:r>
              <a:rPr lang="en-US" dirty="0" err="1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</a:rPr>
              <a:t>Uncircumcision</a:t>
            </a:r>
            <a:r>
              <a:rPr lang="en-US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</a:rPr>
              <a:t> represented separation from God (Jdg. 14:3; 15:18; 1 Sam. 14:6; 17:26, 36; 31:4; 2 Sam. 1:20; 1 Chron. 10:4; Isa. 52:1; Ezek. 44:7-9; Psa. 118:10-12).</a:t>
            </a:r>
          </a:p>
          <a:p>
            <a:r>
              <a:rPr lang="en-US" dirty="0" smtClean="0">
                <a:effectLst>
                  <a:glow rad="152400">
                    <a:schemeClr val="bg1">
                      <a:alpha val="75000"/>
                    </a:schemeClr>
                  </a:glow>
                </a:effectLst>
              </a:rPr>
              <a:t>The metaphors of circumcision speak to the meaning it has always had (Ex. 6:12, 30; Jer. 6:10; Lev. 19:23).</a:t>
            </a:r>
            <a:endParaRPr lang="en-US" dirty="0">
              <a:effectLst>
                <a:glow rad="1524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1946681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323</Words>
  <Application>Microsoft Macintosh PowerPoint</Application>
  <PresentationFormat>On-screen Show (16:9)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1_Office Theme</vt:lpstr>
      <vt:lpstr>2_Office Theme</vt:lpstr>
      <vt:lpstr>3_Office Theme</vt:lpstr>
      <vt:lpstr>The Law of Circumcision</vt:lpstr>
      <vt:lpstr>New Testament teaching</vt:lpstr>
      <vt:lpstr>Physical to Spiritual</vt:lpstr>
    </vt:vector>
  </TitlesOfParts>
  <Company>AQ2 Technologies,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Brad Collins</cp:lastModifiedBy>
  <cp:revision>15</cp:revision>
  <dcterms:created xsi:type="dcterms:W3CDTF">2008-03-16T18:22:36Z</dcterms:created>
  <dcterms:modified xsi:type="dcterms:W3CDTF">2015-04-16T02:28:36Z</dcterms:modified>
</cp:coreProperties>
</file>