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8" r:id="rId2"/>
    <p:sldMasterId id="2147483660" r:id="rId3"/>
    <p:sldMasterId id="2147483662" r:id="rId4"/>
  </p:sldMasterIdLst>
  <p:notesMasterIdLst>
    <p:notesMasterId r:id="rId9"/>
  </p:notesMasterIdLst>
  <p:sldIdLst>
    <p:sldId id="327" r:id="rId5"/>
    <p:sldId id="328" r:id="rId6"/>
    <p:sldId id="329" r:id="rId7"/>
    <p:sldId id="33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3" autoAdjust="0"/>
    <p:restoredTop sz="86325" autoAdjust="0"/>
  </p:normalViewPr>
  <p:slideViewPr>
    <p:cSldViewPr>
      <p:cViewPr varScale="1">
        <p:scale>
          <a:sx n="113" d="100"/>
          <a:sy n="113" d="100"/>
        </p:scale>
        <p:origin x="-26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7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90760"/>
            <a:ext cx="7772400" cy="1102519"/>
          </a:xfrm>
        </p:spPr>
        <p:txBody>
          <a:bodyPr/>
          <a:lstStyle>
            <a:lvl1pPr>
              <a:defRPr cap="small">
                <a:solidFill>
                  <a:srgbClr val="FFFFFF"/>
                </a:solidFill>
                <a:effectLst>
                  <a:glow rad="215900">
                    <a:schemeClr val="tx1">
                      <a:alpha val="75000"/>
                    </a:schemeClr>
                  </a:glo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295169"/>
            <a:ext cx="6400800" cy="760879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effectLst>
                  <a:glow rad="266700">
                    <a:schemeClr val="tx1">
                      <a:alpha val="75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chemeClr val="bg1"/>
                </a:solidFill>
                <a:effectLst>
                  <a:glow rad="292100">
                    <a:schemeClr val="tx1">
                      <a:alpha val="75000"/>
                    </a:schemeClr>
                  </a:glow>
                </a:effectLst>
                <a:latin typeface="Goudy Old Styl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1pPr>
            <a:lvl2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2pPr>
            <a:lvl3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3pPr>
            <a:lvl4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4pPr>
            <a:lvl5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chemeClr val="bg1"/>
                </a:solidFill>
                <a:effectLst>
                  <a:glow rad="292100">
                    <a:schemeClr val="tx1">
                      <a:alpha val="75000"/>
                    </a:schemeClr>
                  </a:glow>
                </a:effectLst>
                <a:latin typeface="Goudy Old Styl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1pPr>
            <a:lvl2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2pPr>
            <a:lvl3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3pPr>
            <a:lvl4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4pPr>
            <a:lvl5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chemeClr val="bg1"/>
                </a:solidFill>
                <a:effectLst>
                  <a:glow rad="292100">
                    <a:schemeClr val="tx1">
                      <a:alpha val="75000"/>
                    </a:schemeClr>
                  </a:glow>
                </a:effectLst>
                <a:latin typeface="Goudy Old Styl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1pPr>
            <a:lvl2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2pPr>
            <a:lvl3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3pPr>
            <a:lvl4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4pPr>
            <a:lvl5pPr>
              <a:defRPr>
                <a:solidFill>
                  <a:srgbClr val="FFFFFF"/>
                </a:solidFill>
                <a:effectLst>
                  <a:glow rad="330200">
                    <a:schemeClr val="tx1">
                      <a:alpha val="67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584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584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584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584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4757"/>
            <a:ext cx="9144000" cy="904409"/>
          </a:xfrm>
        </p:spPr>
        <p:txBody>
          <a:bodyPr/>
          <a:lstStyle/>
          <a:p>
            <a:pPr algn="l"/>
            <a:r>
              <a:rPr lang="en-US" dirty="0" smtClean="0"/>
              <a:t>Unintentional Sin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13" y="4354934"/>
            <a:ext cx="6400800" cy="654098"/>
          </a:xfrm>
        </p:spPr>
        <p:txBody>
          <a:bodyPr/>
          <a:lstStyle/>
          <a:p>
            <a:pPr algn="l"/>
            <a:r>
              <a:rPr lang="en-US" dirty="0" smtClean="0"/>
              <a:t>Leviticus 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9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Unintentional 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856"/>
            <a:ext cx="8229600" cy="35959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 includes ignorance (Lev. 4:14, 23; 5:2).</a:t>
            </a:r>
          </a:p>
          <a:p>
            <a:r>
              <a:rPr lang="en-US" dirty="0" smtClean="0"/>
              <a:t>It includes a lack of intent (Lev. 5:4, 15).</a:t>
            </a:r>
          </a:p>
          <a:p>
            <a:r>
              <a:rPr lang="en-US" dirty="0" smtClean="0"/>
              <a:t>Compare this to intentional sin (Num. 15:30-31; Heb. 6:6; 10:26; cf. 1 Pet. 5:2; Rom. 6:1-5).</a:t>
            </a:r>
          </a:p>
          <a:p>
            <a:r>
              <a:rPr lang="en-US" dirty="0" smtClean="0"/>
              <a:t>The distinction is in the heart (Acts 23:1; 2 Sam. 12:13; 1 Sam. 15:13-30; </a:t>
            </a:r>
            <a:r>
              <a:rPr lang="en-US" dirty="0" err="1" smtClean="0"/>
              <a:t>Lk</a:t>
            </a:r>
            <a:r>
              <a:rPr lang="en-US" dirty="0" smtClean="0"/>
              <a:t>. 22:55-62, 32-33).</a:t>
            </a:r>
          </a:p>
          <a:p>
            <a:r>
              <a:rPr lang="en-US" dirty="0" smtClean="0"/>
              <a:t>Unintentional sin is still sin (Lev. 4:3, 13, 22, 27; 5:1-5, 17, 19).</a:t>
            </a:r>
          </a:p>
          <a:p>
            <a:r>
              <a:rPr lang="en-US" dirty="0" smtClean="0"/>
              <a:t>Sometimes even though there is not sin, there are still consequences (Lev. 5:2-3; Josh. 20:3, 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62370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856"/>
            <a:ext cx="8229600" cy="3595968"/>
          </a:xfrm>
        </p:spPr>
        <p:txBody>
          <a:bodyPr>
            <a:normAutofit/>
          </a:bodyPr>
          <a:lstStyle/>
          <a:p>
            <a:r>
              <a:rPr lang="en-US" dirty="0" smtClean="0"/>
              <a:t>Differences in cost (Lev. 4:3, 14, 23, 28).</a:t>
            </a:r>
          </a:p>
          <a:p>
            <a:r>
              <a:rPr lang="en-US" dirty="0" smtClean="0"/>
              <a:t>Differences in procedure (4:5-6, 17-18, 25, 30).</a:t>
            </a:r>
          </a:p>
          <a:p>
            <a:r>
              <a:rPr lang="en-US" dirty="0" smtClean="0"/>
              <a:t>Greater responsibility means the sin is more costly.</a:t>
            </a:r>
          </a:p>
        </p:txBody>
      </p:sp>
    </p:spTree>
    <p:extLst>
      <p:ext uri="{BB962C8B-B14F-4D97-AF65-F5344CB8AC3E}">
        <p14:creationId xmlns:p14="http://schemas.microsoft.com/office/powerpoint/2010/main" val="3724479123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“He Will Be Forgiven”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856"/>
            <a:ext cx="8229600" cy="35959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the ease of falling into sin (1 Jn. 1:8).</a:t>
            </a:r>
          </a:p>
          <a:p>
            <a:r>
              <a:rPr lang="en-US" dirty="0" smtClean="0"/>
              <a:t>But God has provided for us (Lev. 5:17-19; 1 Jn. 1:9).</a:t>
            </a:r>
          </a:p>
          <a:p>
            <a:r>
              <a:rPr lang="en-US" dirty="0" smtClean="0"/>
              <a:t>Look at the emphasis of the guarantee (4:20, 26, 31, 35; 5:10, 13, 16, 18).</a:t>
            </a:r>
          </a:p>
          <a:p>
            <a:r>
              <a:rPr lang="en-US" dirty="0" smtClean="0"/>
              <a:t>We aren’t looking for an excuse we are looking for forgiveness.</a:t>
            </a:r>
          </a:p>
        </p:txBody>
      </p:sp>
    </p:spTree>
    <p:extLst>
      <p:ext uri="{BB962C8B-B14F-4D97-AF65-F5344CB8AC3E}">
        <p14:creationId xmlns:p14="http://schemas.microsoft.com/office/powerpoint/2010/main" val="274252689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318</Words>
  <Application>Microsoft Macintosh PowerPoint</Application>
  <PresentationFormat>On-screen Show (16:9)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1_Office Theme</vt:lpstr>
      <vt:lpstr>2_Office Theme</vt:lpstr>
      <vt:lpstr>3_Office Theme</vt:lpstr>
      <vt:lpstr>4_Office Theme</vt:lpstr>
      <vt:lpstr>Unintentional Sin</vt:lpstr>
      <vt:lpstr>What is Unintentional Sin</vt:lpstr>
      <vt:lpstr>Different Consequences</vt:lpstr>
      <vt:lpstr>“He Will Be Forgiven”</vt:lpstr>
    </vt:vector>
  </TitlesOfParts>
  <Company>AQ2 Technologies, LLC.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Brad Collins</cp:lastModifiedBy>
  <cp:revision>15</cp:revision>
  <dcterms:created xsi:type="dcterms:W3CDTF">2008-03-16T18:22:36Z</dcterms:created>
  <dcterms:modified xsi:type="dcterms:W3CDTF">2015-04-25T16:13:42Z</dcterms:modified>
</cp:coreProperties>
</file>