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658" r:id="rId2"/>
    <p:sldMasterId id="2147483660" r:id="rId3"/>
    <p:sldMasterId id="2147483662" r:id="rId4"/>
    <p:sldMasterId id="2147483664" r:id="rId5"/>
    <p:sldMasterId id="2147483666" r:id="rId6"/>
  </p:sldMasterIdLst>
  <p:notesMasterIdLst>
    <p:notesMasterId r:id="rId13"/>
  </p:notesMasterIdLst>
  <p:sldIdLst>
    <p:sldId id="350" r:id="rId7"/>
    <p:sldId id="351" r:id="rId8"/>
    <p:sldId id="352" r:id="rId9"/>
    <p:sldId id="353" r:id="rId10"/>
    <p:sldId id="354" r:id="rId11"/>
    <p:sldId id="355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23" autoAdjust="0"/>
    <p:restoredTop sz="86325" autoAdjust="0"/>
  </p:normalViewPr>
  <p:slideViewPr>
    <p:cSldViewPr>
      <p:cViewPr varScale="1">
        <p:scale>
          <a:sx n="119" d="100"/>
          <a:sy n="119" d="100"/>
        </p:scale>
        <p:origin x="-120" y="-8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 smtClean="0"/>
              <a:pPr/>
              <a:t>4/4/15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3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9E290-1BCD-CA45-A19B-44E7375982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26185-5939-9448-A16E-7D425CDC1F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3983076"/>
            <a:ext cx="9144000" cy="1160424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765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9E290-1BCD-CA45-A19B-44E7375982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26185-5939-9448-A16E-7D425CDC1F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221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9E290-1BCD-CA45-A19B-44E7375982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26185-5939-9448-A16E-7D425CDC1F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221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9E290-1BCD-CA45-A19B-44E7375982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26185-5939-9448-A16E-7D425CDC1F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221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9E290-1BCD-CA45-A19B-44E7375982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26185-5939-9448-A16E-7D425CDC1F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221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9E290-1BCD-CA45-A19B-44E7375982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26185-5939-9448-A16E-7D425CDC1F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221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Relationship Id="rId3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3.xml"/><Relationship Id="rId3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4.xml"/><Relationship Id="rId3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5.xml"/><Relationship Id="rId3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6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/>
          <a:srcRect t="7621" b="7504"/>
          <a:stretch/>
        </p:blipFill>
        <p:spPr>
          <a:xfrm>
            <a:off x="-14142" y="-1"/>
            <a:ext cx="9158142" cy="51435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879E290-1BCD-CA45-A19B-44E7375982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4/4/15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8F26185-5939-9448-A16E-7D425CDC1F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829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/>
          <a:srcRect t="7621" b="7504"/>
          <a:stretch/>
        </p:blipFill>
        <p:spPr>
          <a:xfrm>
            <a:off x="-14142" y="-1"/>
            <a:ext cx="9158142" cy="51435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879E290-1BCD-CA45-A19B-44E7375982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4/4/15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8F26185-5939-9448-A16E-7D425CDC1F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829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/>
          <a:srcRect t="7621" b="7504"/>
          <a:stretch/>
        </p:blipFill>
        <p:spPr>
          <a:xfrm>
            <a:off x="-14142" y="-1"/>
            <a:ext cx="9158142" cy="51435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879E290-1BCD-CA45-A19B-44E7375982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4/4/15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8F26185-5939-9448-A16E-7D425CDC1F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829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/>
          <a:srcRect t="7621" b="7504"/>
          <a:stretch/>
        </p:blipFill>
        <p:spPr>
          <a:xfrm>
            <a:off x="-14142" y="-1"/>
            <a:ext cx="9158142" cy="51435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879E290-1BCD-CA45-A19B-44E7375982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4/4/15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8F26185-5939-9448-A16E-7D425CDC1F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829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/>
          <a:srcRect t="7621" b="7504"/>
          <a:stretch/>
        </p:blipFill>
        <p:spPr>
          <a:xfrm>
            <a:off x="-14142" y="-1"/>
            <a:ext cx="9158142" cy="51435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879E290-1BCD-CA45-A19B-44E7375982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4/4/15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8F26185-5939-9448-A16E-7D425CDC1F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829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/>
          <a:srcRect t="7621" b="7504"/>
          <a:stretch/>
        </p:blipFill>
        <p:spPr>
          <a:xfrm>
            <a:off x="-14142" y="-1"/>
            <a:ext cx="9158142" cy="51435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879E290-1BCD-CA45-A19B-44E7375982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4/4/15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8F26185-5939-9448-A16E-7D425CDC1F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829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50" y="3993938"/>
            <a:ext cx="7772400" cy="1102519"/>
          </a:xfrm>
        </p:spPr>
        <p:txBody>
          <a:bodyPr>
            <a:normAutofit/>
          </a:bodyPr>
          <a:lstStyle/>
          <a:p>
            <a:pPr algn="l"/>
            <a:r>
              <a:rPr lang="en-US" sz="5400" cap="small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Footlight MT Light"/>
                <a:cs typeface="Footlight MT Light"/>
              </a:rPr>
              <a:t>Worship in Song</a:t>
            </a:r>
            <a:endParaRPr lang="en-US" sz="5400" cap="small" dirty="0">
              <a:solidFill>
                <a:srgbClr val="FFFFFF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  <a:latin typeface="Footlight MT Light"/>
              <a:cs typeface="Footlight MT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9200" y="4357338"/>
            <a:ext cx="4034553" cy="817524"/>
          </a:xfrm>
        </p:spPr>
        <p:txBody>
          <a:bodyPr>
            <a:no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1 </a:t>
            </a:r>
            <a:r>
              <a:rPr lang="en-US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Corinthians </a:t>
            </a:r>
            <a:r>
              <a:rPr lang="en-US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14:15</a:t>
            </a:r>
            <a:endParaRPr lang="en-US" dirty="0">
              <a:solidFill>
                <a:srgbClr val="FFFFFF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2406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cap="small" dirty="0" smtClean="0"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Footlight MT Light"/>
                <a:cs typeface="Footlight MT Light"/>
              </a:rPr>
              <a:t>Singing from the Fill</a:t>
            </a:r>
            <a:endParaRPr lang="en-US" sz="5400" cap="small" dirty="0">
              <a:effectLst>
                <a:glow rad="101600">
                  <a:schemeClr val="tx1">
                    <a:alpha val="75000"/>
                  </a:schemeClr>
                </a:glow>
              </a:effectLst>
              <a:latin typeface="Footlight MT Light"/>
              <a:cs typeface="Footlight MT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92447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glow rad="177800">
                    <a:schemeClr val="tx1">
                      <a:alpha val="33000"/>
                    </a:schemeClr>
                  </a:glow>
                </a:effectLst>
              </a:rPr>
              <a:t>#41 – Light the Fire (Acts 2:2)?</a:t>
            </a:r>
          </a:p>
          <a:p>
            <a:r>
              <a:rPr lang="en-US" dirty="0" smtClean="0">
                <a:effectLst>
                  <a:glow rad="177800">
                    <a:schemeClr val="tx1">
                      <a:alpha val="33000"/>
                    </a:schemeClr>
                  </a:glow>
                </a:effectLst>
              </a:rPr>
              <a:t>#386 – Jesus is Coming Soon (Matt. 24; etc.)?</a:t>
            </a:r>
          </a:p>
          <a:p>
            <a:r>
              <a:rPr lang="en-US" dirty="0" smtClean="0">
                <a:effectLst>
                  <a:glow rad="177800">
                    <a:schemeClr val="tx1">
                      <a:alpha val="33000"/>
                    </a:schemeClr>
                  </a:glow>
                </a:effectLst>
              </a:rPr>
              <a:t>#53 – The Sweetest Name of All (Col. 1:13; etc.)?</a:t>
            </a:r>
          </a:p>
          <a:p>
            <a:r>
              <a:rPr lang="en-US" dirty="0" smtClean="0">
                <a:effectLst>
                  <a:glow rad="177800">
                    <a:schemeClr val="tx1">
                      <a:alpha val="33000"/>
                    </a:schemeClr>
                  </a:glow>
                </a:effectLst>
              </a:rPr>
              <a:t>Don’t make superior knowledge a requirement to sing a song (1 Cor. 8:7).</a:t>
            </a:r>
          </a:p>
        </p:txBody>
      </p:sp>
    </p:spTree>
    <p:extLst>
      <p:ext uri="{BB962C8B-B14F-4D97-AF65-F5344CB8AC3E}">
        <p14:creationId xmlns:p14="http://schemas.microsoft.com/office/powerpoint/2010/main" val="3285221304"/>
      </p:ext>
    </p:extLst>
  </p:cSld>
  <p:clrMapOvr>
    <a:masterClrMapping/>
  </p:clrMapOvr>
  <p:transition xmlns:p14="http://schemas.microsoft.com/office/powerpoint/2010/main" spd="slow">
    <p:wipe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cap="small" dirty="0" smtClean="0"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Footlight MT Light"/>
                <a:cs typeface="Footlight MT Light"/>
              </a:rPr>
              <a:t>Singing from the Fill</a:t>
            </a:r>
            <a:endParaRPr lang="en-US" sz="5400" cap="small" dirty="0">
              <a:effectLst>
                <a:glow rad="101600">
                  <a:schemeClr val="tx1">
                    <a:alpha val="75000"/>
                  </a:schemeClr>
                </a:glow>
              </a:effectLst>
              <a:latin typeface="Footlight MT Light"/>
              <a:cs typeface="Footlight MT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92447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glow rad="177800">
                    <a:schemeClr val="tx1">
                      <a:alpha val="33000"/>
                    </a:schemeClr>
                  </a:glow>
                </a:effectLst>
              </a:rPr>
              <a:t>#198 – An Empty Mansion &amp; 70 – Mansions Over the Hilltop (Jn. 14:2, 23)?</a:t>
            </a:r>
          </a:p>
          <a:p>
            <a:r>
              <a:rPr lang="en-US" dirty="0" smtClean="0">
                <a:effectLst>
                  <a:glow rad="177800">
                    <a:schemeClr val="tx1">
                      <a:alpha val="33000"/>
                    </a:schemeClr>
                  </a:glow>
                </a:effectLst>
              </a:rPr>
              <a:t>#86 – Have You Seen Jesus My Lord?</a:t>
            </a:r>
          </a:p>
          <a:p>
            <a:r>
              <a:rPr lang="en-US" dirty="0" smtClean="0">
                <a:effectLst>
                  <a:glow rad="177800">
                    <a:schemeClr val="tx1">
                      <a:alpha val="33000"/>
                    </a:schemeClr>
                  </a:glow>
                </a:effectLst>
              </a:rPr>
              <a:t>#62 – What is Love &amp; #647 The Way That He Loves (Jn. 3:16; Rom. 5:8; Eph. 3:17-18; Rom. 8:35-39)?</a:t>
            </a:r>
          </a:p>
        </p:txBody>
      </p:sp>
    </p:spTree>
    <p:extLst>
      <p:ext uri="{BB962C8B-B14F-4D97-AF65-F5344CB8AC3E}">
        <p14:creationId xmlns:p14="http://schemas.microsoft.com/office/powerpoint/2010/main" val="1156211188"/>
      </p:ext>
    </p:extLst>
  </p:cSld>
  <p:clrMapOvr>
    <a:masterClrMapping/>
  </p:clrMapOvr>
  <p:transition xmlns:p14="http://schemas.microsoft.com/office/powerpoint/2010/main" spd="slow">
    <p:wipe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cap="small" dirty="0" smtClean="0"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Footlight MT Light"/>
                <a:cs typeface="Footlight MT Light"/>
              </a:rPr>
              <a:t>Singing from the Fill</a:t>
            </a:r>
            <a:endParaRPr lang="en-US" sz="5400" cap="small" dirty="0">
              <a:effectLst>
                <a:glow rad="101600">
                  <a:schemeClr val="tx1">
                    <a:alpha val="75000"/>
                  </a:schemeClr>
                </a:glow>
              </a:effectLst>
              <a:latin typeface="Footlight MT Light"/>
              <a:cs typeface="Footlight MT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9244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effectLst>
                  <a:glow rad="177800">
                    <a:schemeClr val="tx1">
                      <a:alpha val="33000"/>
                    </a:schemeClr>
                  </a:glow>
                </a:effectLst>
              </a:rPr>
              <a:t>Consider songs that draw their illustrations and language directly from the Bible.</a:t>
            </a:r>
          </a:p>
          <a:p>
            <a:r>
              <a:rPr lang="en-US" dirty="0" smtClean="0">
                <a:effectLst>
                  <a:glow rad="177800">
                    <a:schemeClr val="tx1">
                      <a:alpha val="33000"/>
                    </a:schemeClr>
                  </a:glow>
                </a:effectLst>
              </a:rPr>
              <a:t>#420 – O Thou Fount of Every Blessing (1 Sam. 7:12).</a:t>
            </a:r>
          </a:p>
          <a:p>
            <a:r>
              <a:rPr lang="en-US" dirty="0" smtClean="0">
                <a:effectLst>
                  <a:glow rad="177800">
                    <a:schemeClr val="tx1">
                      <a:alpha val="33000"/>
                    </a:schemeClr>
                  </a:glow>
                </a:effectLst>
              </a:rPr>
              <a:t>#73 – High Above the Seraphim (Isaiah 6:1-4; Daniel 7:9-27; Romans 1:1-4; 1 Corinthians 15:51-54; Hebrews 1:8-13; Revelation 5:10-14, 7:9-12, 11:16-18, 14:3)</a:t>
            </a:r>
          </a:p>
          <a:p>
            <a:r>
              <a:rPr lang="en-US" dirty="0" smtClean="0">
                <a:effectLst>
                  <a:glow rad="177800">
                    <a:schemeClr val="tx1">
                      <a:alpha val="33000"/>
                    </a:schemeClr>
                  </a:glow>
                </a:effectLst>
              </a:rPr>
              <a:t>#445 – Jesus Rose of Sharon &amp; #594 The Lily of the Valley (SS 2:1-2).</a:t>
            </a:r>
          </a:p>
        </p:txBody>
      </p:sp>
    </p:spTree>
    <p:extLst>
      <p:ext uri="{BB962C8B-B14F-4D97-AF65-F5344CB8AC3E}">
        <p14:creationId xmlns:p14="http://schemas.microsoft.com/office/powerpoint/2010/main" val="3132575652"/>
      </p:ext>
    </p:extLst>
  </p:cSld>
  <p:clrMapOvr>
    <a:masterClrMapping/>
  </p:clrMapOvr>
  <p:transition xmlns:p14="http://schemas.microsoft.com/office/powerpoint/2010/main" spd="slow">
    <p:wipe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Autofit/>
          </a:bodyPr>
          <a:lstStyle/>
          <a:p>
            <a:r>
              <a:rPr lang="en-US" sz="5400" cap="small" dirty="0" smtClean="0"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Footlight MT Light"/>
                <a:cs typeface="Footlight MT Light"/>
              </a:rPr>
              <a:t>Singing with Understanding</a:t>
            </a:r>
            <a:endParaRPr lang="en-US" sz="5400" cap="small" dirty="0">
              <a:effectLst>
                <a:glow rad="101600">
                  <a:schemeClr val="tx1">
                    <a:alpha val="75000"/>
                  </a:schemeClr>
                </a:glow>
              </a:effectLst>
              <a:latin typeface="Footlight MT Light"/>
              <a:cs typeface="Footlight MT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92447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glow rad="177800">
                    <a:schemeClr val="tx1">
                      <a:alpha val="33000"/>
                    </a:schemeClr>
                  </a:glow>
                </a:effectLst>
              </a:rPr>
              <a:t>We want to make sure our songs are effective at teaching and admonishing.</a:t>
            </a:r>
          </a:p>
          <a:p>
            <a:r>
              <a:rPr lang="en-US" dirty="0" smtClean="0">
                <a:effectLst>
                  <a:glow rad="177800">
                    <a:schemeClr val="tx1">
                      <a:alpha val="33000"/>
                    </a:schemeClr>
                  </a:glow>
                </a:effectLst>
              </a:rPr>
              <a:t>#126 – Like a River</a:t>
            </a:r>
          </a:p>
          <a:p>
            <a:r>
              <a:rPr lang="en-US" dirty="0" smtClean="0">
                <a:effectLst>
                  <a:glow rad="177800">
                    <a:schemeClr val="tx1">
                      <a:alpha val="33000"/>
                    </a:schemeClr>
                  </a:glow>
                </a:effectLst>
              </a:rPr>
              <a:t>#10 – My Eyes Have Seen Your Glory</a:t>
            </a:r>
          </a:p>
          <a:p>
            <a:r>
              <a:rPr lang="en-US" dirty="0" smtClean="0">
                <a:effectLst>
                  <a:glow rad="177800">
                    <a:schemeClr val="tx1">
                      <a:alpha val="33000"/>
                    </a:schemeClr>
                  </a:glow>
                </a:effectLst>
              </a:rPr>
              <a:t>#64 – The Greatest Commands</a:t>
            </a:r>
          </a:p>
        </p:txBody>
      </p:sp>
    </p:spTree>
    <p:extLst>
      <p:ext uri="{BB962C8B-B14F-4D97-AF65-F5344CB8AC3E}">
        <p14:creationId xmlns:p14="http://schemas.microsoft.com/office/powerpoint/2010/main" val="1806037348"/>
      </p:ext>
    </p:extLst>
  </p:cSld>
  <p:clrMapOvr>
    <a:masterClrMapping/>
  </p:clrMapOvr>
  <p:transition xmlns:p14="http://schemas.microsoft.com/office/powerpoint/2010/main" spd="slow">
    <p:wipe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Autofit/>
          </a:bodyPr>
          <a:lstStyle/>
          <a:p>
            <a:r>
              <a:rPr lang="en-US" sz="5400" cap="small" dirty="0" smtClean="0"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Footlight MT Light"/>
                <a:cs typeface="Footlight MT Light"/>
              </a:rPr>
              <a:t>Other Concerns</a:t>
            </a:r>
            <a:endParaRPr lang="en-US" sz="5400" cap="small" dirty="0">
              <a:effectLst>
                <a:glow rad="101600">
                  <a:schemeClr val="tx1">
                    <a:alpha val="75000"/>
                  </a:schemeClr>
                </a:glow>
              </a:effectLst>
              <a:latin typeface="Footlight MT Light"/>
              <a:cs typeface="Footlight MT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92447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effectLst>
                  <a:glow rad="177800">
                    <a:schemeClr val="tx1">
                      <a:alpha val="33000"/>
                    </a:schemeClr>
                  </a:glow>
                </a:effectLst>
              </a:rPr>
              <a:t>Does it invite participation?</a:t>
            </a:r>
          </a:p>
          <a:p>
            <a:r>
              <a:rPr lang="en-US" dirty="0" smtClean="0">
                <a:effectLst>
                  <a:glow rad="177800">
                    <a:schemeClr val="tx1">
                      <a:alpha val="33000"/>
                    </a:schemeClr>
                  </a:glow>
                </a:effectLst>
              </a:rPr>
              <a:t>Is it full of vain repetition (Psa. 136)?</a:t>
            </a:r>
          </a:p>
          <a:p>
            <a:r>
              <a:rPr lang="en-US" dirty="0" smtClean="0">
                <a:effectLst>
                  <a:glow rad="177800">
                    <a:schemeClr val="tx1">
                      <a:alpha val="33000"/>
                    </a:schemeClr>
                  </a:glow>
                </a:effectLst>
              </a:rPr>
              <a:t>Does the music match the words (#164 &amp; #666)?</a:t>
            </a:r>
          </a:p>
          <a:p>
            <a:r>
              <a:rPr lang="en-US" dirty="0" smtClean="0">
                <a:effectLst>
                  <a:glow rad="177800">
                    <a:schemeClr val="tx1">
                      <a:alpha val="33000"/>
                    </a:schemeClr>
                  </a:glow>
                </a:effectLst>
              </a:rPr>
              <a:t>Are we teaching or just picking out favorite songs?</a:t>
            </a:r>
          </a:p>
          <a:p>
            <a:r>
              <a:rPr lang="en-US" dirty="0" smtClean="0">
                <a:effectLst>
                  <a:glow rad="177800">
                    <a:schemeClr val="tx1">
                      <a:alpha val="33000"/>
                    </a:schemeClr>
                  </a:glow>
                </a:effectLst>
              </a:rPr>
              <a:t>Are we being considerate of our brother’s conscience (Acts 16:3; Gal. 2:3-5)?</a:t>
            </a:r>
          </a:p>
        </p:txBody>
      </p:sp>
    </p:spTree>
    <p:extLst>
      <p:ext uri="{BB962C8B-B14F-4D97-AF65-F5344CB8AC3E}">
        <p14:creationId xmlns:p14="http://schemas.microsoft.com/office/powerpoint/2010/main" val="517755603"/>
      </p:ext>
    </p:extLst>
  </p:cSld>
  <p:clrMapOvr>
    <a:masterClrMapping/>
  </p:clrMapOvr>
  <p:transition xmlns:p14="http://schemas.microsoft.com/office/powerpoint/2010/main" spd="slow">
    <p:wipe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390</Words>
  <Application>Microsoft Macintosh PowerPoint</Application>
  <PresentationFormat>On-screen Show (16:9)</PresentationFormat>
  <Paragraphs>27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1_Office Theme</vt:lpstr>
      <vt:lpstr>2_Office Theme</vt:lpstr>
      <vt:lpstr>3_Office Theme</vt:lpstr>
      <vt:lpstr>4_Office Theme</vt:lpstr>
      <vt:lpstr>5_Office Theme</vt:lpstr>
      <vt:lpstr>6_Office Theme</vt:lpstr>
      <vt:lpstr>Worship in Song</vt:lpstr>
      <vt:lpstr>Singing from the Fill</vt:lpstr>
      <vt:lpstr>Singing from the Fill</vt:lpstr>
      <vt:lpstr>Singing from the Fill</vt:lpstr>
      <vt:lpstr>Singing with Understanding</vt:lpstr>
      <vt:lpstr>Other Concerns</vt:lpstr>
    </vt:vector>
  </TitlesOfParts>
  <Company>AQ2 Technologies, LLC.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Brad Collins</cp:lastModifiedBy>
  <cp:revision>22</cp:revision>
  <dcterms:created xsi:type="dcterms:W3CDTF">2008-03-16T18:22:36Z</dcterms:created>
  <dcterms:modified xsi:type="dcterms:W3CDTF">2015-04-04T20:21:27Z</dcterms:modified>
</cp:coreProperties>
</file>