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7200" cap="all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8619"/>
            <a:ext cx="6400800" cy="1000962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36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07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1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34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1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3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70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95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1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33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3190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5" t="18496" r="14908" b="267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5A29-595B-4E4B-B38B-FEDCAAD8000B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651B-EF4E-1442-95A6-D49C0BAF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31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095" y="2149078"/>
            <a:ext cx="8512011" cy="1102519"/>
          </a:xfrm>
        </p:spPr>
        <p:txBody>
          <a:bodyPr/>
          <a:lstStyle/>
          <a:p>
            <a:r>
              <a:rPr lang="en-US" sz="8800" dirty="0" smtClean="0">
                <a:ln>
                  <a:solidFill>
                    <a:schemeClr val="tx1"/>
                  </a:solidFill>
                </a:ln>
                <a:effectLst>
                  <a:glow rad="647700">
                    <a:schemeClr val="tx1">
                      <a:alpha val="30000"/>
                    </a:schemeClr>
                  </a:glow>
                </a:effectLst>
              </a:rPr>
              <a:t>Gaining Knowledge</a:t>
            </a:r>
            <a:endParaRPr lang="en-US" sz="8800" dirty="0">
              <a:ln>
                <a:solidFill>
                  <a:schemeClr val="tx1"/>
                </a:solidFill>
              </a:ln>
              <a:effectLst>
                <a:glow rad="647700">
                  <a:schemeClr val="tx1"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3870"/>
            <a:ext cx="6400800" cy="1000962"/>
          </a:xfrm>
        </p:spPr>
        <p:txBody>
          <a:bodyPr/>
          <a:lstStyle/>
          <a:p>
            <a:r>
              <a:rPr lang="en-US" dirty="0" smtClean="0">
                <a:effectLst>
                  <a:glow rad="520700">
                    <a:schemeClr val="tx1">
                      <a:alpha val="29000"/>
                    </a:schemeClr>
                  </a:glow>
                </a:effectLst>
              </a:rPr>
              <a:t>Hosea 4:6</a:t>
            </a:r>
            <a:endParaRPr lang="en-US" dirty="0">
              <a:effectLst>
                <a:glow rad="520700">
                  <a:schemeClr val="tx1">
                    <a:alpha val="2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736600">
                    <a:schemeClr val="tx1">
                      <a:alpha val="32000"/>
                    </a:schemeClr>
                  </a:glow>
                </a:effectLst>
              </a:rPr>
              <a:t>The Importance of Knowledge</a:t>
            </a:r>
            <a:endParaRPr lang="en-US" dirty="0">
              <a:effectLst>
                <a:glow rad="736600">
                  <a:schemeClr val="tx1">
                    <a:alpha val="32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God points to lack of knowledge as a key to destruction (Hos. 4:6).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Zeal without knowledge is useless and even dangerous (Rom. 10:2).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Knowledge must build on knowledge (Heb. 5:12-14; Matt. 4:4-10).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Fear of God is the foundation of knowledge (Prov. 1:7).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We must give consistent attention to gain and maintain knowledge (Psa. 119:1-16).</a:t>
            </a:r>
            <a:endParaRPr lang="en-US" dirty="0">
              <a:effectLst>
                <a:glow rad="736600">
                  <a:schemeClr val="tx1">
                    <a:alpha val="3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6169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736600">
                    <a:schemeClr val="tx1">
                      <a:alpha val="32000"/>
                    </a:schemeClr>
                  </a:glow>
                </a:effectLst>
              </a:rPr>
              <a:t>The Limits of Knowledge</a:t>
            </a:r>
            <a:endParaRPr lang="en-US" dirty="0">
              <a:effectLst>
                <a:glow rad="736600">
                  <a:schemeClr val="tx1">
                    <a:alpha val="32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7" y="1200150"/>
            <a:ext cx="8719621" cy="39433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It cannot make you compassionate (1 Cor. 8:1).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It can tell what is legal but not what is best (1 Cor. 10:23).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It can tell you what to do but it can’t do it for you (Jas. 2:14-16).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Knowledge can give you information but it cannot make application of itself (Phil. 3:5-6; Jn. 8:58-59; Acts 13:27).</a:t>
            </a:r>
          </a:p>
          <a:p>
            <a:r>
              <a:rPr lang="en-US" dirty="0" smtClean="0">
                <a:effectLst>
                  <a:glow rad="736600">
                    <a:schemeClr val="tx1">
                      <a:alpha val="38000"/>
                    </a:schemeClr>
                  </a:glow>
                </a:effectLst>
              </a:rPr>
              <a:t>It can produce great fruit in the honest heart but it can do nothing with dishonesty (Matt. 13:19-23; Jn. 9:29-34; 2 Thess. 2:10-12).</a:t>
            </a:r>
          </a:p>
        </p:txBody>
      </p:sp>
    </p:spTree>
    <p:extLst>
      <p:ext uri="{BB962C8B-B14F-4D97-AF65-F5344CB8AC3E}">
        <p14:creationId xmlns:p14="http://schemas.microsoft.com/office/powerpoint/2010/main" xmlns="" val="22060999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184</Words>
  <Application>Microsoft Office PowerPoint</Application>
  <PresentationFormat>On-screen Show (16:9)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Gaining Knowledge</vt:lpstr>
      <vt:lpstr>The Importance of Knowledge</vt:lpstr>
      <vt:lpstr>The Limits of Knowledge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pepperrd</cp:lastModifiedBy>
  <cp:revision>10</cp:revision>
  <dcterms:created xsi:type="dcterms:W3CDTF">2015-05-12T20:46:21Z</dcterms:created>
  <dcterms:modified xsi:type="dcterms:W3CDTF">2015-05-17T14:02:47Z</dcterms:modified>
</cp:coreProperties>
</file>