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5" d="100"/>
          <a:sy n="85" d="100"/>
        </p:scale>
        <p:origin x="-2136" y="-52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Simplicity"/>
                <a:cs typeface="Simplicity"/>
              </a:defRPr>
            </a:lvl1p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6E65A9-DD4C-FD41-8A5F-B5887A2CDA58}" type="datetimeFigureOut">
              <a:rPr lang="en-US" smtClean="0"/>
              <a:pPr/>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777E-FDBF-4B41-A6B0-ACCA29174357}" type="slidenum">
              <a:rPr lang="en-US" smtClean="0"/>
              <a:pPr/>
              <a:t>‹#›</a:t>
            </a:fld>
            <a:endParaRPr lang="en-US"/>
          </a:p>
        </p:txBody>
      </p:sp>
    </p:spTree>
    <p:extLst>
      <p:ext uri="{BB962C8B-B14F-4D97-AF65-F5344CB8AC3E}">
        <p14:creationId xmlns:p14="http://schemas.microsoft.com/office/powerpoint/2010/main" val="345019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E65A9-DD4C-FD41-8A5F-B5887A2CDA58}" type="datetimeFigureOut">
              <a:rPr lang="en-US" smtClean="0"/>
              <a:pPr/>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777E-FDBF-4B41-A6B0-ACCA29174357}" type="slidenum">
              <a:rPr lang="en-US" smtClean="0"/>
              <a:pPr/>
              <a:t>‹#›</a:t>
            </a:fld>
            <a:endParaRPr lang="en-US"/>
          </a:p>
        </p:txBody>
      </p:sp>
    </p:spTree>
    <p:extLst>
      <p:ext uri="{BB962C8B-B14F-4D97-AF65-F5344CB8AC3E}">
        <p14:creationId xmlns:p14="http://schemas.microsoft.com/office/powerpoint/2010/main" val="400036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E65A9-DD4C-FD41-8A5F-B5887A2CDA58}" type="datetimeFigureOut">
              <a:rPr lang="en-US" smtClean="0"/>
              <a:pPr/>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777E-FDBF-4B41-A6B0-ACCA29174357}" type="slidenum">
              <a:rPr lang="en-US" smtClean="0"/>
              <a:pPr/>
              <a:t>‹#›</a:t>
            </a:fld>
            <a:endParaRPr lang="en-US"/>
          </a:p>
        </p:txBody>
      </p:sp>
    </p:spTree>
    <p:extLst>
      <p:ext uri="{BB962C8B-B14F-4D97-AF65-F5344CB8AC3E}">
        <p14:creationId xmlns:p14="http://schemas.microsoft.com/office/powerpoint/2010/main" val="23345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1">
              <a:alpha val="6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E65A9-DD4C-FD41-8A5F-B5887A2CDA58}" type="datetimeFigureOut">
              <a:rPr lang="en-US" smtClean="0"/>
              <a:pPr/>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777E-FDBF-4B41-A6B0-ACCA29174357}" type="slidenum">
              <a:rPr lang="en-US" smtClean="0"/>
              <a:pPr/>
              <a:t>‹#›</a:t>
            </a:fld>
            <a:endParaRPr lang="en-US"/>
          </a:p>
        </p:txBody>
      </p:sp>
    </p:spTree>
    <p:extLst>
      <p:ext uri="{BB962C8B-B14F-4D97-AF65-F5344CB8AC3E}">
        <p14:creationId xmlns:p14="http://schemas.microsoft.com/office/powerpoint/2010/main" val="207159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6E65A9-DD4C-FD41-8A5F-B5887A2CDA58}" type="datetimeFigureOut">
              <a:rPr lang="en-US" smtClean="0"/>
              <a:pPr/>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777E-FDBF-4B41-A6B0-ACCA29174357}" type="slidenum">
              <a:rPr lang="en-US" smtClean="0"/>
              <a:pPr/>
              <a:t>‹#›</a:t>
            </a:fld>
            <a:endParaRPr lang="en-US"/>
          </a:p>
        </p:txBody>
      </p:sp>
    </p:spTree>
    <p:extLst>
      <p:ext uri="{BB962C8B-B14F-4D97-AF65-F5344CB8AC3E}">
        <p14:creationId xmlns:p14="http://schemas.microsoft.com/office/powerpoint/2010/main" val="23750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6E65A9-DD4C-FD41-8A5F-B5887A2CDA58}" type="datetimeFigureOut">
              <a:rPr lang="en-US" smtClean="0"/>
              <a:pPr/>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777E-FDBF-4B41-A6B0-ACCA29174357}" type="slidenum">
              <a:rPr lang="en-US" smtClean="0"/>
              <a:pPr/>
              <a:t>‹#›</a:t>
            </a:fld>
            <a:endParaRPr lang="en-US"/>
          </a:p>
        </p:txBody>
      </p:sp>
    </p:spTree>
    <p:extLst>
      <p:ext uri="{BB962C8B-B14F-4D97-AF65-F5344CB8AC3E}">
        <p14:creationId xmlns:p14="http://schemas.microsoft.com/office/powerpoint/2010/main" val="191209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6E65A9-DD4C-FD41-8A5F-B5887A2CDA58}" type="datetimeFigureOut">
              <a:rPr lang="en-US" smtClean="0"/>
              <a:pPr/>
              <a:t>5/16/15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1777E-FDBF-4B41-A6B0-ACCA29174357}" type="slidenum">
              <a:rPr lang="en-US" smtClean="0"/>
              <a:pPr/>
              <a:t>‹#›</a:t>
            </a:fld>
            <a:endParaRPr lang="en-US"/>
          </a:p>
        </p:txBody>
      </p:sp>
    </p:spTree>
    <p:extLst>
      <p:ext uri="{BB962C8B-B14F-4D97-AF65-F5344CB8AC3E}">
        <p14:creationId xmlns:p14="http://schemas.microsoft.com/office/powerpoint/2010/main" val="205413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6E65A9-DD4C-FD41-8A5F-B5887A2CDA58}" type="datetimeFigureOut">
              <a:rPr lang="en-US" smtClean="0"/>
              <a:pPr/>
              <a:t>5/16/15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1777E-FDBF-4B41-A6B0-ACCA29174357}" type="slidenum">
              <a:rPr lang="en-US" smtClean="0"/>
              <a:pPr/>
              <a:t>‹#›</a:t>
            </a:fld>
            <a:endParaRPr lang="en-US"/>
          </a:p>
        </p:txBody>
      </p:sp>
    </p:spTree>
    <p:extLst>
      <p:ext uri="{BB962C8B-B14F-4D97-AF65-F5344CB8AC3E}">
        <p14:creationId xmlns:p14="http://schemas.microsoft.com/office/powerpoint/2010/main" val="79911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E65A9-DD4C-FD41-8A5F-B5887A2CDA58}" type="datetimeFigureOut">
              <a:rPr lang="en-US" smtClean="0"/>
              <a:pPr/>
              <a:t>5/16/15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1777E-FDBF-4B41-A6B0-ACCA29174357}" type="slidenum">
              <a:rPr lang="en-US" smtClean="0"/>
              <a:pPr/>
              <a:t>‹#›</a:t>
            </a:fld>
            <a:endParaRPr lang="en-US"/>
          </a:p>
        </p:txBody>
      </p:sp>
    </p:spTree>
    <p:extLst>
      <p:ext uri="{BB962C8B-B14F-4D97-AF65-F5344CB8AC3E}">
        <p14:creationId xmlns:p14="http://schemas.microsoft.com/office/powerpoint/2010/main" val="141661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E65A9-DD4C-FD41-8A5F-B5887A2CDA58}" type="datetimeFigureOut">
              <a:rPr lang="en-US" smtClean="0"/>
              <a:pPr/>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777E-FDBF-4B41-A6B0-ACCA29174357}" type="slidenum">
              <a:rPr lang="en-US" smtClean="0"/>
              <a:pPr/>
              <a:t>‹#›</a:t>
            </a:fld>
            <a:endParaRPr lang="en-US"/>
          </a:p>
        </p:txBody>
      </p:sp>
    </p:spTree>
    <p:extLst>
      <p:ext uri="{BB962C8B-B14F-4D97-AF65-F5344CB8AC3E}">
        <p14:creationId xmlns:p14="http://schemas.microsoft.com/office/powerpoint/2010/main" val="306326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E65A9-DD4C-FD41-8A5F-B5887A2CDA58}" type="datetimeFigureOut">
              <a:rPr lang="en-US" smtClean="0"/>
              <a:pPr/>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777E-FDBF-4B41-A6B0-ACCA29174357}" type="slidenum">
              <a:rPr lang="en-US" smtClean="0"/>
              <a:pPr/>
              <a:t>‹#›</a:t>
            </a:fld>
            <a:endParaRPr lang="en-US"/>
          </a:p>
        </p:txBody>
      </p:sp>
    </p:spTree>
    <p:extLst>
      <p:ext uri="{BB962C8B-B14F-4D97-AF65-F5344CB8AC3E}">
        <p14:creationId xmlns:p14="http://schemas.microsoft.com/office/powerpoint/2010/main" val="39622634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srcRect b="15487"/>
          <a:stretch/>
        </p:blipFill>
        <p:spPr>
          <a:xfrm>
            <a:off x="-14102" y="-2"/>
            <a:ext cx="9158102" cy="5143501"/>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6E65A9-DD4C-FD41-8A5F-B5887A2CDA58}" type="datetimeFigureOut">
              <a:rPr lang="en-US" smtClean="0"/>
              <a:pPr/>
              <a:t>5/16/15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001777E-FDBF-4B41-A6B0-ACCA29174357}" type="slidenum">
              <a:rPr lang="en-US" smtClean="0"/>
              <a:pPr/>
              <a:t>‹#›</a:t>
            </a:fld>
            <a:endParaRPr lang="en-US"/>
          </a:p>
        </p:txBody>
      </p:sp>
    </p:spTree>
    <p:extLst>
      <p:ext uri="{BB962C8B-B14F-4D97-AF65-F5344CB8AC3E}">
        <p14:creationId xmlns:p14="http://schemas.microsoft.com/office/powerpoint/2010/main" val="269554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54" y="3216660"/>
            <a:ext cx="7144873" cy="1102519"/>
          </a:xfrm>
        </p:spPr>
        <p:txBody>
          <a:bodyPr>
            <a:noAutofit/>
          </a:bodyPr>
          <a:lstStyle/>
          <a:p>
            <a:r>
              <a:rPr lang="en-US" sz="6600" dirty="0" smtClean="0">
                <a:latin typeface="+mj-lt"/>
                <a:cs typeface="Always Forever"/>
              </a:rPr>
              <a:t>Joy Inexpressible</a:t>
            </a:r>
            <a:endParaRPr lang="en-US" sz="6600" dirty="0">
              <a:latin typeface="+mj-lt"/>
              <a:cs typeface="Always Forever"/>
            </a:endParaRPr>
          </a:p>
        </p:txBody>
      </p:sp>
      <p:sp>
        <p:nvSpPr>
          <p:cNvPr id="3" name="Subtitle 2"/>
          <p:cNvSpPr>
            <a:spLocks noGrp="1"/>
          </p:cNvSpPr>
          <p:nvPr>
            <p:ph type="subTitle" idx="1"/>
          </p:nvPr>
        </p:nvSpPr>
        <p:spPr>
          <a:xfrm>
            <a:off x="5065057" y="4210579"/>
            <a:ext cx="2244170" cy="480952"/>
          </a:xfrm>
        </p:spPr>
        <p:txBody>
          <a:bodyPr>
            <a:normAutofit/>
          </a:bodyPr>
          <a:lstStyle/>
          <a:p>
            <a:pPr algn="r"/>
            <a:r>
              <a:rPr lang="en-US" sz="2400" dirty="0" smtClean="0">
                <a:solidFill>
                  <a:schemeClr val="bg1"/>
                </a:solidFill>
              </a:rPr>
              <a:t>1 Peter 1:8-9</a:t>
            </a:r>
            <a:endParaRPr lang="en-US" sz="2400" dirty="0">
              <a:solidFill>
                <a:schemeClr val="bg1"/>
              </a:solidFill>
            </a:endParaRPr>
          </a:p>
        </p:txBody>
      </p:sp>
    </p:spTree>
    <p:extLst>
      <p:ext uri="{BB962C8B-B14F-4D97-AF65-F5344CB8AC3E}">
        <p14:creationId xmlns:p14="http://schemas.microsoft.com/office/powerpoint/2010/main" val="28148595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934"/>
            <a:ext cx="8229600" cy="734525"/>
          </a:xfrm>
        </p:spPr>
        <p:txBody>
          <a:bodyPr>
            <a:noAutofit/>
          </a:bodyPr>
          <a:lstStyle/>
          <a:p>
            <a:r>
              <a:rPr lang="en-US" sz="8000" dirty="0" smtClean="0">
                <a:cs typeface="Always Forever"/>
              </a:rPr>
              <a:t>Joy Defined</a:t>
            </a:r>
            <a:endParaRPr lang="en-US" sz="8000" dirty="0">
              <a:cs typeface="Always Forever"/>
            </a:endParaRPr>
          </a:p>
        </p:txBody>
      </p:sp>
      <p:sp>
        <p:nvSpPr>
          <p:cNvPr id="3" name="Content Placeholder 2"/>
          <p:cNvSpPr>
            <a:spLocks noGrp="1"/>
          </p:cNvSpPr>
          <p:nvPr>
            <p:ph idx="1"/>
          </p:nvPr>
        </p:nvSpPr>
        <p:spPr>
          <a:xfrm>
            <a:off x="313765" y="1374588"/>
            <a:ext cx="8516470" cy="3526117"/>
          </a:xfrm>
        </p:spPr>
        <p:txBody>
          <a:bodyPr/>
          <a:lstStyle/>
          <a:p>
            <a:r>
              <a:rPr lang="en-US" dirty="0" smtClean="0"/>
              <a:t>Dictionary:</a:t>
            </a:r>
          </a:p>
          <a:p>
            <a:pPr lvl="1"/>
            <a:r>
              <a:rPr lang="en-US" dirty="0"/>
              <a:t>the emotion evoked by well-being, success, or good fortune or by the prospect of possessing what one desires</a:t>
            </a:r>
          </a:p>
          <a:p>
            <a:pPr lvl="1"/>
            <a:r>
              <a:rPr lang="en-US" dirty="0"/>
              <a:t>the expression or exhibition of such </a:t>
            </a:r>
            <a:r>
              <a:rPr lang="en-US" dirty="0" smtClean="0"/>
              <a:t>emotion</a:t>
            </a:r>
            <a:endParaRPr lang="en-US" dirty="0"/>
          </a:p>
        </p:txBody>
      </p:sp>
    </p:spTree>
    <p:extLst>
      <p:ext uri="{BB962C8B-B14F-4D97-AF65-F5344CB8AC3E}">
        <p14:creationId xmlns:p14="http://schemas.microsoft.com/office/powerpoint/2010/main" val="3763774225"/>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934"/>
            <a:ext cx="8229600" cy="734525"/>
          </a:xfrm>
        </p:spPr>
        <p:txBody>
          <a:bodyPr>
            <a:noAutofit/>
          </a:bodyPr>
          <a:lstStyle/>
          <a:p>
            <a:r>
              <a:rPr lang="en-US" sz="8000" dirty="0">
                <a:solidFill>
                  <a:prstClr val="black"/>
                </a:solidFill>
                <a:cs typeface="Always Forever"/>
              </a:rPr>
              <a:t>Joy Defined</a:t>
            </a:r>
            <a:endParaRPr lang="en-US" sz="9600" dirty="0">
              <a:latin typeface="Always Forever"/>
              <a:cs typeface="Always Forever"/>
            </a:endParaRPr>
          </a:p>
        </p:txBody>
      </p:sp>
      <p:sp>
        <p:nvSpPr>
          <p:cNvPr id="5" name="TextBox 4"/>
          <p:cNvSpPr txBox="1"/>
          <p:nvPr/>
        </p:nvSpPr>
        <p:spPr>
          <a:xfrm>
            <a:off x="313764" y="1329767"/>
            <a:ext cx="4153647" cy="3539431"/>
          </a:xfrm>
          <a:prstGeom prst="rect">
            <a:avLst/>
          </a:prstGeom>
          <a:noFill/>
        </p:spPr>
        <p:txBody>
          <a:bodyPr wrap="square" rtlCol="0">
            <a:spAutoFit/>
          </a:bodyPr>
          <a:lstStyle/>
          <a:p>
            <a:r>
              <a:rPr lang="en-US" sz="2800" dirty="0"/>
              <a:t>“All that my eyes desired I did not refuse them. I did not withhold my heart from any pleasure, for my heart was pleased because of all my labor and this was my reward for all my labor.” (Eccl 2:10)</a:t>
            </a:r>
          </a:p>
        </p:txBody>
      </p:sp>
      <p:sp>
        <p:nvSpPr>
          <p:cNvPr id="6" name="TextBox 5"/>
          <p:cNvSpPr txBox="1"/>
          <p:nvPr/>
        </p:nvSpPr>
        <p:spPr>
          <a:xfrm>
            <a:off x="4840941" y="1419413"/>
            <a:ext cx="4365810" cy="3539431"/>
          </a:xfrm>
          <a:prstGeom prst="rect">
            <a:avLst/>
          </a:prstGeom>
          <a:noFill/>
        </p:spPr>
        <p:txBody>
          <a:bodyPr wrap="square" rtlCol="0">
            <a:spAutoFit/>
          </a:bodyPr>
          <a:lstStyle/>
          <a:p>
            <a:r>
              <a:rPr lang="en-US" sz="2800" dirty="0"/>
              <a:t>“and on that day they offered great sacrifices and rejoiced because God had given them great joy, even the women and children rejoiced, so that the joy of Jerusalem was heard from afar.” (</a:t>
            </a:r>
            <a:r>
              <a:rPr lang="en-US" sz="2800" dirty="0" err="1"/>
              <a:t>Neh</a:t>
            </a:r>
            <a:r>
              <a:rPr lang="en-US" sz="2800" dirty="0"/>
              <a:t> 12:43)</a:t>
            </a:r>
          </a:p>
        </p:txBody>
      </p:sp>
    </p:spTree>
    <p:extLst>
      <p:ext uri="{BB962C8B-B14F-4D97-AF65-F5344CB8AC3E}">
        <p14:creationId xmlns:p14="http://schemas.microsoft.com/office/powerpoint/2010/main" val="12251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934"/>
            <a:ext cx="8229600" cy="734525"/>
          </a:xfrm>
        </p:spPr>
        <p:txBody>
          <a:bodyPr>
            <a:noAutofit/>
          </a:bodyPr>
          <a:lstStyle/>
          <a:p>
            <a:r>
              <a:rPr lang="en-US" sz="8000" dirty="0">
                <a:solidFill>
                  <a:prstClr val="black"/>
                </a:solidFill>
                <a:cs typeface="Always Forever"/>
              </a:rPr>
              <a:t>Joy Defined</a:t>
            </a:r>
            <a:endParaRPr lang="en-US" sz="9600" dirty="0">
              <a:latin typeface="Always Forever"/>
              <a:cs typeface="Always Forever"/>
            </a:endParaRPr>
          </a:p>
        </p:txBody>
      </p:sp>
      <p:sp>
        <p:nvSpPr>
          <p:cNvPr id="5" name="TextBox 4"/>
          <p:cNvSpPr txBox="1"/>
          <p:nvPr/>
        </p:nvSpPr>
        <p:spPr>
          <a:xfrm>
            <a:off x="313764" y="1329767"/>
            <a:ext cx="4258236" cy="3539431"/>
          </a:xfrm>
          <a:prstGeom prst="rect">
            <a:avLst/>
          </a:prstGeom>
          <a:noFill/>
        </p:spPr>
        <p:txBody>
          <a:bodyPr wrap="square" rtlCol="0">
            <a:spAutoFit/>
          </a:bodyPr>
          <a:lstStyle/>
          <a:p>
            <a:r>
              <a:rPr lang="en-US" sz="2800" dirty="0"/>
              <a:t>“So the ransomed of the LORD will return And come with joyful shouting to Zion, And everlasting joy</a:t>
            </a:r>
            <a:r>
              <a:rPr lang="en-US" sz="2800" i="1" dirty="0"/>
              <a:t> will be</a:t>
            </a:r>
            <a:r>
              <a:rPr lang="en-US" sz="2800" dirty="0"/>
              <a:t> on their heads. They will obtain gladness and joy, And sorrow and sighing will flee away.” (Is 51:11)</a:t>
            </a:r>
          </a:p>
        </p:txBody>
      </p:sp>
      <p:sp>
        <p:nvSpPr>
          <p:cNvPr id="6" name="TextBox 5"/>
          <p:cNvSpPr txBox="1"/>
          <p:nvPr/>
        </p:nvSpPr>
        <p:spPr>
          <a:xfrm>
            <a:off x="4840941" y="1449297"/>
            <a:ext cx="4123765" cy="3539431"/>
          </a:xfrm>
          <a:prstGeom prst="rect">
            <a:avLst/>
          </a:prstGeom>
          <a:noFill/>
        </p:spPr>
        <p:txBody>
          <a:bodyPr wrap="square" rtlCol="0">
            <a:spAutoFit/>
          </a:bodyPr>
          <a:lstStyle/>
          <a:p>
            <a:r>
              <a:rPr lang="en-US" sz="2800" dirty="0" smtClean="0"/>
              <a:t>“Then </a:t>
            </a:r>
            <a:r>
              <a:rPr lang="en-US" sz="2800" dirty="0"/>
              <a:t>the virgin will rejoice in the dance, And the young men and the old, together, For I will turn their mourning into joy And will comfort them and give them joy for their sorrow.” (</a:t>
            </a:r>
            <a:r>
              <a:rPr lang="en-US" sz="2800" dirty="0" err="1"/>
              <a:t>Jer</a:t>
            </a:r>
            <a:r>
              <a:rPr lang="en-US" sz="2800" dirty="0"/>
              <a:t> 31:13)</a:t>
            </a:r>
          </a:p>
        </p:txBody>
      </p:sp>
    </p:spTree>
    <p:extLst>
      <p:ext uri="{BB962C8B-B14F-4D97-AF65-F5344CB8AC3E}">
        <p14:creationId xmlns:p14="http://schemas.microsoft.com/office/powerpoint/2010/main" val="234964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966"/>
            <a:ext cx="8229600" cy="857250"/>
          </a:xfrm>
        </p:spPr>
        <p:txBody>
          <a:bodyPr>
            <a:noAutofit/>
          </a:bodyPr>
          <a:lstStyle/>
          <a:p>
            <a:r>
              <a:rPr lang="en-US" sz="8000" dirty="0">
                <a:solidFill>
                  <a:prstClr val="black"/>
                </a:solidFill>
                <a:cs typeface="Always Forever"/>
              </a:rPr>
              <a:t>Joy Defined</a:t>
            </a:r>
            <a:endParaRPr lang="en-US" sz="9600" dirty="0">
              <a:latin typeface="Always Forever"/>
              <a:cs typeface="Always Forever"/>
            </a:endParaRPr>
          </a:p>
        </p:txBody>
      </p:sp>
      <p:sp>
        <p:nvSpPr>
          <p:cNvPr id="3" name="Content Placeholder 2"/>
          <p:cNvSpPr>
            <a:spLocks noGrp="1"/>
          </p:cNvSpPr>
          <p:nvPr>
            <p:ph idx="1"/>
          </p:nvPr>
        </p:nvSpPr>
        <p:spPr>
          <a:xfrm>
            <a:off x="457200" y="1972234"/>
            <a:ext cx="8229600" cy="2622387"/>
          </a:xfrm>
        </p:spPr>
        <p:txBody>
          <a:bodyPr/>
          <a:lstStyle/>
          <a:p>
            <a:r>
              <a:rPr lang="en-US" dirty="0" smtClean="0"/>
              <a:t>It often means singing (Psa. 33:1; Jas. 5:13).</a:t>
            </a:r>
          </a:p>
          <a:p>
            <a:r>
              <a:rPr lang="en-US" dirty="0" smtClean="0"/>
              <a:t>Rejoicing may even mean to have a celebration (Gal. 4:27; </a:t>
            </a:r>
            <a:r>
              <a:rPr lang="en-US" dirty="0" err="1" smtClean="0"/>
              <a:t>Lk</a:t>
            </a:r>
            <a:r>
              <a:rPr lang="en-US" dirty="0" smtClean="0"/>
              <a:t>. 12:19; 15:23).</a:t>
            </a:r>
            <a:endParaRPr lang="en-US" dirty="0"/>
          </a:p>
        </p:txBody>
      </p:sp>
    </p:spTree>
    <p:extLst>
      <p:ext uri="{BB962C8B-B14F-4D97-AF65-F5344CB8AC3E}">
        <p14:creationId xmlns:p14="http://schemas.microsoft.com/office/powerpoint/2010/main" val="235806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814"/>
            <a:ext cx="8229600" cy="857250"/>
          </a:xfrm>
        </p:spPr>
        <p:txBody>
          <a:bodyPr>
            <a:noAutofit/>
          </a:bodyPr>
          <a:lstStyle/>
          <a:p>
            <a:r>
              <a:rPr lang="en-US" sz="8000" dirty="0" smtClean="0">
                <a:cs typeface="Always Forever"/>
              </a:rPr>
              <a:t>Dangerous Joy</a:t>
            </a:r>
            <a:endParaRPr lang="en-US" sz="8000" dirty="0">
              <a:cs typeface="Always Forever"/>
            </a:endParaRPr>
          </a:p>
        </p:txBody>
      </p:sp>
      <p:sp>
        <p:nvSpPr>
          <p:cNvPr id="3" name="Content Placeholder 2"/>
          <p:cNvSpPr>
            <a:spLocks noGrp="1"/>
          </p:cNvSpPr>
          <p:nvPr>
            <p:ph idx="1"/>
          </p:nvPr>
        </p:nvSpPr>
        <p:spPr>
          <a:xfrm>
            <a:off x="457200" y="1344706"/>
            <a:ext cx="8229600" cy="3798794"/>
          </a:xfrm>
        </p:spPr>
        <p:txBody>
          <a:bodyPr>
            <a:normAutofit fontScale="77500" lnSpcReduction="20000"/>
          </a:bodyPr>
          <a:lstStyle/>
          <a:p>
            <a:r>
              <a:rPr lang="en-US" dirty="0" smtClean="0"/>
              <a:t>The wrong kind of joy can blind us to eternity (</a:t>
            </a:r>
            <a:r>
              <a:rPr lang="en-US" dirty="0" err="1" smtClean="0"/>
              <a:t>Lk</a:t>
            </a:r>
            <a:r>
              <a:rPr lang="en-US" dirty="0" smtClean="0"/>
              <a:t>. 12:19; 16:19).</a:t>
            </a:r>
          </a:p>
          <a:p>
            <a:r>
              <a:rPr lang="en-US" dirty="0" smtClean="0"/>
              <a:t>We can experience joy while acting like fools (Prov. 15:21).</a:t>
            </a:r>
          </a:p>
          <a:p>
            <a:r>
              <a:rPr lang="en-US" dirty="0" smtClean="0"/>
              <a:t>Joy by itself cannot sustain us (</a:t>
            </a:r>
            <a:r>
              <a:rPr lang="en-US" dirty="0" err="1" smtClean="0"/>
              <a:t>Lk</a:t>
            </a:r>
            <a:r>
              <a:rPr lang="en-US" dirty="0" smtClean="0"/>
              <a:t>. 8:13).</a:t>
            </a:r>
          </a:p>
          <a:p>
            <a:r>
              <a:rPr lang="en-US" dirty="0" smtClean="0"/>
              <a:t>Some even find joy in what is perverse (1 Cor. 13:6; Prov. 2:14).</a:t>
            </a:r>
          </a:p>
          <a:p>
            <a:r>
              <a:rPr lang="en-US" dirty="0" smtClean="0"/>
              <a:t>Joy is a terrible guide (1 Chron. 13:8).</a:t>
            </a:r>
          </a:p>
          <a:p>
            <a:r>
              <a:rPr lang="en-US" dirty="0" smtClean="0"/>
              <a:t>God actually wants to remove joy when it blinds us to Him (Isa. 22:13; 2 Cor. 7:9).</a:t>
            </a:r>
          </a:p>
          <a:p>
            <a:r>
              <a:rPr lang="en-US" dirty="0" smtClean="0"/>
              <a:t>It is temporary joy (Job 20:5).</a:t>
            </a:r>
          </a:p>
          <a:p>
            <a:endParaRPr lang="en-US" dirty="0"/>
          </a:p>
        </p:txBody>
      </p:sp>
    </p:spTree>
    <p:extLst>
      <p:ext uri="{BB962C8B-B14F-4D97-AF65-F5344CB8AC3E}">
        <p14:creationId xmlns:p14="http://schemas.microsoft.com/office/powerpoint/2010/main" val="235457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813"/>
            <a:ext cx="8229600" cy="857250"/>
          </a:xfrm>
        </p:spPr>
        <p:txBody>
          <a:bodyPr>
            <a:noAutofit/>
          </a:bodyPr>
          <a:lstStyle/>
          <a:p>
            <a:r>
              <a:rPr lang="en-US" sz="8000" dirty="0" smtClean="0">
                <a:cs typeface="Always Forever"/>
              </a:rPr>
              <a:t>Godly Joy</a:t>
            </a:r>
            <a:endParaRPr lang="en-US" sz="8000" dirty="0">
              <a:cs typeface="Always Forever"/>
            </a:endParaRPr>
          </a:p>
        </p:txBody>
      </p:sp>
      <p:sp>
        <p:nvSpPr>
          <p:cNvPr id="3" name="Content Placeholder 2"/>
          <p:cNvSpPr>
            <a:spLocks noGrp="1"/>
          </p:cNvSpPr>
          <p:nvPr>
            <p:ph idx="1"/>
          </p:nvPr>
        </p:nvSpPr>
        <p:spPr>
          <a:xfrm>
            <a:off x="457200" y="1344706"/>
            <a:ext cx="8229600" cy="3798794"/>
          </a:xfrm>
        </p:spPr>
        <p:txBody>
          <a:bodyPr>
            <a:normAutofit fontScale="70000" lnSpcReduction="20000"/>
          </a:bodyPr>
          <a:lstStyle/>
          <a:p>
            <a:r>
              <a:rPr lang="en-US" dirty="0" smtClean="0"/>
              <a:t>There are repeated commands to rejoice (Phil. 4:4; Lev. 23:40; Deut. 12:7; 16:4).</a:t>
            </a:r>
          </a:p>
          <a:p>
            <a:r>
              <a:rPr lang="en-US" dirty="0" smtClean="0"/>
              <a:t>Does our joy look like the description (1 Pet. 1:8)?</a:t>
            </a:r>
          </a:p>
          <a:p>
            <a:r>
              <a:rPr lang="en-US" dirty="0" smtClean="0"/>
              <a:t>Is our hope in God (1 Tim. 6:17; 1 Thess. 4:13; Rom. 5:2; 12:12; cf. Psa. 62:5-10)?</a:t>
            </a:r>
          </a:p>
          <a:p>
            <a:r>
              <a:rPr lang="en-US" dirty="0" smtClean="0"/>
              <a:t>Have we gone through sorrow to get to joy (Matt. 5:3-12; Psa. 51:8-12)?</a:t>
            </a:r>
          </a:p>
          <a:p>
            <a:r>
              <a:rPr lang="en-US" dirty="0" smtClean="0"/>
              <a:t>Are we feeding off the joy of the world or the joy of God (Jn. 15:1-11; Neh. 8:10)?</a:t>
            </a:r>
          </a:p>
          <a:p>
            <a:r>
              <a:rPr lang="en-US" dirty="0" smtClean="0"/>
              <a:t>Are we sharing the joy of others (1 Cor. 12:26; </a:t>
            </a:r>
            <a:r>
              <a:rPr lang="en-US" dirty="0" err="1" smtClean="0"/>
              <a:t>Lk</a:t>
            </a:r>
            <a:r>
              <a:rPr lang="en-US" dirty="0" smtClean="0"/>
              <a:t>. 15:6, 9)?</a:t>
            </a:r>
          </a:p>
          <a:p>
            <a:r>
              <a:rPr lang="en-US" dirty="0" smtClean="0"/>
              <a:t>Joy isn’t defined by appearances (Phil. 2:17-18; </a:t>
            </a:r>
            <a:r>
              <a:rPr lang="en-US" dirty="0" err="1" smtClean="0"/>
              <a:t>Ecc</a:t>
            </a:r>
            <a:r>
              <a:rPr lang="en-US" dirty="0" smtClean="0"/>
              <a:t>. 7:3; Lev. 9:24; cf. Prov. 14:13).</a:t>
            </a:r>
          </a:p>
          <a:p>
            <a:endParaRPr lang="en-US" dirty="0"/>
          </a:p>
        </p:txBody>
      </p:sp>
    </p:spTree>
    <p:extLst>
      <p:ext uri="{BB962C8B-B14F-4D97-AF65-F5344CB8AC3E}">
        <p14:creationId xmlns:p14="http://schemas.microsoft.com/office/powerpoint/2010/main" val="291081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TotalTime>
  <Words>614</Words>
  <Application>Microsoft Macintosh PowerPoint</Application>
  <PresentationFormat>On-screen Show (16:9)</PresentationFormat>
  <Paragraphs>31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Always Forever</vt:lpstr>
      <vt:lpstr>Calibri</vt:lpstr>
      <vt:lpstr>Simplicity</vt:lpstr>
      <vt:lpstr>Office Theme</vt:lpstr>
      <vt:lpstr>Joy Inexpressible</vt:lpstr>
      <vt:lpstr>Joy Defined</vt:lpstr>
      <vt:lpstr>Joy Defined</vt:lpstr>
      <vt:lpstr>Joy Defined</vt:lpstr>
      <vt:lpstr>Joy Defined</vt:lpstr>
      <vt:lpstr>Dangerous Joy</vt:lpstr>
      <vt:lpstr>Godly Joy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Russell</dc:creator>
  <cp:lastModifiedBy>Brad Collins</cp:lastModifiedBy>
  <cp:revision>11</cp:revision>
  <dcterms:created xsi:type="dcterms:W3CDTF">2015-05-10T00:22:56Z</dcterms:created>
  <dcterms:modified xsi:type="dcterms:W3CDTF">2015-05-16T16:23:39Z</dcterms:modified>
</cp:coreProperties>
</file>