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-680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3930A-3E87-1549-8043-331A438AE66E}" type="datetimeFigureOut">
              <a:rPr lang="en-US" smtClean="0"/>
              <a:t>5/30/15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BAEAB-ED17-AD44-BB9D-75993C3FC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419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3930A-3E87-1549-8043-331A438AE66E}" type="datetimeFigureOut">
              <a:rPr lang="en-US" smtClean="0"/>
              <a:t>5/30/15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BAEAB-ED17-AD44-BB9D-75993C3FC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559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3930A-3E87-1549-8043-331A438AE66E}" type="datetimeFigureOut">
              <a:rPr lang="en-US" smtClean="0"/>
              <a:t>5/30/15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BAEAB-ED17-AD44-BB9D-75993C3FC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140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5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3930A-3E87-1549-8043-331A438AE66E}" type="datetimeFigureOut">
              <a:rPr lang="en-US" smtClean="0"/>
              <a:t>5/30/15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BAEAB-ED17-AD44-BB9D-75993C3FC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17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3930A-3E87-1549-8043-331A438AE66E}" type="datetimeFigureOut">
              <a:rPr lang="en-US" smtClean="0"/>
              <a:t>5/30/15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BAEAB-ED17-AD44-BB9D-75993C3FC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178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3930A-3E87-1549-8043-331A438AE66E}" type="datetimeFigureOut">
              <a:rPr lang="en-US" smtClean="0"/>
              <a:t>5/30/15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BAEAB-ED17-AD44-BB9D-75993C3FC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909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3930A-3E87-1549-8043-331A438AE66E}" type="datetimeFigureOut">
              <a:rPr lang="en-US" smtClean="0"/>
              <a:t>5/30/15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BAEAB-ED17-AD44-BB9D-75993C3FC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586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3930A-3E87-1549-8043-331A438AE66E}" type="datetimeFigureOut">
              <a:rPr lang="en-US" smtClean="0"/>
              <a:t>5/30/15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BAEAB-ED17-AD44-BB9D-75993C3FC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15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3930A-3E87-1549-8043-331A438AE66E}" type="datetimeFigureOut">
              <a:rPr lang="en-US" smtClean="0"/>
              <a:t>5/30/15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BAEAB-ED17-AD44-BB9D-75993C3FC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25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3930A-3E87-1549-8043-331A438AE66E}" type="datetimeFigureOut">
              <a:rPr lang="en-US" smtClean="0"/>
              <a:t>5/30/15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BAEAB-ED17-AD44-BB9D-75993C3FC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378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3930A-3E87-1549-8043-331A438AE66E}" type="datetimeFigureOut">
              <a:rPr lang="en-US" smtClean="0"/>
              <a:t>5/30/15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BAEAB-ED17-AD44-BB9D-75993C3FC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506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517060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3930A-3E87-1549-8043-331A438AE66E}" type="datetimeFigureOut">
              <a:rPr lang="en-US" smtClean="0"/>
              <a:t>5/30/15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BAEAB-ED17-AD44-BB9D-75993C3FC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849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Herculanum"/>
          <a:ea typeface="+mj-ea"/>
          <a:cs typeface="Herculanum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effectLst>
                  <a:glow rad="304800">
                    <a:schemeClr val="bg1">
                      <a:alpha val="55000"/>
                    </a:schemeClr>
                  </a:glow>
                </a:effectLst>
              </a:rPr>
              <a:t>Lessons from the Red Sea</a:t>
            </a:r>
            <a:endParaRPr lang="en-US" dirty="0">
              <a:effectLst>
                <a:glow rad="304800">
                  <a:schemeClr val="bg1">
                    <a:alpha val="55000"/>
                  </a:schemeClr>
                </a:glo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446626"/>
            <a:ext cx="6400800" cy="774759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Exodus 14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806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glow rad="330200">
                    <a:schemeClr val="bg1">
                      <a:alpha val="58000"/>
                    </a:schemeClr>
                  </a:glow>
                </a:effectLst>
              </a:rPr>
              <a:t>God Tests us</a:t>
            </a:r>
            <a:endParaRPr lang="en-US" dirty="0">
              <a:effectLst>
                <a:glow rad="330200">
                  <a:schemeClr val="bg1">
                    <a:alpha val="58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759383"/>
          </a:xfrm>
        </p:spPr>
        <p:txBody>
          <a:bodyPr/>
          <a:lstStyle/>
          <a:p>
            <a:r>
              <a:rPr lang="en-US" dirty="0" smtClean="0">
                <a:effectLst>
                  <a:glow rad="292100">
                    <a:schemeClr val="bg1">
                      <a:alpha val="56000"/>
                    </a:schemeClr>
                  </a:glow>
                </a:effectLst>
              </a:rPr>
              <a:t>How did the people end up at this place (Ex. 13:18, 21-22)?</a:t>
            </a:r>
          </a:p>
          <a:p>
            <a:r>
              <a:rPr lang="en-US" dirty="0" smtClean="0">
                <a:effectLst>
                  <a:glow rad="292100">
                    <a:schemeClr val="bg1">
                      <a:alpha val="56000"/>
                    </a:schemeClr>
                  </a:glow>
                </a:effectLst>
              </a:rPr>
              <a:t>Consider James 1:13 with Jn. 6:6.</a:t>
            </a:r>
          </a:p>
          <a:p>
            <a:r>
              <a:rPr lang="en-US" dirty="0" smtClean="0">
                <a:effectLst>
                  <a:glow rad="292100">
                    <a:schemeClr val="bg1">
                      <a:alpha val="56000"/>
                    </a:schemeClr>
                  </a:glow>
                </a:effectLst>
              </a:rPr>
              <a:t>The difference is the motivation (Gen. 3).</a:t>
            </a:r>
          </a:p>
          <a:p>
            <a:r>
              <a:rPr lang="en-US" dirty="0" smtClean="0">
                <a:effectLst>
                  <a:glow rad="292100">
                    <a:schemeClr val="bg1">
                      <a:alpha val="56000"/>
                    </a:schemeClr>
                  </a:glow>
                </a:effectLst>
              </a:rPr>
              <a:t>God may test us but only while giving us the answers (1 Cor. 10:13).</a:t>
            </a:r>
            <a:endParaRPr lang="en-US" dirty="0">
              <a:effectLst>
                <a:glow rad="292100">
                  <a:schemeClr val="bg1">
                    <a:alpha val="56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8079881"/>
      </p:ext>
    </p:extLst>
  </p:cSld>
  <p:clrMapOvr>
    <a:masterClrMapping/>
  </p:clrMapOvr>
  <p:transition xmlns:p14="http://schemas.microsoft.com/office/powerpoint/2010/main" spd="slow">
    <p:wipe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glow rad="330200">
                    <a:schemeClr val="bg1">
                      <a:alpha val="58000"/>
                    </a:schemeClr>
                  </a:glow>
                </a:effectLst>
              </a:rPr>
              <a:t>He Provides Victory</a:t>
            </a:r>
            <a:endParaRPr lang="en-US" dirty="0">
              <a:effectLst>
                <a:glow rad="330200">
                  <a:schemeClr val="bg1">
                    <a:alpha val="58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75938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effectLst>
                  <a:glow rad="292100">
                    <a:schemeClr val="bg1">
                      <a:alpha val="56000"/>
                    </a:schemeClr>
                  </a:glow>
                </a:effectLst>
              </a:rPr>
              <a:t>We come to a place where our only option is to go back to where we came from (Ex. 14:11-12).</a:t>
            </a:r>
          </a:p>
          <a:p>
            <a:r>
              <a:rPr lang="en-US" dirty="0" smtClean="0">
                <a:effectLst>
                  <a:glow rad="292100">
                    <a:schemeClr val="bg1">
                      <a:alpha val="56000"/>
                    </a:schemeClr>
                  </a:glow>
                </a:effectLst>
              </a:rPr>
              <a:t>We must admit how powerless we are so that we can accept His great power (Ex. 14:13-14).</a:t>
            </a:r>
          </a:p>
          <a:p>
            <a:r>
              <a:rPr lang="en-US" dirty="0" smtClean="0">
                <a:effectLst>
                  <a:glow rad="292100">
                    <a:schemeClr val="bg1">
                      <a:alpha val="56000"/>
                    </a:schemeClr>
                  </a:glow>
                </a:effectLst>
              </a:rPr>
              <a:t>Too many still want input in the process (2 </a:t>
            </a:r>
            <a:r>
              <a:rPr lang="en-US" dirty="0" err="1" smtClean="0">
                <a:effectLst>
                  <a:glow rad="292100">
                    <a:schemeClr val="bg1">
                      <a:alpha val="56000"/>
                    </a:schemeClr>
                  </a:glow>
                </a:effectLst>
              </a:rPr>
              <a:t>Kgs</a:t>
            </a:r>
            <a:r>
              <a:rPr lang="en-US" dirty="0" smtClean="0">
                <a:effectLst>
                  <a:glow rad="292100">
                    <a:schemeClr val="bg1">
                      <a:alpha val="56000"/>
                    </a:schemeClr>
                  </a:glow>
                </a:effectLst>
              </a:rPr>
              <a:t>. 5:11-12).</a:t>
            </a:r>
          </a:p>
          <a:p>
            <a:r>
              <a:rPr lang="en-US" dirty="0" smtClean="0">
                <a:effectLst>
                  <a:glow rad="292100">
                    <a:schemeClr val="bg1">
                      <a:alpha val="56000"/>
                    </a:schemeClr>
                  </a:glow>
                </a:effectLst>
              </a:rPr>
              <a:t>We cannot hope to advise God (Gen. 16).</a:t>
            </a:r>
          </a:p>
          <a:p>
            <a:r>
              <a:rPr lang="en-US" dirty="0" smtClean="0">
                <a:effectLst>
                  <a:glow rad="292100">
                    <a:schemeClr val="bg1">
                      <a:alpha val="56000"/>
                    </a:schemeClr>
                  </a:glow>
                </a:effectLst>
              </a:rPr>
              <a:t>How you stand before God will determine whether you see victory or defeat (Ex. 14:19-20).</a:t>
            </a:r>
            <a:endParaRPr lang="en-US" dirty="0">
              <a:effectLst>
                <a:glow rad="292100">
                  <a:schemeClr val="bg1">
                    <a:alpha val="56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8319082"/>
      </p:ext>
    </p:extLst>
  </p:cSld>
  <p:clrMapOvr>
    <a:masterClrMapping/>
  </p:clrMapOvr>
  <p:transition xmlns:p14="http://schemas.microsoft.com/office/powerpoint/2010/main" spd="slow">
    <p:wipe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5979"/>
            <a:ext cx="9144000" cy="857250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glow rad="330200">
                    <a:schemeClr val="bg1">
                      <a:alpha val="58000"/>
                    </a:schemeClr>
                  </a:glow>
                </a:effectLst>
              </a:rPr>
              <a:t>He Requires our Participation</a:t>
            </a:r>
            <a:endParaRPr lang="en-US" dirty="0">
              <a:effectLst>
                <a:glow rad="330200">
                  <a:schemeClr val="bg1">
                    <a:alpha val="58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2559"/>
            <a:ext cx="8229600" cy="3013437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glow rad="292100">
                    <a:schemeClr val="bg1">
                      <a:alpha val="56000"/>
                    </a:schemeClr>
                  </a:glow>
                </a:effectLst>
              </a:rPr>
              <a:t>In some way our participation “works” our salvation (Ex. 14:15-16; Phil. 2:12-13).</a:t>
            </a:r>
          </a:p>
          <a:p>
            <a:r>
              <a:rPr lang="en-US" dirty="0" smtClean="0">
                <a:effectLst>
                  <a:glow rad="292100">
                    <a:schemeClr val="bg1">
                      <a:alpha val="56000"/>
                    </a:schemeClr>
                  </a:glow>
                </a:effectLst>
              </a:rPr>
              <a:t>Does the rod of Moses rob God of glory?</a:t>
            </a:r>
          </a:p>
          <a:p>
            <a:r>
              <a:rPr lang="en-US" dirty="0" smtClean="0">
                <a:effectLst>
                  <a:glow rad="292100">
                    <a:schemeClr val="bg1">
                      <a:alpha val="56000"/>
                    </a:schemeClr>
                  </a:glow>
                </a:effectLst>
              </a:rPr>
              <a:t>Consider the faith necessary to go forward (Ex. 14:21-22; Psa. 77).</a:t>
            </a:r>
            <a:endParaRPr lang="en-US" dirty="0">
              <a:effectLst>
                <a:glow rad="292100">
                  <a:schemeClr val="bg1">
                    <a:alpha val="56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3596473"/>
      </p:ext>
    </p:extLst>
  </p:cSld>
  <p:clrMapOvr>
    <a:masterClrMapping/>
  </p:clrMapOvr>
  <p:transition xmlns:p14="http://schemas.microsoft.com/office/powerpoint/2010/main" spd="slow">
    <p:wipe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247</Words>
  <Application>Microsoft Macintosh PowerPoint</Application>
  <PresentationFormat>On-screen Show (16:9)</PresentationFormat>
  <Paragraphs>17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Lessons from the Red Sea</vt:lpstr>
      <vt:lpstr>God Tests us</vt:lpstr>
      <vt:lpstr>He Provides Victory</vt:lpstr>
      <vt:lpstr>He Requires our Participation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Russell</dc:creator>
  <cp:lastModifiedBy>Brad Collins</cp:lastModifiedBy>
  <cp:revision>8</cp:revision>
  <dcterms:created xsi:type="dcterms:W3CDTF">2015-05-24T03:55:56Z</dcterms:created>
  <dcterms:modified xsi:type="dcterms:W3CDTF">2015-05-30T15:12:49Z</dcterms:modified>
</cp:coreProperties>
</file>