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3" r:id="rId24"/>
    <p:sldId id="279" r:id="rId2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2" autoAdjust="0"/>
    <p:restoredTop sz="94660"/>
  </p:normalViewPr>
  <p:slideViewPr>
    <p:cSldViewPr>
      <p:cViewPr varScale="1">
        <p:scale>
          <a:sx n="75" d="100"/>
          <a:sy n="75" d="100"/>
        </p:scale>
        <p:origin x="-64" y="-20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75BC35-ACF4-44D6-B2DC-29A46ED36435}" type="datetimeFigureOut">
              <a:rPr lang="en-US" smtClean="0"/>
              <a:pPr/>
              <a:t>5/13/2015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6AC999-757A-450D-93D2-67732B297C5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5E39E3-4564-4952-A8C2-376F3855D3B2}"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6A52CA5-52EF-48FB-8C15-A3AA10E36617}" type="datetimeFigureOut">
              <a:rPr lang="en-US" smtClean="0">
                <a:solidFill>
                  <a:prstClr val="white">
                    <a:tint val="75000"/>
                  </a:prstClr>
                </a:solidFill>
              </a:rPr>
              <a:pPr/>
              <a:t>5/13/2015</a:t>
            </a:fld>
            <a:endParaRPr lang="en-US">
              <a:solidFill>
                <a:prstClr val="white">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E975039-72C0-4F32-9950-47E7B65AEF17}" type="slidenum">
              <a:rPr lang="en-US" smtClean="0">
                <a:solidFill>
                  <a:prstClr val="white">
                    <a:tint val="75000"/>
                  </a:prstClr>
                </a:solidFill>
              </a:rPr>
              <a:pPr/>
              <a:t>‹#›</a:t>
            </a:fld>
            <a:endParaRPr lang="en-US">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Parables of Jesus – </a:t>
            </a:r>
            <a:r>
              <a:rPr lang="en-US" dirty="0" smtClean="0"/>
              <a:t>Lessons 14-15</a:t>
            </a:r>
            <a:endParaRPr lang="en-US" dirty="0"/>
          </a:p>
        </p:txBody>
      </p:sp>
      <p:pic>
        <p:nvPicPr>
          <p:cNvPr id="8" name="Content Placeholder 7" descr="ParablePNG04042015.png"/>
          <p:cNvPicPr>
            <a:picLocks noGrp="1" noChangeAspect="1"/>
          </p:cNvPicPr>
          <p:nvPr>
            <p:ph sz="half" idx="1"/>
          </p:nvPr>
        </p:nvPicPr>
        <p:blipFill>
          <a:blip r:embed="rId3" cstate="print"/>
          <a:stretch>
            <a:fillRect/>
          </a:stretch>
        </p:blipFill>
        <p:spPr>
          <a:xfrm>
            <a:off x="457200" y="1259346"/>
            <a:ext cx="4038600" cy="3275686"/>
          </a:xfrm>
        </p:spPr>
      </p:pic>
      <p:sp>
        <p:nvSpPr>
          <p:cNvPr id="6" name="Content Placeholder 5"/>
          <p:cNvSpPr>
            <a:spLocks noGrp="1"/>
          </p:cNvSpPr>
          <p:nvPr>
            <p:ph sz="half" idx="2"/>
          </p:nvPr>
        </p:nvSpPr>
        <p:spPr/>
        <p:txBody>
          <a:bodyPr>
            <a:normAutofit/>
          </a:bodyPr>
          <a:lstStyle/>
          <a:p>
            <a:pPr algn="ctr">
              <a:buNone/>
            </a:pPr>
            <a:endParaRPr lang="en-US" sz="3600" i="1" dirty="0" smtClean="0"/>
          </a:p>
          <a:p>
            <a:pPr algn="ctr">
              <a:buNone/>
            </a:pPr>
            <a:r>
              <a:rPr lang="en-US" sz="3600" i="1" dirty="0" smtClean="0"/>
              <a:t>He who has ears,</a:t>
            </a:r>
          </a:p>
          <a:p>
            <a:pPr algn="ctr">
              <a:buNone/>
            </a:pPr>
            <a:endParaRPr lang="en-US" sz="3600" i="1" dirty="0" smtClean="0"/>
          </a:p>
          <a:p>
            <a:pPr algn="ctr">
              <a:buNone/>
            </a:pPr>
            <a:r>
              <a:rPr lang="en-US" sz="3600" i="1" dirty="0" smtClean="0"/>
              <a:t>let him hear</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7. When the sheep is found what does the shepherd do? What might this represent?</a:t>
            </a:r>
          </a:p>
          <a:p>
            <a:pPr lvl="1"/>
            <a:endParaRPr lang="en-US" dirty="0" smtClean="0"/>
          </a:p>
          <a:p>
            <a:pPr lvl="1"/>
            <a:r>
              <a:rPr lang="en-US" dirty="0" smtClean="0"/>
              <a:t>“he lays it on his shoulders”</a:t>
            </a:r>
          </a:p>
          <a:p>
            <a:pPr lvl="1"/>
            <a:endParaRPr lang="en-US" dirty="0" smtClean="0"/>
          </a:p>
          <a:p>
            <a:pPr lvl="1"/>
            <a:r>
              <a:rPr lang="en-US" dirty="0" smtClean="0"/>
              <a:t>The Lord’s willingness to deal with the weakness of His people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8. After finding the sheep and returning home, what does the shepherd do? What is this?</a:t>
            </a:r>
          </a:p>
          <a:p>
            <a:pPr lvl="1"/>
            <a:r>
              <a:rPr lang="en-US" dirty="0" smtClean="0"/>
              <a:t>“he calls together his friends and his neighbors” for rejoicing</a:t>
            </a:r>
          </a:p>
          <a:p>
            <a:pPr lvl="1"/>
            <a:endParaRPr lang="en-US" dirty="0" smtClean="0"/>
          </a:p>
          <a:p>
            <a:pPr lvl="1"/>
            <a:r>
              <a:rPr lang="en-US" dirty="0" smtClean="0"/>
              <a:t>Rejoicing in heaven over the salvation of one who was lost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4. Who are the ninety-nine sheep in the fold?</a:t>
            </a:r>
          </a:p>
          <a:p>
            <a:pPr lvl="1"/>
            <a:r>
              <a:rPr lang="en-US" dirty="0" smtClean="0"/>
              <a:t>Jesus compares them to “ninety-nine righteous people who need no repentance”</a:t>
            </a:r>
          </a:p>
          <a:p>
            <a:pPr lvl="1"/>
            <a:endParaRPr lang="en-US" dirty="0" smtClean="0"/>
          </a:p>
          <a:p>
            <a:pPr lvl="1"/>
            <a:r>
              <a:rPr lang="en-US" dirty="0" smtClean="0"/>
              <a:t>Who is it who needs “no repentance”?</a:t>
            </a:r>
          </a:p>
          <a:p>
            <a:pPr lvl="2"/>
            <a:r>
              <a:rPr lang="en-US" dirty="0" smtClean="0"/>
              <a:t>Pharisees?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2. Who does the woman represent?</a:t>
            </a:r>
          </a:p>
          <a:p>
            <a:pPr lvl="1"/>
            <a:endParaRPr lang="en-US" dirty="0" smtClean="0"/>
          </a:p>
          <a:p>
            <a:pPr lvl="1"/>
            <a:r>
              <a:rPr lang="en-US" dirty="0" smtClean="0"/>
              <a:t>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3. Who does the lost coin represent?</a:t>
            </a:r>
          </a:p>
          <a:p>
            <a:pPr lvl="1"/>
            <a:endParaRPr lang="en-US" dirty="0" smtClean="0"/>
          </a:p>
          <a:p>
            <a:pPr lvl="1"/>
            <a:r>
              <a:rPr lang="en-US" dirty="0" smtClean="0"/>
              <a:t>Tax </a:t>
            </a:r>
            <a:r>
              <a:rPr lang="en-US" dirty="0" smtClean="0"/>
              <a:t>collectors and sinners</a:t>
            </a:r>
          </a:p>
          <a:p>
            <a:pPr lvl="1"/>
            <a:endParaRPr lang="en-US" dirty="0" smtClean="0"/>
          </a:p>
          <a:p>
            <a:pPr lvl="1"/>
            <a:r>
              <a:rPr lang="en-US" dirty="0" smtClean="0"/>
              <a:t>Anyone thought “unworthy” by Pharisees</a:t>
            </a:r>
          </a:p>
          <a:p>
            <a:pPr lvl="1"/>
            <a:endParaRPr lang="en-US" dirty="0" smtClean="0"/>
          </a:p>
          <a:p>
            <a:pPr lvl="1"/>
            <a:r>
              <a:rPr lang="en-US" dirty="0" smtClean="0"/>
              <a:t>Anyone who is lost in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4. What was the coin’s real value?</a:t>
            </a:r>
          </a:p>
          <a:p>
            <a:pPr lvl="1"/>
            <a:endParaRPr lang="en-US" i="1" dirty="0" smtClean="0"/>
          </a:p>
          <a:p>
            <a:pPr lvl="1"/>
            <a:r>
              <a:rPr lang="en-US" i="1" dirty="0" smtClean="0"/>
              <a:t>Drachma</a:t>
            </a:r>
            <a:r>
              <a:rPr lang="en-US" dirty="0" smtClean="0"/>
              <a:t> in Greek which was equivalent to the Roman </a:t>
            </a:r>
            <a:r>
              <a:rPr lang="en-US" i="1" dirty="0" smtClean="0"/>
              <a:t>denarius</a:t>
            </a:r>
            <a:endParaRPr lang="en-US" i="1" u="sng" dirty="0" smtClean="0"/>
          </a:p>
          <a:p>
            <a:pPr lvl="1"/>
            <a:r>
              <a:rPr lang="en-US" dirty="0" smtClean="0"/>
              <a:t>It was a “day’s wages”</a:t>
            </a:r>
          </a:p>
          <a:p>
            <a:pPr lvl="1"/>
            <a:endParaRPr lang="en-US" dirty="0" smtClean="0"/>
          </a:p>
          <a:p>
            <a:pPr lvl="1"/>
            <a:r>
              <a:rPr lang="en-US" dirty="0" smtClean="0"/>
              <a:t>Sentimental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5. What does the woman do when she realizes the coin is lost?</a:t>
            </a:r>
          </a:p>
          <a:p>
            <a:pPr lvl="1"/>
            <a:endParaRPr lang="en-US" dirty="0" smtClean="0"/>
          </a:p>
          <a:p>
            <a:pPr lvl="1"/>
            <a:r>
              <a:rPr lang="en-US" dirty="0" smtClean="0"/>
              <a:t>Lights a lamp</a:t>
            </a:r>
          </a:p>
          <a:p>
            <a:pPr lvl="1"/>
            <a:r>
              <a:rPr lang="en-US" dirty="0" smtClean="0"/>
              <a:t>Sweeps the house</a:t>
            </a:r>
          </a:p>
          <a:p>
            <a:pPr lvl="1"/>
            <a:r>
              <a:rPr lang="en-US" dirty="0" smtClean="0"/>
              <a:t>Searches carefully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8. What significance do the candle and broom have?</a:t>
            </a:r>
          </a:p>
          <a:p>
            <a:pPr lvl="1"/>
            <a:endParaRPr lang="en-US" dirty="0" smtClean="0"/>
          </a:p>
          <a:p>
            <a:pPr lvl="1"/>
            <a:r>
              <a:rPr lang="en-US" dirty="0" smtClean="0"/>
              <a:t>Characterizes a deliberate and focused searching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6. What does this imply about the coin’s worth to the woman?</a:t>
            </a:r>
          </a:p>
          <a:p>
            <a:endParaRPr lang="en-US" dirty="0" smtClean="0"/>
          </a:p>
          <a:p>
            <a:pPr lvl="1"/>
            <a:r>
              <a:rPr lang="en-US" dirty="0" smtClean="0"/>
              <a:t>It was of great value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lnSpcReduction="10000"/>
          </a:bodyPr>
          <a:lstStyle/>
          <a:p>
            <a:pPr>
              <a:buNone/>
            </a:pPr>
            <a:r>
              <a:rPr lang="en-US" dirty="0" smtClean="0"/>
              <a:t>7. What does the woman do when she finds the coin? What does this represent?</a:t>
            </a:r>
          </a:p>
          <a:p>
            <a:pPr lvl="1"/>
            <a:endParaRPr lang="en-US" dirty="0" smtClean="0"/>
          </a:p>
          <a:p>
            <a:pPr lvl="1"/>
            <a:r>
              <a:rPr lang="en-US" dirty="0" smtClean="0"/>
              <a:t>“calls together her friends and neighbors” for rejoicing</a:t>
            </a:r>
          </a:p>
          <a:p>
            <a:pPr lvl="1"/>
            <a:endParaRPr lang="en-US" dirty="0" smtClean="0"/>
          </a:p>
          <a:p>
            <a:pPr lvl="1"/>
            <a:r>
              <a:rPr lang="en-US" dirty="0" smtClean="0"/>
              <a:t>Rejoicing in heaven over the salvation of one who was lost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1. What is the background for these parables?</a:t>
            </a:r>
          </a:p>
          <a:p>
            <a:pPr lvl="1"/>
            <a:r>
              <a:rPr lang="en-US" dirty="0" err="1" smtClean="0"/>
              <a:t>Perean</a:t>
            </a:r>
            <a:r>
              <a:rPr lang="en-US" dirty="0" smtClean="0"/>
              <a:t> Ministry - the winter before Jesus’ crucifixion in the spring</a:t>
            </a:r>
          </a:p>
          <a:p>
            <a:pPr lvl="1"/>
            <a:endParaRPr lang="en-US" dirty="0" smtClean="0"/>
          </a:p>
          <a:p>
            <a:pPr lvl="1"/>
            <a:r>
              <a:rPr lang="en-US" dirty="0" smtClean="0"/>
              <a:t>The feast at the Pharisee leader’s house</a:t>
            </a:r>
          </a:p>
          <a:p>
            <a:pPr lvl="1"/>
            <a:endParaRPr lang="en-US" dirty="0" smtClean="0"/>
          </a:p>
          <a:p>
            <a:pPr lvl="1"/>
            <a:r>
              <a:rPr lang="en-US" dirty="0" smtClean="0"/>
              <a:t>Jesus teaching to “large crowds”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10. What does the found coin represent?</a:t>
            </a:r>
          </a:p>
          <a:p>
            <a:pPr lvl="1"/>
            <a:endParaRPr lang="en-US" dirty="0" smtClean="0"/>
          </a:p>
          <a:p>
            <a:pPr lvl="1"/>
            <a:r>
              <a:rPr lang="en-US" dirty="0" smtClean="0"/>
              <a:t>A sinner who repents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9. Who in the Lord’s audience is to be compared and contrasted with the woman in the parable?</a:t>
            </a:r>
          </a:p>
          <a:p>
            <a:pPr lvl="1"/>
            <a:endParaRPr lang="en-US" dirty="0" smtClean="0"/>
          </a:p>
          <a:p>
            <a:pPr lvl="1"/>
            <a:r>
              <a:rPr lang="en-US" dirty="0" smtClean="0"/>
              <a:t>Compared: The Lord, Jesus</a:t>
            </a:r>
          </a:p>
          <a:p>
            <a:pPr lvl="1"/>
            <a:endParaRPr lang="en-US" dirty="0" smtClean="0"/>
          </a:p>
          <a:p>
            <a:pPr lvl="1"/>
            <a:r>
              <a:rPr lang="en-US" dirty="0" smtClean="0"/>
              <a:t>Contrasted: The Pharisees and the scribes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fontScale="55000" lnSpcReduction="20000"/>
          </a:bodyPr>
          <a:lstStyle/>
          <a:p>
            <a:pPr>
              <a:buNone/>
            </a:pPr>
            <a:r>
              <a:rPr lang="en-US" sz="4500" dirty="0" smtClean="0"/>
              <a:t>What can we </a:t>
            </a:r>
            <a:r>
              <a:rPr lang="en-US" sz="4500" dirty="0" smtClean="0"/>
              <a:t>learn? -The concern of God for each individual soul</a:t>
            </a:r>
          </a:p>
          <a:p>
            <a:pPr>
              <a:buNone/>
            </a:pPr>
            <a:endParaRPr lang="en-US" dirty="0" smtClean="0"/>
          </a:p>
          <a:p>
            <a:pPr>
              <a:buNone/>
            </a:pPr>
            <a:r>
              <a:rPr lang="en-US" dirty="0" smtClean="0"/>
              <a:t>Luke </a:t>
            </a:r>
            <a:r>
              <a:rPr lang="en-US" dirty="0" smtClean="0"/>
              <a:t>19:10 </a:t>
            </a:r>
            <a:r>
              <a:rPr lang="en-US" dirty="0" smtClean="0"/>
              <a:t>"For the Son of Man has come to seek and to save that which was lost."</a:t>
            </a:r>
          </a:p>
          <a:p>
            <a:pPr>
              <a:buNone/>
            </a:pPr>
            <a:r>
              <a:rPr lang="en-US" dirty="0" smtClean="0"/>
              <a:t> </a:t>
            </a:r>
          </a:p>
          <a:p>
            <a:pPr>
              <a:buNone/>
            </a:pPr>
            <a:r>
              <a:rPr lang="en-US" dirty="0" smtClean="0"/>
              <a:t> </a:t>
            </a:r>
          </a:p>
          <a:p>
            <a:pPr>
              <a:buNone/>
            </a:pPr>
            <a:r>
              <a:rPr lang="en-US" dirty="0" smtClean="0"/>
              <a:t>Matthew </a:t>
            </a:r>
            <a:r>
              <a:rPr lang="en-US" dirty="0" smtClean="0"/>
              <a:t>9:13 </a:t>
            </a:r>
            <a:r>
              <a:rPr lang="en-US" dirty="0" smtClean="0"/>
              <a:t>"But go and learn what this means: 'I DESIRE COMPASSION, AND NOT SACRIFICE,' for I did not come to call the righteous, but sinners</a:t>
            </a:r>
            <a:r>
              <a:rPr lang="en-US" dirty="0" smtClean="0"/>
              <a:t>.”</a:t>
            </a:r>
            <a:endParaRPr lang="en-US" dirty="0" smtClean="0"/>
          </a:p>
          <a:p>
            <a:pPr>
              <a:buNone/>
            </a:pPr>
            <a:r>
              <a:rPr lang="en-US" dirty="0" smtClean="0"/>
              <a:t> </a:t>
            </a:r>
          </a:p>
          <a:p>
            <a:pPr>
              <a:buNone/>
            </a:pPr>
            <a:r>
              <a:rPr lang="en-US" dirty="0" smtClean="0"/>
              <a:t>2 </a:t>
            </a:r>
            <a:r>
              <a:rPr lang="en-US" dirty="0" smtClean="0"/>
              <a:t>Peter </a:t>
            </a:r>
            <a:r>
              <a:rPr lang="en-US" dirty="0" smtClean="0"/>
              <a:t>3:9 </a:t>
            </a:r>
            <a:r>
              <a:rPr lang="en-US" dirty="0" smtClean="0"/>
              <a:t>The Lord is not slow about His promise, as some count slowness, but is patient toward you, not wishing for any to perish but for all to come to repentance.</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9550"/>
            <a:ext cx="9144000" cy="4893647"/>
          </a:xfrm>
          <a:prstGeom prst="rect">
            <a:avLst/>
          </a:prstGeom>
          <a:noFill/>
        </p:spPr>
        <p:txBody>
          <a:bodyPr wrap="square" rtlCol="0">
            <a:spAutoFit/>
          </a:bodyPr>
          <a:lstStyle/>
          <a:p>
            <a:r>
              <a:rPr lang="en-US" sz="2400" dirty="0" smtClean="0"/>
              <a:t>…no Pharisee had ever dreamed of a God like [this]. One perhaps that would be merciful to the good who came to plead deserving ways, but certainly not one who would go in search of society’s worthless scabs. But there was nothing in Jesus’ ways the Pharisees could not have anticipated had they ever truly understood the God of the Old Testament on which they had so long doted. From the Garden of Eden to the last plaintive appeal of the prophets, He had been in relentless pursuit of His lost people – however sorry their state, however indifferent their response. Unlike the woman in the parable, Jesus will never recover all that are lost to Him, but it will never be for lack of seeking and searching.</a:t>
            </a:r>
          </a:p>
          <a:p>
            <a:pPr algn="r"/>
            <a:r>
              <a:rPr lang="en-US" sz="2400" dirty="0" smtClean="0"/>
              <a:t>-</a:t>
            </a:r>
            <a:r>
              <a:rPr lang="en-US" sz="2400" dirty="0" err="1" smtClean="0"/>
              <a:t>Earnhart</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1. What is the background for these parables?</a:t>
            </a:r>
          </a:p>
          <a:p>
            <a:pPr lvl="1"/>
            <a:r>
              <a:rPr lang="en-US" dirty="0" smtClean="0"/>
              <a:t>“all the tax collectors and the sinners were coming near Him to listen to Him”</a:t>
            </a:r>
          </a:p>
          <a:p>
            <a:pPr lvl="1"/>
            <a:endParaRPr lang="en-US" dirty="0" smtClean="0"/>
          </a:p>
          <a:p>
            <a:pPr lvl="1"/>
            <a:r>
              <a:rPr lang="en-US" dirty="0" smtClean="0"/>
              <a:t>“the Pharisees and the scribes began to grumble”</a:t>
            </a:r>
          </a:p>
          <a:p>
            <a:pPr lvl="1"/>
            <a:endParaRPr lang="en-US" dirty="0" smtClean="0"/>
          </a:p>
          <a:p>
            <a:pPr lvl="1"/>
            <a:r>
              <a:rPr lang="en-US" dirty="0" smtClean="0"/>
              <a:t>“This man receives sinners and eats with them”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1. What is the background for these parables?</a:t>
            </a:r>
          </a:p>
          <a:p>
            <a:pPr lvl="1"/>
            <a:endParaRPr lang="en-US" dirty="0" smtClean="0"/>
          </a:p>
          <a:p>
            <a:pPr lvl="1"/>
            <a:r>
              <a:rPr lang="en-US" dirty="0" smtClean="0"/>
              <a:t>“So He told them this parable, saying…”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marL="514350" indent="-514350"/>
            <a:endParaRPr lang="en-US" sz="2400" dirty="0" smtClean="0"/>
          </a:p>
          <a:p>
            <a:pPr marL="514350" indent="-514350"/>
            <a:endParaRPr lang="en-US" sz="2400" dirty="0" smtClean="0"/>
          </a:p>
          <a:p>
            <a:pPr marL="514350" indent="-514350"/>
            <a:r>
              <a:rPr lang="en-US" sz="2400" dirty="0" smtClean="0"/>
              <a:t>Look </a:t>
            </a:r>
            <a:r>
              <a:rPr lang="en-US" sz="2400" dirty="0" smtClean="0"/>
              <a:t>for the principle truth the parable is intended to teach</a:t>
            </a:r>
          </a:p>
          <a:p>
            <a:pPr marL="914400" lvl="1" indent="-514350">
              <a:buNone/>
            </a:pPr>
            <a:r>
              <a:rPr lang="en-US" sz="2000" dirty="0" smtClean="0"/>
              <a:t>	Most parables have only one point – not the whole scheme of redemption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2. Who does the shepher</a:t>
            </a:r>
            <a:r>
              <a:rPr lang="en-US" dirty="0" smtClean="0"/>
              <a:t>d represent?</a:t>
            </a:r>
          </a:p>
          <a:p>
            <a:endParaRPr lang="en-US" dirty="0" smtClean="0"/>
          </a:p>
          <a:p>
            <a:pPr lvl="1"/>
            <a:r>
              <a:rPr lang="en-US" dirty="0" smtClean="0"/>
              <a:t>Jesus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3. Who does the lost sheep represent?</a:t>
            </a:r>
          </a:p>
          <a:p>
            <a:pPr lvl="1"/>
            <a:endParaRPr lang="en-US" dirty="0" smtClean="0"/>
          </a:p>
          <a:p>
            <a:pPr lvl="1"/>
            <a:r>
              <a:rPr lang="en-US" dirty="0" smtClean="0"/>
              <a:t>Tax collectors and sinners</a:t>
            </a:r>
          </a:p>
          <a:p>
            <a:pPr lvl="1"/>
            <a:endParaRPr lang="en-US" dirty="0" smtClean="0"/>
          </a:p>
          <a:p>
            <a:pPr lvl="1"/>
            <a:r>
              <a:rPr lang="en-US" dirty="0" smtClean="0"/>
              <a:t>Anyone thought “unworthy” by Pharisees</a:t>
            </a:r>
          </a:p>
          <a:p>
            <a:pPr lvl="1"/>
            <a:endParaRPr lang="en-US" dirty="0" smtClean="0"/>
          </a:p>
          <a:p>
            <a:pPr lvl="1"/>
            <a:r>
              <a:rPr lang="en-US" dirty="0" smtClean="0"/>
              <a:t>Anyone who is lost in sin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5. What does the shepher</a:t>
            </a:r>
            <a:r>
              <a:rPr lang="en-US" dirty="0" smtClean="0"/>
              <a:t>d do? Why?</a:t>
            </a:r>
          </a:p>
          <a:p>
            <a:pPr lvl="1"/>
            <a:r>
              <a:rPr lang="en-US" dirty="0" smtClean="0"/>
              <a:t>Leaves rest of the flock</a:t>
            </a:r>
          </a:p>
          <a:p>
            <a:pPr lvl="1"/>
            <a:r>
              <a:rPr lang="en-US" dirty="0" smtClean="0"/>
              <a:t>Goes after the lost sheep</a:t>
            </a:r>
          </a:p>
          <a:p>
            <a:pPr lvl="1"/>
            <a:endParaRPr lang="en-US" dirty="0" smtClean="0"/>
          </a:p>
          <a:p>
            <a:pPr lvl="1"/>
            <a:r>
              <a:rPr lang="en-US" dirty="0" smtClean="0"/>
              <a:t>Because that single sheep is important</a:t>
            </a:r>
          </a:p>
          <a:p>
            <a:pPr lvl="2"/>
            <a:r>
              <a:rPr lang="en-US" dirty="0" smtClean="0"/>
              <a:t>Economically</a:t>
            </a:r>
          </a:p>
          <a:p>
            <a:pPr lvl="2"/>
            <a:r>
              <a:rPr lang="en-US" dirty="0" smtClean="0"/>
              <a:t>Affection for the sheep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5979"/>
            <a:ext cx="8763000" cy="857250"/>
          </a:xfrm>
        </p:spPr>
        <p:txBody>
          <a:bodyPr/>
          <a:lstStyle/>
          <a:p>
            <a:r>
              <a:rPr lang="en-US" dirty="0" smtClean="0"/>
              <a:t>Lost Sheep &amp; Lost Coin</a:t>
            </a:r>
            <a:endParaRPr lang="en-US" dirty="0"/>
          </a:p>
        </p:txBody>
      </p:sp>
      <p:sp>
        <p:nvSpPr>
          <p:cNvPr id="3" name="Content Placeholder 2"/>
          <p:cNvSpPr>
            <a:spLocks noGrp="1"/>
          </p:cNvSpPr>
          <p:nvPr>
            <p:ph idx="1"/>
          </p:nvPr>
        </p:nvSpPr>
        <p:spPr>
          <a:xfrm>
            <a:off x="228600" y="1200150"/>
            <a:ext cx="8763000" cy="3809999"/>
          </a:xfrm>
        </p:spPr>
        <p:txBody>
          <a:bodyPr>
            <a:normAutofit/>
          </a:bodyPr>
          <a:lstStyle/>
          <a:p>
            <a:pPr>
              <a:buNone/>
            </a:pPr>
            <a:r>
              <a:rPr lang="en-US" dirty="0" smtClean="0"/>
              <a:t>6. How long does the shepherd search? What does this signify?</a:t>
            </a:r>
          </a:p>
          <a:p>
            <a:pPr lvl="1"/>
            <a:r>
              <a:rPr lang="en-US" dirty="0" smtClean="0"/>
              <a:t>“until he finds it”</a:t>
            </a:r>
          </a:p>
          <a:p>
            <a:pPr lvl="1"/>
            <a:endParaRPr lang="en-US" dirty="0" smtClean="0"/>
          </a:p>
          <a:p>
            <a:pPr lvl="1"/>
            <a:r>
              <a:rPr lang="en-US" dirty="0" smtClean="0"/>
              <a:t>His concern and affection for the sheep</a:t>
            </a:r>
          </a:p>
          <a:p>
            <a:pPr lvl="1"/>
            <a:r>
              <a:rPr lang="en-US" dirty="0" smtClean="0"/>
              <a:t>The Lord’s willingness to save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833</Words>
  <Application>Microsoft Office PowerPoint</Application>
  <PresentationFormat>On-screen Show (16:9)</PresentationFormat>
  <Paragraphs>132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1_Office Theme</vt:lpstr>
      <vt:lpstr>Parables of Jesus – Lessons 14-15</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Lost Sheep &amp; Lost Coin</vt:lpstr>
      <vt:lpstr>Slide 23</vt:lpstr>
      <vt:lpstr>Slide 24</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Parables of Jesus – Lesson 5</dc:title>
  <dc:creator>Dennis Oliver</dc:creator>
  <cp:lastModifiedBy>Dennis Oliver</cp:lastModifiedBy>
  <cp:revision>75</cp:revision>
  <dcterms:created xsi:type="dcterms:W3CDTF">2015-04-19T11:13:54Z</dcterms:created>
  <dcterms:modified xsi:type="dcterms:W3CDTF">2015-05-13T23:32:07Z</dcterms:modified>
</cp:coreProperties>
</file>