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79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4660"/>
  </p:normalViewPr>
  <p:slideViewPr>
    <p:cSldViewPr>
      <p:cViewPr varScale="1">
        <p:scale>
          <a:sx n="84" d="100"/>
          <a:sy n="84" d="100"/>
        </p:scale>
        <p:origin x="-368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A9C5C-AD0F-47BB-8BFC-B6E153139532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C51C5-75D3-44E1-8436-70EC686D9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Parables of Jesus </a:t>
            </a:r>
            <a:r>
              <a:rPr lang="en-US" smtClean="0"/>
              <a:t>– </a:t>
            </a:r>
            <a:r>
              <a:rPr lang="en-US" smtClean="0"/>
              <a:t>Lesson </a:t>
            </a:r>
            <a:r>
              <a:rPr lang="en-US" smtClean="0"/>
              <a:t>16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6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How does the father receive the younger son?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Sees him “while he is still a long way off”</a:t>
            </a:r>
          </a:p>
          <a:p>
            <a:pPr lvl="1"/>
            <a:r>
              <a:rPr lang="en-US" dirty="0" smtClean="0"/>
              <a:t>Felt compassion for him</a:t>
            </a:r>
          </a:p>
          <a:p>
            <a:pPr lvl="1"/>
            <a:r>
              <a:rPr lang="en-US" dirty="0" smtClean="0"/>
              <a:t>Ran and embraced and kissed him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What do the robes, shoes, ring and merrymaking in the parable represent?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father’s rejoicing</a:t>
            </a:r>
          </a:p>
          <a:p>
            <a:pPr lvl="1"/>
            <a:r>
              <a:rPr lang="en-US" dirty="0" smtClean="0"/>
              <a:t>The extravagance of the father’s love</a:t>
            </a:r>
          </a:p>
          <a:p>
            <a:pPr lvl="1"/>
            <a:r>
              <a:rPr lang="en-US" dirty="0" smtClean="0"/>
              <a:t>The son’s restoration as a “son”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Who does the elder brother represent?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Pharisees and scribes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9. What is wrong with the attitude of the elder brother?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was his attitude?</a:t>
            </a:r>
          </a:p>
          <a:p>
            <a:pPr lvl="2"/>
            <a:r>
              <a:rPr lang="en-US" dirty="0" smtClean="0"/>
              <a:t>Anger at both brother and father</a:t>
            </a:r>
          </a:p>
          <a:p>
            <a:pPr lvl="2"/>
            <a:r>
              <a:rPr lang="en-US" dirty="0" smtClean="0"/>
              <a:t>Haughtiness based on his “own work”</a:t>
            </a:r>
          </a:p>
          <a:p>
            <a:pPr lvl="2"/>
            <a:r>
              <a:rPr lang="en-US" dirty="0" smtClean="0"/>
              <a:t>Resentment at the father’s love for brother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9. What is wrong with the attitude of the elder brother?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Ungrateful for what father had done for him</a:t>
            </a:r>
          </a:p>
          <a:p>
            <a:pPr lvl="1"/>
            <a:r>
              <a:rPr lang="en-US" dirty="0" smtClean="0"/>
              <a:t>Lack of love for younger brother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10. What did the elder brother refuse to accept from the younger brother?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Repentance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Lessons from the younger son?</a:t>
            </a:r>
          </a:p>
          <a:p>
            <a:pPr lvl="1"/>
            <a:r>
              <a:rPr lang="en-US" dirty="0" smtClean="0"/>
              <a:t>“The far country is not a place but an attitude.”</a:t>
            </a:r>
          </a:p>
          <a:p>
            <a:pPr lvl="1"/>
            <a:r>
              <a:rPr lang="en-US" dirty="0" smtClean="0"/>
              <a:t>Many waste God’s gifts in sin….and in in respectable pursuits.</a:t>
            </a:r>
          </a:p>
          <a:p>
            <a:pPr lvl="1"/>
            <a:r>
              <a:rPr lang="en-US" dirty="0" smtClean="0"/>
              <a:t>We must “come to our senses”, repent, and return to the father</a:t>
            </a:r>
          </a:p>
          <a:p>
            <a:pPr lvl="1"/>
            <a:r>
              <a:rPr lang="en-US" dirty="0" smtClean="0"/>
              <a:t>Psalm 51:16-19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Lessons from the older son?</a:t>
            </a:r>
          </a:p>
          <a:p>
            <a:pPr lvl="1"/>
            <a:r>
              <a:rPr lang="en-US" dirty="0" smtClean="0"/>
              <a:t>He refused to be reconciled to either his brother or his father.</a:t>
            </a:r>
          </a:p>
          <a:p>
            <a:pPr lvl="1"/>
            <a:r>
              <a:rPr lang="en-US" dirty="0" smtClean="0"/>
              <a:t>He thought himself valuable based on his works</a:t>
            </a:r>
          </a:p>
          <a:p>
            <a:pPr lvl="1"/>
            <a:r>
              <a:rPr lang="en-US" dirty="0" smtClean="0"/>
              <a:t>He did not understand the father’s love</a:t>
            </a:r>
          </a:p>
          <a:p>
            <a:pPr lvl="1"/>
            <a:r>
              <a:rPr lang="en-US" dirty="0" smtClean="0"/>
              <a:t>“He was abjectly poor in his imaginary worthiness when he could have been rich in God’s grace.”</a:t>
            </a:r>
          </a:p>
          <a:p>
            <a:pPr lvl="1"/>
            <a:r>
              <a:rPr lang="en-US" dirty="0" smtClean="0"/>
              <a:t>Luke 17:10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Lessons from the father?</a:t>
            </a:r>
          </a:p>
          <a:p>
            <a:pPr lvl="1"/>
            <a:r>
              <a:rPr lang="en-US" dirty="0" smtClean="0"/>
              <a:t>“How powerfully Jesus reveals the heart of God toward sinners in this simple but compelling story.”</a:t>
            </a:r>
          </a:p>
          <a:p>
            <a:pPr lvl="1"/>
            <a:r>
              <a:rPr lang="en-US" dirty="0" smtClean="0"/>
              <a:t>Does God “run”?</a:t>
            </a:r>
          </a:p>
          <a:p>
            <a:pPr lvl="1"/>
            <a:r>
              <a:rPr lang="en-US" dirty="0" smtClean="0"/>
              <a:t>John 3:16; Romans 8:32; Ephesians 1, 2; 	Micah 7:18-20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did the father restore the prodigal to his place as “son”?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the son repented and returned to the Father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the son determined he would be as “one of [your] hired men”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2800" dirty="0" smtClean="0"/>
              <a:t>“the pearl and crown of all the parables”</a:t>
            </a:r>
          </a:p>
          <a:p>
            <a:pPr algn="ctr">
              <a:buNone/>
            </a:pPr>
            <a:r>
              <a:rPr lang="en-US" sz="2800" dirty="0" smtClean="0"/>
              <a:t>“It could better have been called the Parable of the Loving Father…”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rodigal-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1047750"/>
            <a:ext cx="2882900" cy="2476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What is the background of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Luke 15:1-3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Three parables:</a:t>
            </a:r>
          </a:p>
          <a:p>
            <a:pPr lvl="2"/>
            <a:r>
              <a:rPr lang="en-US" dirty="0" smtClean="0"/>
              <a:t>Parable of the Lost Sheep</a:t>
            </a:r>
          </a:p>
          <a:p>
            <a:pPr lvl="2"/>
            <a:r>
              <a:rPr lang="en-US" dirty="0" smtClean="0"/>
              <a:t>Parable of the Lost Coin</a:t>
            </a:r>
          </a:p>
          <a:p>
            <a:pPr lvl="2"/>
            <a:r>
              <a:rPr lang="en-US" dirty="0" smtClean="0"/>
              <a:t>Parable of the Prodigal 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All three parables have a “lost item” and one who desires to recover/find the lost item</a:t>
            </a:r>
          </a:p>
          <a:p>
            <a:pPr lvl="1"/>
            <a:r>
              <a:rPr lang="en-US" dirty="0" smtClean="0"/>
              <a:t>Each speaks to God’s love for sinners particularly as demonstrated in Jesus</a:t>
            </a:r>
          </a:p>
          <a:p>
            <a:endParaRPr lang="en-US" dirty="0" smtClean="0"/>
          </a:p>
          <a:p>
            <a:r>
              <a:rPr lang="en-US" dirty="0" smtClean="0"/>
              <a:t>Third parable adds another element.</a:t>
            </a:r>
          </a:p>
          <a:p>
            <a:pPr lvl="1"/>
            <a:r>
              <a:rPr lang="en-US" dirty="0" smtClean="0"/>
              <a:t>One who does not celebrate the “finding”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Prodigal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Spending money or resources freely and recklessly; wastefully extravagant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person who spends money in a recklessly extravagant 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2. Who does the younger son represent?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tax collectors and sinners of v. 1</a:t>
            </a:r>
          </a:p>
          <a:p>
            <a:pPr lvl="1"/>
            <a:r>
              <a:rPr lang="en-US" dirty="0" smtClean="0"/>
              <a:t>Anyone thought “unworthy” by Pharisees</a:t>
            </a:r>
          </a:p>
          <a:p>
            <a:pPr lvl="1"/>
            <a:r>
              <a:rPr lang="en-US" dirty="0" smtClean="0"/>
              <a:t>Anyone lost in sin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younger son is the least important of the three characters in the parable.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How came the younger son to be in the foreign land?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left the father</a:t>
            </a:r>
          </a:p>
          <a:p>
            <a:pPr lvl="1"/>
            <a:r>
              <a:rPr lang="en-US" dirty="0" smtClean="0"/>
              <a:t>He was prodigal in the foreign land</a:t>
            </a:r>
          </a:p>
          <a:p>
            <a:pPr lvl="1"/>
            <a:r>
              <a:rPr lang="en-US" dirty="0" smtClean="0"/>
              <a:t>He became the “lowest of the low”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What thing was necessary for the young man to return home?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“when he came to his senses</a:t>
            </a:r>
          </a:p>
          <a:p>
            <a:pPr lvl="1"/>
            <a:r>
              <a:rPr lang="en-US" dirty="0" smtClean="0"/>
              <a:t>Realized the blessings in the father’s house</a:t>
            </a:r>
          </a:p>
          <a:p>
            <a:pPr lvl="1"/>
            <a:r>
              <a:rPr lang="en-US" dirty="0" smtClean="0"/>
              <a:t>Repentance: “I will get up and go”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Prodigal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Who does the father represent?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658</Words>
  <Application>Microsoft Office PowerPoint</Application>
  <PresentationFormat>On-screen Show (16:9)</PresentationFormat>
  <Paragraphs>114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1_Office Theme</vt:lpstr>
      <vt:lpstr>Parables of Jesus – Lesson 16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Slide 20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81</cp:revision>
  <dcterms:created xsi:type="dcterms:W3CDTF">2015-04-19T11:13:54Z</dcterms:created>
  <dcterms:modified xsi:type="dcterms:W3CDTF">2015-05-17T18:18:06Z</dcterms:modified>
</cp:coreProperties>
</file>