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7" r:id="rId2"/>
    <p:sldId id="281" r:id="rId3"/>
    <p:sldId id="282" r:id="rId4"/>
    <p:sldId id="258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79" r:id="rId1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302" autoAdjust="0"/>
    <p:restoredTop sz="94660"/>
  </p:normalViewPr>
  <p:slideViewPr>
    <p:cSldViewPr>
      <p:cViewPr varScale="1">
        <p:scale>
          <a:sx n="75" d="100"/>
          <a:sy n="75" d="100"/>
        </p:scale>
        <p:origin x="-64" y="-20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1E624-BCAD-4185-9671-7A1356E5324F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E0F162-5F89-4319-B69C-CC7C0C3EBA2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75BC35-ACF4-44D6-B2DC-29A46ED36435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6AC999-757A-450D-93D2-67732B297C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E39E3-4564-4952-A8C2-376F3855D3B2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5/20/2015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Parables of Jesus – Lesson </a:t>
            </a:r>
            <a:r>
              <a:rPr lang="en-US" dirty="0" smtClean="0"/>
              <a:t>17</a:t>
            </a:r>
            <a:endParaRPr lang="en-US" dirty="0"/>
          </a:p>
        </p:txBody>
      </p:sp>
      <p:pic>
        <p:nvPicPr>
          <p:cNvPr id="8" name="Content Placeholder 7" descr="ParablePNG04042015.pn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" y="1259346"/>
            <a:ext cx="4038600" cy="3275686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3600" i="1" dirty="0" smtClean="0"/>
          </a:p>
          <a:p>
            <a:pPr algn="ctr">
              <a:buNone/>
            </a:pPr>
            <a:r>
              <a:rPr lang="en-US" sz="3600" i="1" dirty="0" smtClean="0"/>
              <a:t>He who has ears,</a:t>
            </a:r>
          </a:p>
          <a:p>
            <a:pPr algn="ctr">
              <a:buNone/>
            </a:pPr>
            <a:endParaRPr lang="en-US" sz="3600" i="1" dirty="0" smtClean="0"/>
          </a:p>
          <a:p>
            <a:pPr algn="ctr">
              <a:buNone/>
            </a:pPr>
            <a:r>
              <a:rPr lang="en-US" sz="3600" i="1" dirty="0" smtClean="0"/>
              <a:t>let him hear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Unprofitable Servant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7. To what does Jesus compare this truth about master/servant relations?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When you have done everything commanded by God, you still remain unprofitable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Unprofitable Servant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8. In what sense is this servant unprofitable?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Not done anything above the expected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master has not received “extra” or “gain” or “profit” beyond the expected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Unprofitable Servant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10. Harmonize Luke 17:7 and Luke 12:37.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Luke 17: No consideration of master although reasonable to believe the master was “pleased”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Luke 12: Viewed from master’s standpoint: The master who </a:t>
            </a:r>
            <a:r>
              <a:rPr lang="en-US" dirty="0" err="1" smtClean="0"/>
              <a:t>joyed</a:t>
            </a:r>
            <a:r>
              <a:rPr lang="en-US" dirty="0" smtClean="0"/>
              <a:t> in the obedience of the servants and gave the undeserved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Unprofitable Servant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Harmonize the “father” in the Prodigal Son with the “master” in Luke 17.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Point of view is different:</a:t>
            </a:r>
          </a:p>
          <a:p>
            <a:pPr lvl="2"/>
            <a:r>
              <a:rPr lang="en-US" dirty="0" smtClean="0"/>
              <a:t>Father’s loving care in Prodigal Son</a:t>
            </a:r>
          </a:p>
          <a:p>
            <a:pPr lvl="2"/>
            <a:r>
              <a:rPr lang="en-US" dirty="0" smtClean="0"/>
              <a:t>Master’s attitude not considered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Unprofitable Servant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Lessons?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We cannot do enough to “earn” salvation – it is by grace. Romans 3:23-24; Titus 3:4-5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BUT, salvation is not by “grace only”. Romans 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Unprofitable Servant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1. What is the background for this parable?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885950"/>
            <a:ext cx="8763000" cy="3170099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r>
              <a:rPr lang="en-US" sz="2000" dirty="0" smtClean="0"/>
              <a:t>Capernaum:</a:t>
            </a:r>
          </a:p>
          <a:p>
            <a:r>
              <a:rPr lang="en-US" sz="2000" dirty="0" smtClean="0"/>
              <a:t>-</a:t>
            </a:r>
            <a:r>
              <a:rPr lang="en-US" sz="2000" dirty="0" err="1" smtClean="0"/>
              <a:t>Sower</a:t>
            </a:r>
            <a:endParaRPr lang="en-US" sz="2000" dirty="0" smtClean="0"/>
          </a:p>
          <a:p>
            <a:r>
              <a:rPr lang="en-US" sz="2000" dirty="0" smtClean="0"/>
              <a:t>-Seed Growing Itself</a:t>
            </a:r>
          </a:p>
          <a:p>
            <a:r>
              <a:rPr lang="en-US" sz="2000" dirty="0" smtClean="0"/>
              <a:t>-Tares</a:t>
            </a:r>
          </a:p>
          <a:p>
            <a:r>
              <a:rPr lang="en-US" sz="2000" dirty="0" smtClean="0"/>
              <a:t>-Mustard Seed</a:t>
            </a:r>
          </a:p>
          <a:p>
            <a:r>
              <a:rPr lang="en-US" sz="2000" dirty="0" smtClean="0"/>
              <a:t>-Leaven</a:t>
            </a:r>
          </a:p>
          <a:p>
            <a:r>
              <a:rPr lang="en-US" sz="2000" dirty="0" smtClean="0"/>
              <a:t>-Hidden Treasure</a:t>
            </a:r>
          </a:p>
          <a:p>
            <a:r>
              <a:rPr lang="en-US" sz="2000" dirty="0" smtClean="0"/>
              <a:t>-Pearl of Great Price</a:t>
            </a:r>
          </a:p>
          <a:p>
            <a:r>
              <a:rPr lang="en-US" sz="2000" dirty="0" smtClean="0"/>
              <a:t>-Drag Net</a:t>
            </a:r>
          </a:p>
          <a:p>
            <a:endParaRPr lang="en-US" sz="2000" dirty="0" smtClean="0"/>
          </a:p>
          <a:p>
            <a:r>
              <a:rPr lang="en-US" sz="2000" dirty="0" smtClean="0"/>
              <a:t>Jerusalem:</a:t>
            </a:r>
          </a:p>
          <a:p>
            <a:r>
              <a:rPr lang="en-US" sz="2000" dirty="0" smtClean="0"/>
              <a:t>-Laborers in Vineyard</a:t>
            </a:r>
          </a:p>
          <a:p>
            <a:r>
              <a:rPr lang="en-US" sz="2000" dirty="0" smtClean="0"/>
              <a:t>-Two Sons</a:t>
            </a:r>
          </a:p>
          <a:p>
            <a:r>
              <a:rPr lang="en-US" sz="2000" dirty="0" smtClean="0"/>
              <a:t>-Wicked Husbandmen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err="1" smtClean="0"/>
              <a:t>Perean</a:t>
            </a:r>
            <a:r>
              <a:rPr lang="en-US" sz="2000" dirty="0" smtClean="0"/>
              <a:t> Ministry:</a:t>
            </a:r>
          </a:p>
          <a:p>
            <a:r>
              <a:rPr lang="en-US" sz="2000" dirty="0" smtClean="0"/>
              <a:t>-Great Supper/Dinner</a:t>
            </a:r>
          </a:p>
          <a:p>
            <a:r>
              <a:rPr lang="en-US" sz="2000" dirty="0" smtClean="0"/>
              <a:t>-Lost Sheep</a:t>
            </a:r>
          </a:p>
          <a:p>
            <a:r>
              <a:rPr lang="en-US" sz="2000" dirty="0" smtClean="0"/>
              <a:t>-Lost Coin</a:t>
            </a:r>
          </a:p>
          <a:p>
            <a:r>
              <a:rPr lang="en-US" sz="2000" dirty="0" smtClean="0"/>
              <a:t>-Prodigal Son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Unprofitable Servant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r>
              <a:rPr lang="en-US" dirty="0" smtClean="0"/>
              <a:t>Timing and setting is somewhat uncertain</a:t>
            </a:r>
          </a:p>
          <a:p>
            <a:endParaRPr lang="en-US" dirty="0" smtClean="0"/>
          </a:p>
          <a:p>
            <a:r>
              <a:rPr lang="en-US" dirty="0" smtClean="0"/>
              <a:t>Matthew and Luke chronology don’t match</a:t>
            </a:r>
          </a:p>
          <a:p>
            <a:endParaRPr lang="en-US" dirty="0" smtClean="0"/>
          </a:p>
          <a:p>
            <a:r>
              <a:rPr lang="en-US" dirty="0" smtClean="0"/>
              <a:t>In the 4 – 6 months prior to crucifixion?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7977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6" name="Content Placeholder 5" descr="Jesus Ministry Map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29935" y="0"/>
            <a:ext cx="3635923" cy="51435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Unprofitable Servant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A collection of Jesus’ teachings/sayings?</a:t>
            </a:r>
          </a:p>
          <a:p>
            <a:endParaRPr lang="en-US" dirty="0" smtClean="0"/>
          </a:p>
          <a:p>
            <a:r>
              <a:rPr lang="en-US" dirty="0" smtClean="0"/>
              <a:t>A common thread?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Unprofitable Servant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2. Who does the servant represent?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apostles – “so you too” (v. 10)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Anyone who serves God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Unprofitable Servant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3. Who does the householder represent in this parable?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God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Unprofitable Servant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4. What is the obligation of the servant toward the master? What are the duties described in the parable?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Duties: Outside: plowing, tending sheep; 		Inside: Prepare food, serve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Obligation: whatever was required/ commanded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Unprofitable Servant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3300" dirty="0" smtClean="0"/>
              <a:t>5</a:t>
            </a:r>
            <a:r>
              <a:rPr lang="en-US" sz="4000" dirty="0" smtClean="0"/>
              <a:t>. What obligation does the householder have toward the servant?</a:t>
            </a:r>
          </a:p>
          <a:p>
            <a:pPr>
              <a:buNone/>
            </a:pPr>
            <a:r>
              <a:rPr lang="en-US" sz="4000" dirty="0" smtClean="0"/>
              <a:t>6. What will a master not say to his servant? Why?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Obligation: In parable </a:t>
            </a:r>
            <a:r>
              <a:rPr lang="en-US" dirty="0" smtClean="0">
                <a:sym typeface="Wingdings" pitchFamily="2" charset="2"/>
              </a:rPr>
              <a:t> None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Will not thank the servant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Nothing unusual about master’s actions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THIS IS NOT A LESSON ABOUT THE MASTER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802</TotalTime>
  <Words>443</Words>
  <Application>Microsoft Office PowerPoint</Application>
  <PresentationFormat>On-screen Show (16:9)</PresentationFormat>
  <Paragraphs>99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1_Office Theme</vt:lpstr>
      <vt:lpstr>Parables of Jesus – Lesson 17</vt:lpstr>
      <vt:lpstr>The Unprofitable Servant</vt:lpstr>
      <vt:lpstr>The Unprofitable Servant</vt:lpstr>
      <vt:lpstr>Slide 4</vt:lpstr>
      <vt:lpstr>The Unprofitable Servant</vt:lpstr>
      <vt:lpstr>The Unprofitable Servant</vt:lpstr>
      <vt:lpstr>The Unprofitable Servant</vt:lpstr>
      <vt:lpstr>The Unprofitable Servant</vt:lpstr>
      <vt:lpstr>The Unprofitable Servant</vt:lpstr>
      <vt:lpstr>The Unprofitable Servant</vt:lpstr>
      <vt:lpstr>The Unprofitable Servant</vt:lpstr>
      <vt:lpstr>The Unprofitable Servant</vt:lpstr>
      <vt:lpstr>The Unprofitable Servant</vt:lpstr>
      <vt:lpstr>The Unprofitable Servant</vt:lpstr>
      <vt:lpstr>Slide 15</vt:lpstr>
    </vt:vector>
  </TitlesOfParts>
  <Company>Windows 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Parables of Jesus – Lesson 5</dc:title>
  <dc:creator>Dennis Oliver</dc:creator>
  <cp:lastModifiedBy>Dennis Oliver</cp:lastModifiedBy>
  <cp:revision>76</cp:revision>
  <dcterms:created xsi:type="dcterms:W3CDTF">2015-04-19T11:13:54Z</dcterms:created>
  <dcterms:modified xsi:type="dcterms:W3CDTF">2015-05-20T23:17:47Z</dcterms:modified>
</cp:coreProperties>
</file>