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58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79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2" autoAdjust="0"/>
    <p:restoredTop sz="94660"/>
  </p:normalViewPr>
  <p:slideViewPr>
    <p:cSldViewPr>
      <p:cViewPr varScale="1">
        <p:scale>
          <a:sx n="75" d="100"/>
          <a:sy n="75" d="100"/>
        </p:scale>
        <p:origin x="-64" y="-2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5BC35-ACF4-44D6-B2DC-29A46ED36435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AC999-757A-450D-93D2-67732B297C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E39E3-4564-4952-A8C2-376F3855D3B2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4/29/2015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4/29/2015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4/29/2015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4/29/2015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4/29/2015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4/29/2015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4/29/2015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4/29/2015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4/29/2015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4/29/2015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4/29/2015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4/29/2015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Parables of Jesus – Lesson </a:t>
            </a:r>
            <a:r>
              <a:rPr lang="en-US" dirty="0" smtClean="0"/>
              <a:t>10</a:t>
            </a:r>
            <a:endParaRPr lang="en-US" dirty="0"/>
          </a:p>
        </p:txBody>
      </p:sp>
      <p:pic>
        <p:nvPicPr>
          <p:cNvPr id="8" name="Content Placeholder 7" descr="ParablePNG04042015.pn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1259346"/>
            <a:ext cx="4038600" cy="3275686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600" i="1" dirty="0" smtClean="0"/>
          </a:p>
          <a:p>
            <a:pPr algn="ctr">
              <a:buNone/>
            </a:pPr>
            <a:r>
              <a:rPr lang="en-US" sz="3600" i="1" dirty="0" smtClean="0"/>
              <a:t>He who has ears,</a:t>
            </a:r>
          </a:p>
          <a:p>
            <a:pPr algn="ctr">
              <a:buNone/>
            </a:pPr>
            <a:endParaRPr lang="en-US" sz="3600" i="1" dirty="0" smtClean="0"/>
          </a:p>
          <a:p>
            <a:pPr algn="ctr">
              <a:buNone/>
            </a:pPr>
            <a:r>
              <a:rPr lang="en-US" sz="3600" i="1" dirty="0" smtClean="0"/>
              <a:t>let him hear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Laborers in the Vineyard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 fontScale="92500"/>
          </a:bodyPr>
          <a:lstStyle/>
          <a:p>
            <a:pPr lvl="1"/>
            <a:r>
              <a:rPr lang="en-US" dirty="0" smtClean="0"/>
              <a:t>“they thought they would receive more”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they received same as the 11</a:t>
            </a:r>
            <a:r>
              <a:rPr lang="en-US" baseline="30000" dirty="0" smtClean="0"/>
              <a:t>th</a:t>
            </a:r>
            <a:r>
              <a:rPr lang="en-US" dirty="0" smtClean="0"/>
              <a:t> hour laborers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“they grumbled at the landowner”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“you have made them equal to us who have borne the burden and the scorching heat of the day”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Laborers in the Vineyard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Reward/pay should be equal to work/effort.</a:t>
            </a:r>
          </a:p>
          <a:p>
            <a:endParaRPr lang="en-US" dirty="0" smtClean="0"/>
          </a:p>
          <a:p>
            <a:r>
              <a:rPr lang="en-US" dirty="0" smtClean="0"/>
              <a:t>“I have earned more”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Laborers in the Vineyard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10. How did the lord reply?</a:t>
            </a:r>
          </a:p>
          <a:p>
            <a:pPr lvl="1"/>
            <a:r>
              <a:rPr lang="en-US" dirty="0" smtClean="0"/>
              <a:t>I am living up to our agreement</a:t>
            </a:r>
          </a:p>
          <a:p>
            <a:pPr lvl="1"/>
            <a:r>
              <a:rPr lang="en-US" dirty="0" smtClean="0"/>
              <a:t>I am doing as I promised</a:t>
            </a:r>
          </a:p>
          <a:p>
            <a:pPr lvl="1"/>
            <a:r>
              <a:rPr lang="en-US" dirty="0" smtClean="0"/>
              <a:t>I am doing you no wrong</a:t>
            </a:r>
          </a:p>
          <a:p>
            <a:pPr lvl="1"/>
            <a:r>
              <a:rPr lang="en-US" dirty="0" smtClean="0"/>
              <a:t>I can do what I wish with what is mine</a:t>
            </a:r>
          </a:p>
          <a:p>
            <a:pPr lvl="1"/>
            <a:r>
              <a:rPr lang="en-US" dirty="0" smtClean="0"/>
              <a:t>Are you envious because I am generous?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Laborers in the Vineyard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r>
              <a:rPr lang="en-US" dirty="0" smtClean="0"/>
              <a:t>Who/What is</a:t>
            </a:r>
          </a:p>
          <a:p>
            <a:pPr lvl="1"/>
            <a:r>
              <a:rPr lang="en-US" dirty="0" smtClean="0"/>
              <a:t>Landowner?</a:t>
            </a:r>
          </a:p>
          <a:p>
            <a:pPr lvl="1"/>
            <a:r>
              <a:rPr lang="en-US" dirty="0" smtClean="0"/>
              <a:t>Vineyard?</a:t>
            </a:r>
          </a:p>
          <a:p>
            <a:pPr lvl="1"/>
            <a:r>
              <a:rPr lang="en-US" dirty="0" smtClean="0"/>
              <a:t>Laborers?</a:t>
            </a:r>
          </a:p>
          <a:p>
            <a:pPr lvl="1"/>
            <a:r>
              <a:rPr lang="en-US" dirty="0" smtClean="0"/>
              <a:t>Evening?</a:t>
            </a:r>
          </a:p>
          <a:p>
            <a:pPr lvl="1"/>
            <a:r>
              <a:rPr lang="en-US" dirty="0" smtClean="0"/>
              <a:t>Denarius?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Laborers in the Vineyard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2400" dirty="0" smtClean="0"/>
              <a:t>What great lessons may be learned from the</a:t>
            </a:r>
          </a:p>
          <a:p>
            <a:pPr algn="ctr">
              <a:buNone/>
            </a:pPr>
            <a:r>
              <a:rPr lang="en-US" sz="2400" dirty="0" smtClean="0"/>
              <a:t>Parable of the Laborers in the Vineyard?</a:t>
            </a:r>
          </a:p>
          <a:p>
            <a:r>
              <a:rPr lang="en-US" sz="2400" dirty="0" smtClean="0"/>
              <a:t>God keeps promises</a:t>
            </a:r>
          </a:p>
          <a:p>
            <a:r>
              <a:rPr lang="en-US" sz="2400" dirty="0" smtClean="0"/>
              <a:t>God is gracious</a:t>
            </a:r>
          </a:p>
          <a:p>
            <a:r>
              <a:rPr lang="en-US" sz="2400" dirty="0" smtClean="0"/>
              <a:t>Eternal life is not “earned” regardless of work/deeds</a:t>
            </a:r>
          </a:p>
          <a:p>
            <a:r>
              <a:rPr lang="en-US" sz="2400" dirty="0" smtClean="0"/>
              <a:t>Work is required</a:t>
            </a:r>
          </a:p>
          <a:p>
            <a:r>
              <a:rPr lang="en-US" sz="2400" dirty="0" smtClean="0"/>
              <a:t>Seniority and accomplishment do not warrant greater reward</a:t>
            </a:r>
          </a:p>
          <a:p>
            <a:r>
              <a:rPr lang="en-US" sz="2400" dirty="0" smtClean="0"/>
              <a:t>Level of sacrifice does not warrant greater reward</a:t>
            </a:r>
          </a:p>
          <a:p>
            <a:r>
              <a:rPr lang="en-US" sz="2400" dirty="0" smtClean="0"/>
              <a:t>So, the last shall be first, and the first last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Laborers in the Vineyard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What is the background of this parable?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Late in the 3</a:t>
            </a:r>
            <a:r>
              <a:rPr lang="en-US" baseline="30000" dirty="0" smtClean="0"/>
              <a:t>rd</a:t>
            </a:r>
            <a:r>
              <a:rPr lang="en-US" dirty="0" smtClean="0"/>
              <a:t> year of Jesus’ ministry – Mt. 20:17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Jesus and disciples in </a:t>
            </a:r>
            <a:r>
              <a:rPr lang="en-US" dirty="0" err="1" smtClean="0"/>
              <a:t>Perea</a:t>
            </a:r>
            <a:r>
              <a:rPr lang="en-US" dirty="0" smtClean="0"/>
              <a:t> – Mt. 19:1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Laborers in the Vineyard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Teaching context:</a:t>
            </a:r>
          </a:p>
          <a:p>
            <a:pPr lvl="1"/>
            <a:r>
              <a:rPr lang="en-US" dirty="0" smtClean="0"/>
              <a:t>Mt. 19:16-22: Encounter with Rich Young Ruler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Mt. 19:23-26: Astonishment of disciples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Mt. 19:27-30: Peter’s question</a:t>
            </a:r>
          </a:p>
          <a:p>
            <a:pPr lvl="2"/>
            <a:r>
              <a:rPr lang="en-US" dirty="0" smtClean="0"/>
              <a:t>“We gave up most…do we get the most?”</a:t>
            </a:r>
          </a:p>
          <a:p>
            <a:pPr lvl="2"/>
            <a:r>
              <a:rPr lang="en-US" dirty="0" smtClean="0"/>
              <a:t>EARNHART: “Peter’s hirelin</a:t>
            </a:r>
            <a:r>
              <a:rPr lang="en-US" dirty="0" smtClean="0"/>
              <a:t>g spirit”</a:t>
            </a:r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Laborers in the Vineyard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r>
              <a:rPr lang="en-US" dirty="0" smtClean="0"/>
              <a:t>Teaching context: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Mt. 19:30: But many who are first will be last; and the last, </a:t>
            </a:r>
            <a:r>
              <a:rPr lang="en-US" dirty="0" smtClean="0"/>
              <a:t>first.</a:t>
            </a:r>
          </a:p>
          <a:p>
            <a:pPr lvl="1" algn="ctr">
              <a:buNone/>
            </a:pPr>
            <a:r>
              <a:rPr lang="en-US" dirty="0" smtClean="0"/>
              <a:t>{PARABLE GOES HERE}</a:t>
            </a:r>
          </a:p>
          <a:p>
            <a:pPr lvl="1"/>
            <a:r>
              <a:rPr lang="en-US" dirty="0" smtClean="0"/>
              <a:t>Mt. 20:16: So the last shall be first, and the first last.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Laborers in the Vineyard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2. To what does Jesus compare the kingdom of heaven?</a:t>
            </a:r>
          </a:p>
          <a:p>
            <a:pPr>
              <a:buNone/>
            </a:pPr>
            <a:r>
              <a:rPr lang="en-US" dirty="0" smtClean="0"/>
              <a:t>3.	What does the vineyard owner do early in the morning, at the 3</a:t>
            </a:r>
            <a:r>
              <a:rPr lang="en-US" baseline="30000" dirty="0" smtClean="0"/>
              <a:t>rd</a:t>
            </a:r>
            <a:r>
              <a:rPr lang="en-US" dirty="0" smtClean="0"/>
              <a:t> hour, 6</a:t>
            </a:r>
            <a:r>
              <a:rPr lang="en-US" baseline="30000" dirty="0" smtClean="0"/>
              <a:t>th</a:t>
            </a:r>
            <a:r>
              <a:rPr lang="en-US" dirty="0" smtClean="0"/>
              <a:t> hour, 9</a:t>
            </a:r>
            <a:r>
              <a:rPr lang="en-US" baseline="30000" dirty="0" smtClean="0"/>
              <a:t>th</a:t>
            </a:r>
            <a:r>
              <a:rPr lang="en-US" dirty="0" smtClean="0"/>
              <a:t> hour and 11</a:t>
            </a:r>
            <a:r>
              <a:rPr lang="en-US" baseline="30000" dirty="0" smtClean="0"/>
              <a:t>th</a:t>
            </a:r>
            <a:r>
              <a:rPr lang="en-US" dirty="0" smtClean="0"/>
              <a:t> hour?</a:t>
            </a:r>
          </a:p>
          <a:p>
            <a:pPr lvl="1"/>
            <a:r>
              <a:rPr lang="en-US" dirty="0" smtClean="0"/>
              <a:t>A landowner who hires laborers for harvest</a:t>
            </a:r>
          </a:p>
          <a:p>
            <a:pPr lvl="1"/>
            <a:r>
              <a:rPr lang="en-US" dirty="0" smtClean="0"/>
              <a:t>He hires multiple times during the day</a:t>
            </a:r>
          </a:p>
          <a:p>
            <a:pPr lvl="1"/>
            <a:r>
              <a:rPr lang="en-US" dirty="0" smtClean="0"/>
              <a:t>He pays all of th</a:t>
            </a:r>
            <a:r>
              <a:rPr lang="en-US" dirty="0" smtClean="0"/>
              <a:t>e laborers the same amount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Laborers in the Vineyard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4. What did the lord agree to pay those hired first? What did he promise the rest?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First: “had agreed with the laborers for a denarius for the day”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Rest: “whatever is right”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Laborers in the Vineyard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5.	What reason did the eleventh hour laborers give for standing idle all day?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“because no one hired us”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Laborers in the Vineyard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6. What did the lord pay all of the servants?</a:t>
            </a:r>
          </a:p>
          <a:p>
            <a:pPr lvl="1"/>
            <a:r>
              <a:rPr lang="en-US" dirty="0" smtClean="0"/>
              <a:t>11</a:t>
            </a:r>
            <a:r>
              <a:rPr lang="en-US" baseline="30000" dirty="0" smtClean="0"/>
              <a:t>th</a:t>
            </a:r>
            <a:r>
              <a:rPr lang="en-US" dirty="0" smtClean="0"/>
              <a:t> hour laborers: “each one received a denarius”</a:t>
            </a:r>
          </a:p>
          <a:p>
            <a:pPr lvl="1"/>
            <a:r>
              <a:rPr lang="en-US" dirty="0" smtClean="0"/>
              <a:t>Hired first laborers: “each of them also received a denarius”</a:t>
            </a:r>
          </a:p>
          <a:p>
            <a:pPr lvl="1"/>
            <a:r>
              <a:rPr lang="en-US" dirty="0" smtClean="0"/>
              <a:t>Note that only comparison is between the “hired first laborers” and the “11</a:t>
            </a:r>
            <a:r>
              <a:rPr lang="en-US" baseline="30000" dirty="0" smtClean="0"/>
              <a:t>th</a:t>
            </a:r>
            <a:r>
              <a:rPr lang="en-US" dirty="0" smtClean="0"/>
              <a:t> hour laborers”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Laborers in the Vineyard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7. What did those who were hired first think they should receive?</a:t>
            </a:r>
          </a:p>
          <a:p>
            <a:pPr>
              <a:buNone/>
            </a:pPr>
            <a:r>
              <a:rPr lang="en-US" dirty="0" smtClean="0"/>
              <a:t>8. What did they receive? How did they act concerning it?</a:t>
            </a:r>
          </a:p>
          <a:p>
            <a:pPr>
              <a:buNone/>
            </a:pPr>
            <a:r>
              <a:rPr lang="en-US" dirty="0" smtClean="0"/>
              <a:t>9. What justification did one of them offer for his complaint?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528</Words>
  <Application>Microsoft Office PowerPoint</Application>
  <PresentationFormat>On-screen Show (16:9)</PresentationFormat>
  <Paragraphs>89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1_Office Theme</vt:lpstr>
      <vt:lpstr>Parables of Jesus – Lesson 10</vt:lpstr>
      <vt:lpstr>The Laborers in the Vineyard</vt:lpstr>
      <vt:lpstr>The Laborers in the Vineyard</vt:lpstr>
      <vt:lpstr>The Laborers in the Vineyard</vt:lpstr>
      <vt:lpstr>The Laborers in the Vineyard</vt:lpstr>
      <vt:lpstr>The Laborers in the Vineyard</vt:lpstr>
      <vt:lpstr>The Laborers in the Vineyard</vt:lpstr>
      <vt:lpstr>The Laborers in the Vineyard</vt:lpstr>
      <vt:lpstr>The Laborers in the Vineyard</vt:lpstr>
      <vt:lpstr>The Laborers in the Vineyard</vt:lpstr>
      <vt:lpstr>The Laborers in the Vineyard</vt:lpstr>
      <vt:lpstr>The Laborers in the Vineyard</vt:lpstr>
      <vt:lpstr>The Laborers in the Vineyard</vt:lpstr>
      <vt:lpstr>The Laborers in the Vineyard</vt:lpstr>
      <vt:lpstr>Slide 15</vt:lpstr>
    </vt:vector>
  </TitlesOfParts>
  <Company>Windows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Parables of Jesus – Lesson 5</dc:title>
  <dc:creator>Dennis Oliver</dc:creator>
  <cp:lastModifiedBy>Dennis Oliver</cp:lastModifiedBy>
  <cp:revision>35</cp:revision>
  <dcterms:created xsi:type="dcterms:W3CDTF">2015-04-19T11:13:54Z</dcterms:created>
  <dcterms:modified xsi:type="dcterms:W3CDTF">2015-04-29T22:36:37Z</dcterms:modified>
</cp:coreProperties>
</file>