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680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C2F21-26FC-964C-8279-5468F421F8AB}" type="datetimeFigureOut">
              <a:rPr lang="en-US" smtClean="0"/>
              <a:t>6/29/15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F5A39-9892-424D-A221-F12606F2B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431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C2F21-26FC-964C-8279-5468F421F8AB}" type="datetimeFigureOut">
              <a:rPr lang="en-US" smtClean="0"/>
              <a:t>6/29/15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F5A39-9892-424D-A221-F12606F2B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825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C2F21-26FC-964C-8279-5468F421F8AB}" type="datetimeFigureOut">
              <a:rPr lang="en-US" smtClean="0"/>
              <a:t>6/29/15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F5A39-9892-424D-A221-F12606F2B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760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1">
              <a:alpha val="43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C2F21-26FC-964C-8279-5468F421F8AB}" type="datetimeFigureOut">
              <a:rPr lang="en-US" smtClean="0"/>
              <a:t>6/29/15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F5A39-9892-424D-A221-F12606F2B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427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C2F21-26FC-964C-8279-5468F421F8AB}" type="datetimeFigureOut">
              <a:rPr lang="en-US" smtClean="0"/>
              <a:t>6/29/15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F5A39-9892-424D-A221-F12606F2B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529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C2F21-26FC-964C-8279-5468F421F8AB}" type="datetimeFigureOut">
              <a:rPr lang="en-US" smtClean="0"/>
              <a:t>6/29/15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F5A39-9892-424D-A221-F12606F2B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049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C2F21-26FC-964C-8279-5468F421F8AB}" type="datetimeFigureOut">
              <a:rPr lang="en-US" smtClean="0"/>
              <a:t>6/29/15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F5A39-9892-424D-A221-F12606F2B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076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C2F21-26FC-964C-8279-5468F421F8AB}" type="datetimeFigureOut">
              <a:rPr lang="en-US" smtClean="0"/>
              <a:t>6/29/15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F5A39-9892-424D-A221-F12606F2B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413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C2F21-26FC-964C-8279-5468F421F8AB}" type="datetimeFigureOut">
              <a:rPr lang="en-US" smtClean="0"/>
              <a:t>6/29/15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F5A39-9892-424D-A221-F12606F2B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607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C2F21-26FC-964C-8279-5468F421F8AB}" type="datetimeFigureOut">
              <a:rPr lang="en-US" smtClean="0"/>
              <a:t>6/29/15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F5A39-9892-424D-A221-F12606F2B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628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C2F21-26FC-964C-8279-5468F421F8AB}" type="datetimeFigureOut">
              <a:rPr lang="en-US" smtClean="0"/>
              <a:t>6/29/15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F5A39-9892-424D-A221-F12606F2B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952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C2F21-26FC-964C-8279-5468F421F8AB}" type="datetimeFigureOut">
              <a:rPr lang="en-US" smtClean="0"/>
              <a:t>6/29/15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F5A39-9892-424D-A221-F12606F2B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00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small">
          <a:solidFill>
            <a:schemeClr val="bg1"/>
          </a:solidFill>
          <a:effectLst>
            <a:glow rad="304800">
              <a:schemeClr val="tx1">
                <a:alpha val="44000"/>
              </a:schemeClr>
            </a:glow>
          </a:effectLst>
          <a:latin typeface="Handwriting - Dakota"/>
          <a:ea typeface="+mj-ea"/>
          <a:cs typeface="Handwriting - Dakot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bg1"/>
          </a:solidFill>
          <a:effectLst>
            <a:glow rad="254000">
              <a:schemeClr val="tx1">
                <a:alpha val="54000"/>
              </a:schemeClr>
            </a:glow>
          </a:effectLst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bg1"/>
          </a:solidFill>
          <a:effectLst>
            <a:glow rad="254000">
              <a:schemeClr val="tx1">
                <a:alpha val="54000"/>
              </a:schemeClr>
            </a:glow>
          </a:effectLst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bg1"/>
          </a:solidFill>
          <a:effectLst>
            <a:glow rad="254000">
              <a:schemeClr val="tx1">
                <a:alpha val="54000"/>
              </a:schemeClr>
            </a:glow>
          </a:effectLst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bg1"/>
          </a:solidFill>
          <a:effectLst>
            <a:glow rad="254000">
              <a:schemeClr val="tx1">
                <a:alpha val="54000"/>
              </a:schemeClr>
            </a:glow>
          </a:effectLst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bg1"/>
          </a:solidFill>
          <a:effectLst>
            <a:glow rad="254000">
              <a:schemeClr val="tx1">
                <a:alpha val="54000"/>
              </a:schemeClr>
            </a:glow>
          </a:effectLst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5900" y="3007121"/>
            <a:ext cx="7226300" cy="1102519"/>
          </a:xfrm>
        </p:spPr>
        <p:txBody>
          <a:bodyPr>
            <a:noAutofit/>
          </a:bodyPr>
          <a:lstStyle/>
          <a:p>
            <a:pPr algn="l"/>
            <a:r>
              <a:rPr lang="en-US" sz="6600" dirty="0" smtClean="0">
                <a:effectLst>
                  <a:glow rad="304800">
                    <a:schemeClr val="tx1">
                      <a:alpha val="44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Fighting a</a:t>
            </a:r>
            <a:br>
              <a:rPr lang="en-US" sz="6600" dirty="0" smtClean="0">
                <a:effectLst>
                  <a:glow rad="304800">
                    <a:schemeClr val="tx1">
                      <a:alpha val="44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6600" dirty="0" smtClean="0">
                <a:effectLst>
                  <a:glow rad="304800">
                    <a:schemeClr val="tx1">
                      <a:alpha val="44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Losing Battle?</a:t>
            </a:r>
            <a:endParaRPr lang="en-US" sz="6600" dirty="0">
              <a:effectLst>
                <a:glow rad="304800">
                  <a:schemeClr val="tx1">
                    <a:alpha val="44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5900" y="4489450"/>
            <a:ext cx="2120900" cy="654050"/>
          </a:xfrm>
        </p:spPr>
        <p:txBody>
          <a:bodyPr/>
          <a:lstStyle/>
          <a:p>
            <a:pPr algn="l"/>
            <a:r>
              <a:rPr lang="en-US" dirty="0" smtClean="0"/>
              <a:t>1 John 5:4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712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glow rad="304800">
                    <a:schemeClr val="tx1">
                      <a:alpha val="44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 Pattern of History</a:t>
            </a:r>
            <a:endParaRPr lang="en-US" dirty="0">
              <a:effectLst>
                <a:glow rad="304800">
                  <a:schemeClr val="tx1">
                    <a:alpha val="44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7824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From the beginning (Gen. 1:31; Rom. 5:12).</a:t>
            </a:r>
          </a:p>
          <a:p>
            <a:r>
              <a:rPr lang="en-US" dirty="0" smtClean="0"/>
              <a:t>The flood (Gen. 6:5, 12-13; 2 Pet. 2:5).</a:t>
            </a:r>
          </a:p>
          <a:p>
            <a:r>
              <a:rPr lang="en-US" dirty="0" smtClean="0"/>
              <a:t>Sodom and Gomorrah (Gen. 18:23-32).</a:t>
            </a:r>
          </a:p>
          <a:p>
            <a:r>
              <a:rPr lang="en-US" dirty="0" smtClean="0"/>
              <a:t>At the edge of the promised land (Num. 14:8-10, 28-33).</a:t>
            </a:r>
          </a:p>
          <a:p>
            <a:r>
              <a:rPr lang="en-US" dirty="0" smtClean="0"/>
              <a:t>The period of the judges (Jdg. 2:7-19).</a:t>
            </a:r>
          </a:p>
          <a:p>
            <a:r>
              <a:rPr lang="en-US" dirty="0" smtClean="0"/>
              <a:t>The united kingdom (1 Sam. 8:5; 1 </a:t>
            </a:r>
            <a:r>
              <a:rPr lang="en-US" dirty="0" err="1" smtClean="0"/>
              <a:t>Kgs</a:t>
            </a:r>
            <a:r>
              <a:rPr lang="en-US" dirty="0" smtClean="0"/>
              <a:t>. 11:4-8).</a:t>
            </a:r>
          </a:p>
        </p:txBody>
      </p:sp>
    </p:spTree>
    <p:extLst>
      <p:ext uri="{BB962C8B-B14F-4D97-AF65-F5344CB8AC3E}">
        <p14:creationId xmlns:p14="http://schemas.microsoft.com/office/powerpoint/2010/main" val="583332726"/>
      </p:ext>
    </p:extLst>
  </p:cSld>
  <p:clrMapOvr>
    <a:masterClrMapping/>
  </p:clrMapOvr>
  <p:transition xmlns:p14="http://schemas.microsoft.com/office/powerpoint/2010/main" spd="slow">
    <p:wipe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glow rad="304800">
                    <a:schemeClr val="tx1">
                      <a:alpha val="44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 Pattern of History</a:t>
            </a:r>
            <a:endParaRPr lang="en-US" dirty="0">
              <a:effectLst>
                <a:glow rad="304800">
                  <a:schemeClr val="tx1">
                    <a:alpha val="44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7824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prophets:</a:t>
            </a:r>
          </a:p>
          <a:p>
            <a:pPr lvl="1"/>
            <a:r>
              <a:rPr lang="en-US" dirty="0" smtClean="0"/>
              <a:t>They had good reason to be distressed (1 </a:t>
            </a:r>
            <a:r>
              <a:rPr lang="en-US" dirty="0" err="1" smtClean="0"/>
              <a:t>Kgs</a:t>
            </a:r>
            <a:r>
              <a:rPr lang="en-US" dirty="0" smtClean="0"/>
              <a:t>. 19:3-4, 15-18).</a:t>
            </a:r>
          </a:p>
          <a:p>
            <a:pPr lvl="1"/>
            <a:r>
              <a:rPr lang="en-US" dirty="0" smtClean="0"/>
              <a:t>They preached to deaf ears (Isa. 6:8-11).</a:t>
            </a:r>
          </a:p>
          <a:p>
            <a:pPr lvl="1"/>
            <a:r>
              <a:rPr lang="en-US" dirty="0" smtClean="0"/>
              <a:t>The lived lives filled with disappointment (Hos. 1:2-3).</a:t>
            </a:r>
          </a:p>
          <a:p>
            <a:pPr lvl="1"/>
            <a:r>
              <a:rPr lang="en-US" dirty="0" smtClean="0"/>
              <a:t>It required tremendous resolve (Ezek. 3:4-9).</a:t>
            </a:r>
          </a:p>
          <a:p>
            <a:pPr lvl="1"/>
            <a:r>
              <a:rPr lang="en-US" dirty="0" smtClean="0"/>
              <a:t>The result remained disappointing (Mal. 3:7).</a:t>
            </a:r>
          </a:p>
        </p:txBody>
      </p:sp>
    </p:spTree>
    <p:extLst>
      <p:ext uri="{BB962C8B-B14F-4D97-AF65-F5344CB8AC3E}">
        <p14:creationId xmlns:p14="http://schemas.microsoft.com/office/powerpoint/2010/main" val="3395433226"/>
      </p:ext>
    </p:extLst>
  </p:cSld>
  <p:clrMapOvr>
    <a:masterClrMapping/>
  </p:clrMapOvr>
  <p:transition xmlns:p14="http://schemas.microsoft.com/office/powerpoint/2010/main" spd="slow">
    <p:wipe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glow rad="304800">
                    <a:schemeClr val="tx1">
                      <a:alpha val="44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What About Us?</a:t>
            </a:r>
            <a:endParaRPr lang="en-US" dirty="0">
              <a:effectLst>
                <a:glow rad="304800">
                  <a:schemeClr val="tx1">
                    <a:alpha val="44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7824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righteous have always been the minority and always will be (Matt. 7:13-14).</a:t>
            </a:r>
          </a:p>
          <a:p>
            <a:r>
              <a:rPr lang="en-US" dirty="0" smtClean="0"/>
              <a:t>God’s victory is not always apparent, but it is sure (Rev. 17:14).</a:t>
            </a:r>
          </a:p>
          <a:p>
            <a:r>
              <a:rPr lang="en-US" dirty="0" smtClean="0"/>
              <a:t>We must see victory when man does not (Heb. 11:36-40).</a:t>
            </a:r>
          </a:p>
          <a:p>
            <a:r>
              <a:rPr lang="en-US" dirty="0" smtClean="0"/>
              <a:t>This world will never offer us much comfort (</a:t>
            </a:r>
            <a:r>
              <a:rPr lang="en-US" dirty="0" err="1" smtClean="0"/>
              <a:t>Ecc</a:t>
            </a:r>
            <a:r>
              <a:rPr lang="en-US" dirty="0" smtClean="0"/>
              <a:t>. 1:2-3).</a:t>
            </a:r>
          </a:p>
          <a:p>
            <a:r>
              <a:rPr lang="en-US" dirty="0" smtClean="0"/>
              <a:t>All our defeats should be measured against eternal gain (Rom. 8:18; Matt. 16:26).</a:t>
            </a:r>
          </a:p>
          <a:p>
            <a:r>
              <a:rPr lang="en-US" dirty="0" smtClean="0"/>
              <a:t>Even though we do not despair, there is a cause for grief here (Gen. 6:6).</a:t>
            </a:r>
          </a:p>
        </p:txBody>
      </p:sp>
    </p:spTree>
    <p:extLst>
      <p:ext uri="{BB962C8B-B14F-4D97-AF65-F5344CB8AC3E}">
        <p14:creationId xmlns:p14="http://schemas.microsoft.com/office/powerpoint/2010/main" val="3256346301"/>
      </p:ext>
    </p:extLst>
  </p:cSld>
  <p:clrMapOvr>
    <a:masterClrMapping/>
  </p:clrMapOvr>
  <p:transition xmlns:p14="http://schemas.microsoft.com/office/powerpoint/2010/main" spd="slow">
    <p:wipe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330</Words>
  <Application>Microsoft Macintosh PowerPoint</Application>
  <PresentationFormat>On-screen Show (16:9)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Fighting a Losing Battle?</vt:lpstr>
      <vt:lpstr>The Pattern of History</vt:lpstr>
      <vt:lpstr>The Pattern of History</vt:lpstr>
      <vt:lpstr>What About Us?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Fighting a Losing Battle?</dc:title>
  <dc:creator>Stephen Russell</dc:creator>
  <cp:lastModifiedBy>Brad Collins</cp:lastModifiedBy>
  <cp:revision>5</cp:revision>
  <dcterms:created xsi:type="dcterms:W3CDTF">2015-06-28T00:28:32Z</dcterms:created>
  <dcterms:modified xsi:type="dcterms:W3CDTF">2015-06-29T12:17:13Z</dcterms:modified>
</cp:coreProperties>
</file>