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1" r:id="rId1"/>
  </p:sldMasterIdLst>
  <p:sldIdLst>
    <p:sldId id="256" r:id="rId2"/>
    <p:sldId id="257" r:id="rId3"/>
    <p:sldId id="258" r:id="rId4"/>
    <p:sldId id="259" r:id="rId5"/>
    <p:sldId id="260" r:id="rId6"/>
    <p:sldId id="261" r:id="rId7"/>
    <p:sldId id="263" r:id="rId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84" d="100"/>
          <a:sy n="84" d="100"/>
        </p:scale>
        <p:origin x="-1560" y="-576"/>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3936"/>
            <a:ext cx="7772400" cy="733806"/>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685800" y="2514600"/>
            <a:ext cx="7772400" cy="658368"/>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EE7CC653-A248-0B4D-9812-32CFCB08EC91}" type="datetimeFigureOut">
              <a:rPr lang="en-US" smtClean="0"/>
              <a:pPr/>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B0AA-AC8E-4463-ADAC-E87D09B82E4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5082" y="726948"/>
            <a:ext cx="3657600" cy="870966"/>
          </a:xfrm>
        </p:spPr>
        <p:txBody>
          <a:bodyPr anchor="b">
            <a:noAutofit/>
          </a:bodyPr>
          <a:lstStyle>
            <a:lvl1pPr algn="l">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63388" y="383241"/>
            <a:ext cx="3657600" cy="4165227"/>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99853" y="1597914"/>
            <a:ext cx="3657600" cy="2688336"/>
          </a:xfrm>
        </p:spPr>
        <p:txBody>
          <a:bodyPr vert="horz" lIns="91440" tIns="45720" rIns="91440" bIns="45720" rtlCol="0">
            <a:normAutofit/>
          </a:bodyPr>
          <a:lstStyle>
            <a:lvl1pPr marL="0" indent="0">
              <a:spcBef>
                <a:spcPts val="10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EE7CC653-A248-0B4D-9812-32CFCB08EC91}" type="datetimeFigureOut">
              <a:rPr lang="en-US" smtClean="0"/>
              <a:pPr/>
              <a:t>6/14/2015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46722C-1708-AB41-8061-EFAF866912F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113532"/>
            <a:ext cx="7776882" cy="761238"/>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1828800" y="342900"/>
            <a:ext cx="5486400" cy="2733115"/>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80571" y="3886200"/>
            <a:ext cx="7776882" cy="712694"/>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EE7CC653-A248-0B4D-9812-32CFCB08EC91}" type="datetimeFigureOut">
              <a:rPr lang="en-US" smtClean="0"/>
              <a:pPr/>
              <a:t>6/14/2015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46722C-1708-AB41-8061-EFAF866912F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toryboard">
    <p:spTree>
      <p:nvGrpSpPr>
        <p:cNvPr id="1" name=""/>
        <p:cNvGrpSpPr/>
        <p:nvPr/>
      </p:nvGrpSpPr>
      <p:grpSpPr>
        <a:xfrm>
          <a:off x="0" y="0"/>
          <a:ext cx="0" cy="0"/>
          <a:chOff x="0" y="0"/>
          <a:chExt cx="0" cy="0"/>
        </a:xfrm>
      </p:grpSpPr>
      <p:sp>
        <p:nvSpPr>
          <p:cNvPr id="2" name="Title 1"/>
          <p:cNvSpPr>
            <a:spLocks noGrp="1"/>
          </p:cNvSpPr>
          <p:nvPr>
            <p:ph type="title"/>
          </p:nvPr>
        </p:nvSpPr>
        <p:spPr>
          <a:xfrm>
            <a:off x="685800" y="3116356"/>
            <a:ext cx="7776882" cy="759758"/>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85800" y="342900"/>
            <a:ext cx="2331720" cy="123444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80571" y="3886200"/>
            <a:ext cx="7776882" cy="712694"/>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EE7CC653-A248-0B4D-9812-32CFCB08EC91}" type="datetimeFigureOut">
              <a:rPr lang="en-US" smtClean="0"/>
              <a:pPr/>
              <a:t>6/14/2015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46722C-1708-AB41-8061-EFAF866912FE}" type="slidenum">
              <a:rPr lang="en-US" smtClean="0"/>
              <a:pPr/>
              <a:t>‹#›</a:t>
            </a:fld>
            <a:endParaRPr lang="en-US"/>
          </a:p>
        </p:txBody>
      </p:sp>
      <p:sp>
        <p:nvSpPr>
          <p:cNvPr id="11" name="Picture Placeholder 2"/>
          <p:cNvSpPr>
            <a:spLocks noGrp="1"/>
          </p:cNvSpPr>
          <p:nvPr>
            <p:ph type="pic" idx="13"/>
          </p:nvPr>
        </p:nvSpPr>
        <p:spPr>
          <a:xfrm>
            <a:off x="685800" y="1841575"/>
            <a:ext cx="2331720" cy="123444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6" name="Picture Placeholder 2"/>
          <p:cNvSpPr>
            <a:spLocks noGrp="1"/>
          </p:cNvSpPr>
          <p:nvPr>
            <p:ph type="pic" idx="14"/>
          </p:nvPr>
        </p:nvSpPr>
        <p:spPr>
          <a:xfrm>
            <a:off x="3412490" y="342900"/>
            <a:ext cx="2331720" cy="123444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7" name="Picture Placeholder 2"/>
          <p:cNvSpPr>
            <a:spLocks noGrp="1"/>
          </p:cNvSpPr>
          <p:nvPr>
            <p:ph type="pic" idx="15"/>
          </p:nvPr>
        </p:nvSpPr>
        <p:spPr>
          <a:xfrm>
            <a:off x="3412490" y="1841575"/>
            <a:ext cx="2331720" cy="123444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8" name="Picture Placeholder 2"/>
          <p:cNvSpPr>
            <a:spLocks noGrp="1"/>
          </p:cNvSpPr>
          <p:nvPr>
            <p:ph type="pic" idx="16"/>
          </p:nvPr>
        </p:nvSpPr>
        <p:spPr>
          <a:xfrm>
            <a:off x="6139180" y="342900"/>
            <a:ext cx="2331720" cy="123444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9" name="Picture Placeholder 2"/>
          <p:cNvSpPr>
            <a:spLocks noGrp="1"/>
          </p:cNvSpPr>
          <p:nvPr>
            <p:ph type="pic" idx="17"/>
          </p:nvPr>
        </p:nvSpPr>
        <p:spPr>
          <a:xfrm>
            <a:off x="6139180" y="1841575"/>
            <a:ext cx="2331720" cy="123444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E7CC653-A248-0B4D-9812-32CFCB08EC91}" type="datetimeFigureOut">
              <a:rPr lang="en-US" smtClean="0"/>
              <a:pPr/>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6722C-1708-AB41-8061-EFAF866912FE}"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400051"/>
            <a:ext cx="1600200" cy="419457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400051"/>
            <a:ext cx="6019800" cy="419457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E7CC653-A248-0B4D-9812-32CFCB08EC91}" type="datetimeFigureOut">
              <a:rPr lang="en-US" smtClean="0"/>
              <a:pPr/>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6722C-1708-AB41-8061-EFAF866912F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a:xfrm>
            <a:off x="685801" y="1401856"/>
            <a:ext cx="7770813" cy="3192767"/>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E7CC653-A248-0B4D-9812-32CFCB08EC91}" type="datetimeFigureOut">
              <a:rPr lang="en-US" smtClean="0"/>
              <a:pPr/>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6722C-1708-AB41-8061-EFAF866912F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200400"/>
            <a:ext cx="7772400" cy="732865"/>
          </a:xfrm>
        </p:spPr>
        <p:txBody>
          <a:bodyPr anchor="b" anchorCtr="0">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685800" y="3943350"/>
            <a:ext cx="7770813" cy="655544"/>
          </a:xfrm>
        </p:spPr>
        <p:txBody>
          <a:bodyPr>
            <a:normAutofit/>
          </a:bodyPr>
          <a:lstStyle>
            <a:lvl1pPr marL="0" indent="0" algn="ctr">
              <a:spcBef>
                <a:spcPts val="300"/>
              </a:spcBef>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EE7CC653-A248-0B4D-9812-32CFCB08EC91}" type="datetimeFigureOut">
              <a:rPr lang="en-US" smtClean="0"/>
              <a:pPr/>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6722C-1708-AB41-8061-EFAF866912FE}" type="slidenum">
              <a:rPr lang="en-US" smtClean="0"/>
              <a:pPr/>
              <a:t>‹#›</a:t>
            </a:fld>
            <a:endParaRPr lang="en-US"/>
          </a:p>
        </p:txBody>
      </p:sp>
      <p:sp>
        <p:nvSpPr>
          <p:cNvPr id="8" name="Picture Placeholder 7"/>
          <p:cNvSpPr>
            <a:spLocks noGrp="1"/>
          </p:cNvSpPr>
          <p:nvPr>
            <p:ph type="pic" sz="quarter" idx="13"/>
          </p:nvPr>
        </p:nvSpPr>
        <p:spPr>
          <a:xfrm rot="21540000">
            <a:off x="2056197" y="318488"/>
            <a:ext cx="5031609" cy="253185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a:buFont typeface="Arial" pitchFamily="34" charset="0"/>
              <a:buNone/>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1" y="742950"/>
            <a:ext cx="7770813" cy="1307306"/>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685801" y="2067486"/>
            <a:ext cx="7770813" cy="961465"/>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7CC653-A248-0B4D-9812-32CFCB08EC91}" type="datetimeFigureOut">
              <a:rPr lang="en-US" smtClean="0"/>
              <a:pPr/>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6722C-1708-AB41-8061-EFAF866912F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1" y="90768"/>
            <a:ext cx="7770813" cy="1072403"/>
          </a:xfrm>
        </p:spPr>
        <p:txBody>
          <a:bodyPr/>
          <a:lstStyle/>
          <a:p>
            <a:r>
              <a:rPr lang="en-US" smtClean="0"/>
              <a:t>Click to edit Master title style</a:t>
            </a:r>
            <a:endParaRPr/>
          </a:p>
        </p:txBody>
      </p:sp>
      <p:sp>
        <p:nvSpPr>
          <p:cNvPr id="3" name="Content Placeholder 2"/>
          <p:cNvSpPr>
            <a:spLocks noGrp="1"/>
          </p:cNvSpPr>
          <p:nvPr>
            <p:ph sz="half" idx="1"/>
          </p:nvPr>
        </p:nvSpPr>
        <p:spPr>
          <a:xfrm>
            <a:off x="685800" y="1320404"/>
            <a:ext cx="3611880" cy="3274219"/>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44733" y="1320404"/>
            <a:ext cx="3611880" cy="3274219"/>
          </a:xfrm>
        </p:spPr>
        <p:txBody>
          <a:bodyPr>
            <a:normAutofit/>
          </a:bodyPr>
          <a:lstStyle>
            <a:lvl1pPr>
              <a:defRPr sz="2200"/>
            </a:lvl1pPr>
            <a:lvl2pPr>
              <a:defRPr sz="2000"/>
            </a:lvl2pPr>
            <a:lvl3pPr>
              <a:defRPr sz="2000"/>
            </a:lvl3pPr>
            <a:lvl4pPr>
              <a:defRPr sz="2000"/>
            </a:lvl4pPr>
            <a:lvl5pPr>
              <a:defRPr sz="20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EE7CC653-A248-0B4D-9812-32CFCB08EC91}" type="datetimeFigureOut">
              <a:rPr lang="en-US" smtClean="0"/>
              <a:pPr/>
              <a:t>6/14/2015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46722C-1708-AB41-8061-EFAF866912F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1" y="90768"/>
            <a:ext cx="7770813" cy="1072403"/>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1163171"/>
            <a:ext cx="3611880" cy="46056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1828800"/>
            <a:ext cx="3611880" cy="276582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45526" y="1163171"/>
            <a:ext cx="3611880" cy="46056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45526" y="1828800"/>
            <a:ext cx="3611880" cy="276582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EE7CC653-A248-0B4D-9812-32CFCB08EC91}" type="datetimeFigureOut">
              <a:rPr lang="en-US" smtClean="0"/>
              <a:pPr/>
              <a:t>6/14/2015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46722C-1708-AB41-8061-EFAF866912FE}" type="slidenum">
              <a:rPr lang="en-US" smtClean="0"/>
              <a:pPr/>
              <a:t>‹#›</a:t>
            </a:fld>
            <a:endParaRPr lang="en-US"/>
          </a:p>
        </p:txBody>
      </p:sp>
      <p:cxnSp>
        <p:nvCxnSpPr>
          <p:cNvPr id="11" name="Straight Connector 10"/>
          <p:cNvCxnSpPr/>
          <p:nvPr/>
        </p:nvCxnSpPr>
        <p:spPr>
          <a:xfrm>
            <a:off x="786205" y="1643903"/>
            <a:ext cx="3429000" cy="1191"/>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936966" y="1643903"/>
            <a:ext cx="3429000" cy="1191"/>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EE7CC653-A248-0B4D-9812-32CFCB08EC91}" type="datetimeFigureOut">
              <a:rPr lang="en-US" smtClean="0"/>
              <a:pPr/>
              <a:t>6/14/2015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46722C-1708-AB41-8061-EFAF866912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7CC653-A248-0B4D-9812-32CFCB08EC91}" type="datetimeFigureOut">
              <a:rPr lang="en-US" smtClean="0"/>
              <a:pPr/>
              <a:t>6/14/2015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46722C-1708-AB41-8061-EFAF866912F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5" y="728662"/>
            <a:ext cx="3657600" cy="871538"/>
          </a:xfrm>
        </p:spPr>
        <p:txBody>
          <a:bodyPr anchor="b">
            <a:noAutofit/>
          </a:bodyPr>
          <a:lstStyle>
            <a:lvl1pPr algn="l">
              <a:defRPr sz="3600" b="0"/>
            </a:lvl1pPr>
          </a:lstStyle>
          <a:p>
            <a:r>
              <a:rPr lang="en-US" smtClean="0"/>
              <a:t>Click to edit Master title style</a:t>
            </a:r>
            <a:endParaRPr/>
          </a:p>
        </p:txBody>
      </p:sp>
      <p:sp>
        <p:nvSpPr>
          <p:cNvPr id="3" name="Content Placeholder 2"/>
          <p:cNvSpPr>
            <a:spLocks noGrp="1"/>
          </p:cNvSpPr>
          <p:nvPr>
            <p:ph idx="1"/>
          </p:nvPr>
        </p:nvSpPr>
        <p:spPr>
          <a:xfrm>
            <a:off x="4800600" y="342901"/>
            <a:ext cx="3657600" cy="4251722"/>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58905" y="1600201"/>
            <a:ext cx="3657600" cy="2686050"/>
          </a:xfrm>
        </p:spPr>
        <p:txBody>
          <a:bodyPr>
            <a:normAutofit/>
          </a:bodyPr>
          <a:lstStyle>
            <a:lvl1pPr marL="0" indent="0">
              <a:spcBef>
                <a:spcPts val="10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7CC653-A248-0B4D-9812-32CFCB08EC91}" type="datetimeFigureOut">
              <a:rPr lang="en-US" smtClean="0"/>
              <a:pPr/>
              <a:t>6/14/2015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46722C-1708-AB41-8061-EFAF866912F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90768"/>
            <a:ext cx="7770813" cy="1072403"/>
          </a:xfrm>
          <a:prstGeom prst="rect">
            <a:avLst/>
          </a:prstGeom>
        </p:spPr>
        <p:txBody>
          <a:bodyPr vert="horz" lIns="91440" tIns="45720" rIns="91440" bIns="45720" rtlCol="0" anchor="ctr" anchorCtr="0">
            <a:normAutofit/>
          </a:bodyPr>
          <a:lstStyle/>
          <a:p>
            <a:r>
              <a:rPr lang="en-US" smtClean="0"/>
              <a:t>Click to edit Master title style</a:t>
            </a:r>
            <a:endParaRPr/>
          </a:p>
        </p:txBody>
      </p:sp>
      <p:sp>
        <p:nvSpPr>
          <p:cNvPr id="3" name="Text Placeholder 2"/>
          <p:cNvSpPr>
            <a:spLocks noGrp="1"/>
          </p:cNvSpPr>
          <p:nvPr>
            <p:ph type="body" idx="1"/>
          </p:nvPr>
        </p:nvSpPr>
        <p:spPr>
          <a:xfrm>
            <a:off x="685801" y="1314451"/>
            <a:ext cx="7770813" cy="32801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20435" y="4767263"/>
            <a:ext cx="2133600" cy="273844"/>
          </a:xfrm>
          <a:prstGeom prst="rect">
            <a:avLst/>
          </a:prstGeom>
        </p:spPr>
        <p:txBody>
          <a:bodyPr vert="horz" lIns="91440" tIns="45720" rIns="91440" bIns="45720" rtlCol="0" anchor="ctr"/>
          <a:lstStyle>
            <a:lvl1pPr algn="r">
              <a:defRPr sz="1200">
                <a:solidFill>
                  <a:schemeClr val="tx1">
                    <a:tint val="75000"/>
                  </a:schemeClr>
                </a:solidFill>
                <a:effectLst>
                  <a:outerShdw blurRad="50800" dist="38100" dir="5400000" sx="101000" sy="101000" algn="t" rotWithShape="0">
                    <a:prstClr val="black">
                      <a:alpha val="40000"/>
                    </a:prstClr>
                  </a:outerShdw>
                </a:effectLst>
              </a:defRPr>
            </a:lvl1pPr>
          </a:lstStyle>
          <a:p>
            <a:fld id="{EE7CC653-A248-0B4D-9812-32CFCB08EC91}" type="datetimeFigureOut">
              <a:rPr lang="en-US" smtClean="0"/>
              <a:pPr/>
              <a:t>6/14/2015</a:t>
            </a:fld>
            <a:endParaRPr lang="en-US"/>
          </a:p>
        </p:txBody>
      </p:sp>
      <p:sp>
        <p:nvSpPr>
          <p:cNvPr id="5" name="Footer Placeholder 4"/>
          <p:cNvSpPr>
            <a:spLocks noGrp="1"/>
          </p:cNvSpPr>
          <p:nvPr>
            <p:ph type="ftr" sz="quarter" idx="3"/>
          </p:nvPr>
        </p:nvSpPr>
        <p:spPr>
          <a:xfrm>
            <a:off x="354105" y="4767263"/>
            <a:ext cx="2895600" cy="273844"/>
          </a:xfrm>
          <a:prstGeom prst="rect">
            <a:avLst/>
          </a:prstGeom>
        </p:spPr>
        <p:txBody>
          <a:bodyPr vert="horz" lIns="91440" tIns="45720" rIns="91440" bIns="45720" rtlCol="0" anchor="ctr"/>
          <a:lstStyle>
            <a:lvl1pPr algn="l">
              <a:defRPr sz="1200">
                <a:solidFill>
                  <a:schemeClr val="tx1">
                    <a:tint val="75000"/>
                  </a:schemeClr>
                </a:solidFill>
                <a:effectLst>
                  <a:outerShdw blurRad="50800" dist="38100" dir="5400000" sx="101000" sy="101000" algn="t" rotWithShape="0">
                    <a:prstClr val="black">
                      <a:alpha val="40000"/>
                    </a:prstClr>
                  </a:outerShdw>
                </a:effectLst>
              </a:defRPr>
            </a:lvl1pPr>
          </a:lstStyle>
          <a:p>
            <a:endParaRPr lang="en-US"/>
          </a:p>
        </p:txBody>
      </p:sp>
      <p:sp>
        <p:nvSpPr>
          <p:cNvPr id="6" name="Slide Number Placeholder 5"/>
          <p:cNvSpPr>
            <a:spLocks noGrp="1"/>
          </p:cNvSpPr>
          <p:nvPr>
            <p:ph type="sldNum" sz="quarter" idx="4"/>
          </p:nvPr>
        </p:nvSpPr>
        <p:spPr>
          <a:xfrm>
            <a:off x="4229100" y="4767263"/>
            <a:ext cx="685800" cy="273844"/>
          </a:xfrm>
          <a:prstGeom prst="rect">
            <a:avLst/>
          </a:prstGeom>
        </p:spPr>
        <p:txBody>
          <a:bodyPr vert="horz" lIns="91440" tIns="45720" rIns="91440" bIns="45720" rtlCol="0" anchor="ctr"/>
          <a:lstStyle>
            <a:lvl1pPr algn="ctr">
              <a:defRPr sz="1200">
                <a:solidFill>
                  <a:schemeClr val="tx1">
                    <a:tint val="75000"/>
                  </a:schemeClr>
                </a:solidFill>
                <a:effectLst>
                  <a:outerShdw blurRad="50800" dist="38100" dir="5400000" sx="101000" sy="101000" algn="t" rotWithShape="0">
                    <a:prstClr val="black">
                      <a:alpha val="40000"/>
                    </a:prstClr>
                  </a:outerShdw>
                </a:effectLst>
              </a:defRPr>
            </a:lvl1pPr>
          </a:lstStyle>
          <a:p>
            <a:fld id="{1B46722C-1708-AB41-8061-EFAF866912F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 id="2147483823" r:id="rId12"/>
    <p:sldLayoutId id="2147483824" r:id="rId13"/>
    <p:sldLayoutId id="2147483825" r:id="rId14"/>
  </p:sldLayoutIdLst>
  <p:txStyles>
    <p:titleStyle>
      <a:lvl1pPr algn="ctr" defTabSz="914400" rtl="0" eaLnBrk="1" latinLnBrk="0" hangingPunct="1">
        <a:spcBef>
          <a:spcPct val="0"/>
        </a:spcBef>
        <a:buNone/>
        <a:defRPr sz="48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ts val="2000"/>
        </a:spcBef>
        <a:buFontTx/>
        <a:buBlip>
          <a:blip r:embed="rId16"/>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16"/>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16"/>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5877" y="2475022"/>
            <a:ext cx="7249633" cy="733806"/>
          </a:xfrm>
        </p:spPr>
        <p:txBody>
          <a:bodyPr>
            <a:scene3d>
              <a:camera prst="orthographicFront"/>
              <a:lightRig rig="threePt" dir="t"/>
            </a:scene3d>
            <a:sp3d extrusionH="57150">
              <a:bevelT w="38100" h="38100" prst="angle"/>
            </a:sp3d>
          </a:bodyPr>
          <a:lstStyle/>
          <a:p>
            <a:r>
              <a:rPr lang="en-US" sz="13000" dirty="0" smtClean="0">
                <a:effectLst/>
              </a:rPr>
              <a:t>CHRIST</a:t>
            </a:r>
            <a:endParaRPr lang="en-US" sz="13000" dirty="0">
              <a:effectLst/>
            </a:endParaRPr>
          </a:p>
        </p:txBody>
      </p:sp>
      <p:sp>
        <p:nvSpPr>
          <p:cNvPr id="6" name="Title 1"/>
          <p:cNvSpPr txBox="1">
            <a:spLocks/>
          </p:cNvSpPr>
          <p:nvPr/>
        </p:nvSpPr>
        <p:spPr>
          <a:xfrm rot="1224263">
            <a:off x="870715" y="3710130"/>
            <a:ext cx="7107586" cy="733806"/>
          </a:xfrm>
          <a:prstGeom prst="rect">
            <a:avLst/>
          </a:prstGeom>
        </p:spPr>
        <p:txBody>
          <a:bodyPr vert="horz" lIns="91440" tIns="45720" rIns="91440" bIns="45720" rtlCol="0" anchor="b" anchorCtr="0">
            <a:noAutofit/>
            <a:scene3d>
              <a:camera prst="isometricOffAxis1Top">
                <a:rot lat="18211430" lon="18906696" rev="2910000"/>
              </a:camera>
              <a:lightRig rig="threePt" dir="t"/>
            </a:scene3d>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z="15000" b="1" dirty="0" smtClean="0">
                <a:solidFill>
                  <a:schemeClr val="bg1"/>
                </a:solidFill>
                <a:effectLst/>
              </a:rPr>
              <a:t>MOSES</a:t>
            </a:r>
            <a:endParaRPr lang="en-US" sz="15000" b="1" dirty="0">
              <a:solidFill>
                <a:schemeClr val="bg1"/>
              </a:solidFill>
              <a:effectLst/>
            </a:endParaRPr>
          </a:p>
        </p:txBody>
      </p:sp>
      <p:sp>
        <p:nvSpPr>
          <p:cNvPr id="8" name="TextBox 7"/>
          <p:cNvSpPr txBox="1"/>
          <p:nvPr/>
        </p:nvSpPr>
        <p:spPr>
          <a:xfrm>
            <a:off x="3972274" y="1164390"/>
            <a:ext cx="4112002" cy="523220"/>
          </a:xfrm>
          <a:prstGeom prst="rect">
            <a:avLst/>
          </a:prstGeom>
          <a:noFill/>
        </p:spPr>
        <p:txBody>
          <a:bodyPr wrap="square" rtlCol="0">
            <a:spAutoFit/>
            <a:scene3d>
              <a:camera prst="orthographicFront"/>
              <a:lightRig rig="threePt" dir="t"/>
            </a:scene3d>
            <a:sp3d extrusionH="57150">
              <a:bevelT w="38100" h="38100" prst="angle"/>
            </a:sp3d>
          </a:bodyPr>
          <a:lstStyle/>
          <a:p>
            <a:r>
              <a:rPr lang="en-US" sz="2800" dirty="0" smtClean="0"/>
              <a:t>Deuteronomy 18:15-19</a:t>
            </a:r>
            <a:endParaRPr lang="en-US" sz="2800" dirty="0"/>
          </a:p>
        </p:txBody>
      </p:sp>
      <p:sp>
        <p:nvSpPr>
          <p:cNvPr id="9" name="TextBox 8"/>
          <p:cNvSpPr txBox="1"/>
          <p:nvPr/>
        </p:nvSpPr>
        <p:spPr>
          <a:xfrm>
            <a:off x="3316579" y="3337958"/>
            <a:ext cx="5221703" cy="584776"/>
          </a:xfrm>
          <a:prstGeom prst="rect">
            <a:avLst/>
          </a:prstGeom>
          <a:noFill/>
        </p:spPr>
        <p:txBody>
          <a:bodyPr wrap="square" rtlCol="0">
            <a:spAutoFit/>
            <a:scene3d>
              <a:camera prst="isometricOffAxis1Top">
                <a:rot lat="18401764" lon="19328621" rev="1938000"/>
              </a:camera>
              <a:lightRig rig="threePt" dir="t"/>
            </a:scene3d>
          </a:bodyPr>
          <a:lstStyle/>
          <a:p>
            <a:pPr algn="r"/>
            <a:r>
              <a:rPr lang="en-US" sz="3200" dirty="0" smtClean="0">
                <a:solidFill>
                  <a:srgbClr val="000000"/>
                </a:solidFill>
              </a:rPr>
              <a:t>Deuteronomy 18:15-19</a:t>
            </a:r>
            <a:endParaRPr lang="en-US" sz="3200" dirty="0">
              <a:solidFill>
                <a:srgbClr val="000000"/>
              </a:solidFill>
            </a:endParaRPr>
          </a:p>
        </p:txBody>
      </p:sp>
    </p:spTree>
    <p:extLst>
      <p:ext uri="{BB962C8B-B14F-4D97-AF65-F5344CB8AC3E}">
        <p14:creationId xmlns:p14="http://schemas.microsoft.com/office/powerpoint/2010/main" xmlns="" val="405463666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threePt" dir="t"/>
            </a:scene3d>
            <a:sp3d extrusionH="57150">
              <a:bevelT w="38100" h="38100" prst="angle"/>
            </a:sp3d>
          </a:bodyPr>
          <a:lstStyle/>
          <a:p>
            <a:r>
              <a:rPr lang="en-US" cap="small" dirty="0" smtClean="0">
                <a:effectLst>
                  <a:glow rad="101600">
                    <a:schemeClr val="bg1">
                      <a:alpha val="31000"/>
                    </a:schemeClr>
                  </a:glow>
                  <a:outerShdw blurRad="50800" dist="50800" dir="5400000" sx="101000" sy="101000" algn="t" rotWithShape="0">
                    <a:prstClr val="black">
                      <a:alpha val="40000"/>
                    </a:prstClr>
                  </a:outerShdw>
                </a:effectLst>
              </a:rPr>
              <a:t>The Greatness of Moses</a:t>
            </a:r>
            <a:endParaRPr lang="en-US" cap="small" dirty="0">
              <a:effectLst>
                <a:glow rad="101600">
                  <a:schemeClr val="bg1">
                    <a:alpha val="31000"/>
                  </a:schemeClr>
                </a:glow>
                <a:outerShdw blurRad="50800" dist="50800" dir="5400000" sx="101000" sy="101000" algn="t" rotWithShape="0">
                  <a:prstClr val="black">
                    <a:alpha val="40000"/>
                  </a:prstClr>
                </a:outerShdw>
              </a:effectLst>
            </a:endParaRPr>
          </a:p>
        </p:txBody>
      </p:sp>
      <p:sp>
        <p:nvSpPr>
          <p:cNvPr id="3" name="Content Placeholder 2"/>
          <p:cNvSpPr>
            <a:spLocks noGrp="1"/>
          </p:cNvSpPr>
          <p:nvPr>
            <p:ph idx="1"/>
          </p:nvPr>
        </p:nvSpPr>
        <p:spPr>
          <a:xfrm>
            <a:off x="458046" y="1238708"/>
            <a:ext cx="8286465" cy="3778580"/>
          </a:xfrm>
        </p:spPr>
        <p:txBody>
          <a:bodyPr>
            <a:normAutofit fontScale="77500" lnSpcReduction="20000"/>
          </a:bodyPr>
          <a:lstStyle/>
          <a:p>
            <a:pPr>
              <a:spcBef>
                <a:spcPts val="1400"/>
              </a:spcBef>
              <a:buFont typeface="Arial"/>
              <a:buChar char="•"/>
            </a:pPr>
            <a:r>
              <a:rPr lang="en-US" sz="2800" dirty="0" smtClean="0">
                <a:effectLst>
                  <a:glow rad="127000">
                    <a:schemeClr val="bg1">
                      <a:alpha val="24000"/>
                    </a:schemeClr>
                  </a:glow>
                  <a:outerShdw blurRad="50800" dist="50800" dir="5400000" sx="101000" sy="101000" algn="t" rotWithShape="0">
                    <a:prstClr val="black">
                      <a:alpha val="40000"/>
                    </a:prstClr>
                  </a:outerShdw>
                </a:effectLst>
              </a:rPr>
              <a:t>Mentioned 79 times in the New Testament.</a:t>
            </a:r>
          </a:p>
          <a:p>
            <a:pPr>
              <a:spcBef>
                <a:spcPts val="1400"/>
              </a:spcBef>
              <a:buFont typeface="Arial"/>
              <a:buChar char="•"/>
            </a:pPr>
            <a:r>
              <a:rPr lang="en-US" sz="2800" dirty="0" smtClean="0">
                <a:effectLst>
                  <a:glow rad="127000">
                    <a:schemeClr val="bg1">
                      <a:alpha val="24000"/>
                    </a:schemeClr>
                  </a:glow>
                  <a:outerShdw blurRad="50800" dist="50800" dir="5400000" sx="101000" sy="101000" algn="t" rotWithShape="0">
                    <a:prstClr val="black">
                      <a:alpha val="40000"/>
                    </a:prstClr>
                  </a:outerShdw>
                </a:effectLst>
              </a:rPr>
              <a:t>He communicated with God like no other (Deut. 34:10).</a:t>
            </a:r>
          </a:p>
          <a:p>
            <a:pPr>
              <a:spcBef>
                <a:spcPts val="1400"/>
              </a:spcBef>
              <a:buFont typeface="Arial"/>
              <a:buChar char="•"/>
            </a:pPr>
            <a:r>
              <a:rPr lang="en-US" sz="2800" dirty="0" smtClean="0">
                <a:effectLst>
                  <a:glow rad="127000">
                    <a:schemeClr val="bg1">
                      <a:alpha val="24000"/>
                    </a:schemeClr>
                  </a:glow>
                  <a:outerShdw blurRad="50800" dist="50800" dir="5400000" sx="101000" sy="101000" algn="t" rotWithShape="0">
                    <a:prstClr val="black">
                      <a:alpha val="40000"/>
                    </a:prstClr>
                  </a:outerShdw>
                </a:effectLst>
              </a:rPr>
              <a:t>The people referred to the Law as the words of Moses (Matt. 19:7; 22:24; Jn. 8:5).</a:t>
            </a:r>
          </a:p>
          <a:p>
            <a:pPr>
              <a:spcBef>
                <a:spcPts val="1400"/>
              </a:spcBef>
              <a:buFont typeface="Arial"/>
              <a:buChar char="•"/>
            </a:pPr>
            <a:r>
              <a:rPr lang="en-US" sz="2800" dirty="0" smtClean="0">
                <a:effectLst>
                  <a:glow rad="127000">
                    <a:schemeClr val="bg1">
                      <a:alpha val="24000"/>
                    </a:schemeClr>
                  </a:glow>
                  <a:outerShdw blurRad="50800" dist="50800" dir="5400000" sx="101000" sy="101000" algn="t" rotWithShape="0">
                    <a:prstClr val="black">
                      <a:alpha val="40000"/>
                    </a:prstClr>
                  </a:outerShdw>
                </a:effectLst>
              </a:rPr>
              <a:t>They claimed to be followers of Moses (Jn. 9:28).</a:t>
            </a:r>
          </a:p>
          <a:p>
            <a:pPr>
              <a:spcBef>
                <a:spcPts val="1400"/>
              </a:spcBef>
              <a:buFont typeface="Arial"/>
              <a:buChar char="•"/>
            </a:pPr>
            <a:r>
              <a:rPr lang="en-US" sz="2800" dirty="0" smtClean="0">
                <a:effectLst>
                  <a:glow rad="127000">
                    <a:schemeClr val="bg1">
                      <a:alpha val="24000"/>
                    </a:schemeClr>
                  </a:glow>
                  <a:outerShdw blurRad="50800" dist="50800" dir="5400000" sx="101000" sy="101000" algn="t" rotWithShape="0">
                    <a:prstClr val="black">
                      <a:alpha val="40000"/>
                    </a:prstClr>
                  </a:outerShdw>
                </a:effectLst>
              </a:rPr>
              <a:t>Jesus also honored Moses as the lawgiver (Matt. 8:4).</a:t>
            </a:r>
          </a:p>
          <a:p>
            <a:pPr>
              <a:spcBef>
                <a:spcPts val="1400"/>
              </a:spcBef>
              <a:buFont typeface="Arial"/>
              <a:buChar char="•"/>
            </a:pPr>
            <a:r>
              <a:rPr lang="en-US" sz="2800" dirty="0" smtClean="0">
                <a:effectLst>
                  <a:glow rad="127000">
                    <a:schemeClr val="bg1">
                      <a:alpha val="24000"/>
                    </a:schemeClr>
                  </a:glow>
                  <a:outerShdw blurRad="50800" dist="50800" dir="5400000" sx="101000" sy="101000" algn="t" rotWithShape="0">
                    <a:prstClr val="black">
                      <a:alpha val="40000"/>
                    </a:prstClr>
                  </a:outerShdw>
                </a:effectLst>
              </a:rPr>
              <a:t>He is honored on the mount of transfiguration (</a:t>
            </a:r>
            <a:r>
              <a:rPr lang="en-US" sz="2800" dirty="0" err="1" smtClean="0">
                <a:effectLst>
                  <a:glow rad="127000">
                    <a:schemeClr val="bg1">
                      <a:alpha val="24000"/>
                    </a:schemeClr>
                  </a:glow>
                  <a:outerShdw blurRad="50800" dist="50800" dir="5400000" sx="101000" sy="101000" algn="t" rotWithShape="0">
                    <a:prstClr val="black">
                      <a:alpha val="40000"/>
                    </a:prstClr>
                  </a:outerShdw>
                </a:effectLst>
              </a:rPr>
              <a:t>Lk</a:t>
            </a:r>
            <a:r>
              <a:rPr lang="en-US" sz="2800" dirty="0" smtClean="0">
                <a:effectLst>
                  <a:glow rad="127000">
                    <a:schemeClr val="bg1">
                      <a:alpha val="24000"/>
                    </a:schemeClr>
                  </a:glow>
                  <a:outerShdw blurRad="50800" dist="50800" dir="5400000" sx="101000" sy="101000" algn="t" rotWithShape="0">
                    <a:prstClr val="black">
                      <a:alpha val="40000"/>
                    </a:prstClr>
                  </a:outerShdw>
                </a:effectLst>
              </a:rPr>
              <a:t>. 9:29-31).</a:t>
            </a:r>
          </a:p>
          <a:p>
            <a:pPr>
              <a:spcBef>
                <a:spcPts val="1400"/>
              </a:spcBef>
              <a:buFont typeface="Arial"/>
              <a:buChar char="•"/>
            </a:pPr>
            <a:r>
              <a:rPr lang="en-US" sz="2800" dirty="0" smtClean="0">
                <a:effectLst>
                  <a:glow rad="127000">
                    <a:schemeClr val="bg1">
                      <a:alpha val="24000"/>
                    </a:schemeClr>
                  </a:glow>
                  <a:outerShdw blurRad="50800" dist="50800" dir="5400000" sx="101000" sy="101000" algn="t" rotWithShape="0">
                    <a:prstClr val="black">
                      <a:alpha val="40000"/>
                    </a:prstClr>
                  </a:outerShdw>
                </a:effectLst>
              </a:rPr>
              <a:t>It would have been well for Jews if they had truly followed Moses (Mk. 7:10-11; Jn. 5:45).</a:t>
            </a:r>
          </a:p>
          <a:p>
            <a:pPr>
              <a:buFont typeface="Arial"/>
              <a:buChar char="•"/>
            </a:pPr>
            <a:endParaRPr lang="en-US" sz="2800" dirty="0">
              <a:effectLst>
                <a:glow rad="127000">
                  <a:schemeClr val="bg1">
                    <a:alpha val="24000"/>
                  </a:schemeClr>
                </a:glow>
                <a:outerShdw blurRad="50800" dist="50800" dir="5400000" sx="101000" sy="101000" algn="t" rotWithShape="0">
                  <a:prstClr val="black">
                    <a:alpha val="40000"/>
                  </a:prstClr>
                </a:outerShdw>
              </a:effectLst>
            </a:endParaRPr>
          </a:p>
        </p:txBody>
      </p:sp>
    </p:spTree>
    <p:extLst>
      <p:ext uri="{BB962C8B-B14F-4D97-AF65-F5344CB8AC3E}">
        <p14:creationId xmlns:p14="http://schemas.microsoft.com/office/powerpoint/2010/main" xmlns="" val="2516439690"/>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threePt" dir="t"/>
            </a:scene3d>
            <a:sp3d extrusionH="57150">
              <a:bevelT w="38100" h="38100" prst="angle"/>
            </a:sp3d>
          </a:bodyPr>
          <a:lstStyle/>
          <a:p>
            <a:r>
              <a:rPr lang="en-US" cap="small" dirty="0" smtClean="0">
                <a:effectLst>
                  <a:glow rad="101600">
                    <a:schemeClr val="bg1">
                      <a:alpha val="31000"/>
                    </a:schemeClr>
                  </a:glow>
                  <a:outerShdw blurRad="50800" dist="50800" dir="5400000" sx="101000" sy="101000" algn="t" rotWithShape="0">
                    <a:prstClr val="black">
                      <a:alpha val="40000"/>
                    </a:prstClr>
                  </a:outerShdw>
                </a:effectLst>
              </a:rPr>
              <a:t>The Shadow of Christ</a:t>
            </a:r>
            <a:endParaRPr lang="en-US" cap="small" dirty="0">
              <a:effectLst>
                <a:glow rad="101600">
                  <a:schemeClr val="bg1">
                    <a:alpha val="31000"/>
                  </a:schemeClr>
                </a:glow>
                <a:outerShdw blurRad="50800" dist="50800" dir="5400000" sx="101000" sy="101000" algn="t" rotWithShape="0">
                  <a:prstClr val="black">
                    <a:alpha val="40000"/>
                  </a:prstClr>
                </a:outerShdw>
              </a:effectLst>
            </a:endParaRPr>
          </a:p>
        </p:txBody>
      </p:sp>
      <p:sp>
        <p:nvSpPr>
          <p:cNvPr id="5" name="TextBox 4"/>
          <p:cNvSpPr txBox="1"/>
          <p:nvPr/>
        </p:nvSpPr>
        <p:spPr>
          <a:xfrm>
            <a:off x="853631" y="1436485"/>
            <a:ext cx="7682678" cy="3416320"/>
          </a:xfrm>
          <a:prstGeom prst="rect">
            <a:avLst/>
          </a:prstGeom>
          <a:noFill/>
        </p:spPr>
        <p:txBody>
          <a:bodyPr wrap="square" rtlCol="0">
            <a:spAutoFit/>
          </a:bodyPr>
          <a:lstStyle/>
          <a:p>
            <a:r>
              <a:rPr lang="en-US" sz="3600" dirty="0" smtClean="0">
                <a:effectLst>
                  <a:glow rad="228600">
                    <a:schemeClr val="bg1">
                      <a:alpha val="28000"/>
                    </a:schemeClr>
                  </a:glow>
                </a:effectLst>
              </a:rPr>
              <a:t>(1 </a:t>
            </a:r>
            <a:r>
              <a:rPr lang="en-US" sz="3600" dirty="0" err="1" smtClean="0">
                <a:effectLst>
                  <a:glow rad="228600">
                    <a:schemeClr val="bg1">
                      <a:alpha val="28000"/>
                    </a:schemeClr>
                  </a:glow>
                </a:effectLst>
              </a:rPr>
              <a:t>Cor</a:t>
            </a:r>
            <a:r>
              <a:rPr lang="en-US" sz="3600" dirty="0" smtClean="0">
                <a:effectLst>
                  <a:glow rad="228600">
                    <a:schemeClr val="bg1">
                      <a:alpha val="28000"/>
                    </a:schemeClr>
                  </a:glow>
                </a:effectLst>
              </a:rPr>
              <a:t> 5:7)</a:t>
            </a:r>
          </a:p>
          <a:p>
            <a:r>
              <a:rPr lang="en-US" sz="3600" dirty="0" smtClean="0">
                <a:effectLst>
                  <a:glow rad="228600">
                    <a:schemeClr val="bg1">
                      <a:alpha val="28000"/>
                    </a:schemeClr>
                  </a:glow>
                </a:effectLst>
              </a:rPr>
              <a:t>“Clean out the old leaven so that you may be a new lump, just as you are in fact unleavened. For Christ our Passover also has been sacrificed.”</a:t>
            </a:r>
          </a:p>
          <a:p>
            <a:pPr algn="r"/>
            <a:r>
              <a:rPr lang="en-US" sz="3600" dirty="0" smtClean="0">
                <a:effectLst>
                  <a:glow rad="228600">
                    <a:schemeClr val="bg1">
                      <a:alpha val="28000"/>
                    </a:schemeClr>
                  </a:glow>
                </a:effectLst>
              </a:rPr>
              <a:t>cf. Exodus 12:12-13</a:t>
            </a:r>
            <a:endParaRPr lang="en-US" sz="3600" dirty="0">
              <a:effectLst>
                <a:glow rad="228600">
                  <a:schemeClr val="bg1">
                    <a:alpha val="28000"/>
                  </a:schemeClr>
                </a:glow>
              </a:effectLst>
            </a:endParaRPr>
          </a:p>
        </p:txBody>
      </p:sp>
    </p:spTree>
    <p:extLst>
      <p:ext uri="{BB962C8B-B14F-4D97-AF65-F5344CB8AC3E}">
        <p14:creationId xmlns:p14="http://schemas.microsoft.com/office/powerpoint/2010/main" xmlns="" val="163954809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threePt" dir="t"/>
            </a:scene3d>
            <a:sp3d extrusionH="57150">
              <a:bevelT w="38100" h="38100" prst="angle"/>
            </a:sp3d>
          </a:bodyPr>
          <a:lstStyle/>
          <a:p>
            <a:r>
              <a:rPr lang="en-US" cap="small" dirty="0" smtClean="0">
                <a:effectLst>
                  <a:glow rad="101600">
                    <a:schemeClr val="bg1">
                      <a:alpha val="31000"/>
                    </a:schemeClr>
                  </a:glow>
                  <a:outerShdw blurRad="50800" dist="50800" dir="5400000" sx="101000" sy="101000" algn="t" rotWithShape="0">
                    <a:prstClr val="black">
                      <a:alpha val="40000"/>
                    </a:prstClr>
                  </a:outerShdw>
                </a:effectLst>
              </a:rPr>
              <a:t>The Shadow of Christ</a:t>
            </a:r>
            <a:endParaRPr lang="en-US" cap="small" dirty="0">
              <a:effectLst>
                <a:glow rad="101600">
                  <a:schemeClr val="bg1">
                    <a:alpha val="31000"/>
                  </a:schemeClr>
                </a:glow>
                <a:outerShdw blurRad="50800" dist="50800" dir="5400000" sx="101000" sy="101000" algn="t" rotWithShape="0">
                  <a:prstClr val="black">
                    <a:alpha val="40000"/>
                  </a:prstClr>
                </a:outerShdw>
              </a:effectLst>
            </a:endParaRPr>
          </a:p>
        </p:txBody>
      </p:sp>
      <p:sp>
        <p:nvSpPr>
          <p:cNvPr id="5" name="TextBox 4"/>
          <p:cNvSpPr txBox="1"/>
          <p:nvPr/>
        </p:nvSpPr>
        <p:spPr>
          <a:xfrm>
            <a:off x="853631" y="1436485"/>
            <a:ext cx="7682678" cy="3416320"/>
          </a:xfrm>
          <a:prstGeom prst="rect">
            <a:avLst/>
          </a:prstGeom>
          <a:noFill/>
        </p:spPr>
        <p:txBody>
          <a:bodyPr wrap="square" rtlCol="0">
            <a:spAutoFit/>
          </a:bodyPr>
          <a:lstStyle/>
          <a:p>
            <a:r>
              <a:rPr lang="en-US" sz="3600" dirty="0" smtClean="0">
                <a:effectLst>
                  <a:glow rad="228600">
                    <a:schemeClr val="bg1">
                      <a:alpha val="28000"/>
                    </a:schemeClr>
                  </a:glow>
                </a:effectLst>
              </a:rPr>
              <a:t>(John 3:14–15)</a:t>
            </a:r>
          </a:p>
          <a:p>
            <a:r>
              <a:rPr lang="en-US" sz="3600" dirty="0" smtClean="0">
                <a:effectLst>
                  <a:glow rad="228600">
                    <a:schemeClr val="bg1">
                      <a:alpha val="28000"/>
                    </a:schemeClr>
                  </a:glow>
                </a:effectLst>
              </a:rPr>
              <a:t>“As Moses lifted up the serpent in the wilderness, even so must the Son of Man be lifted up; so that whoever believes will in Him have eternal life.”</a:t>
            </a:r>
          </a:p>
          <a:p>
            <a:pPr algn="r"/>
            <a:r>
              <a:rPr lang="en-US" sz="3600" dirty="0" smtClean="0">
                <a:effectLst>
                  <a:glow rad="228600">
                    <a:schemeClr val="bg1">
                      <a:alpha val="28000"/>
                    </a:schemeClr>
                  </a:glow>
                </a:effectLst>
              </a:rPr>
              <a:t>cf. Numbers 21:8</a:t>
            </a:r>
            <a:endParaRPr lang="en-US" sz="3600" dirty="0">
              <a:effectLst>
                <a:glow rad="228600">
                  <a:schemeClr val="bg1">
                    <a:alpha val="28000"/>
                  </a:schemeClr>
                </a:glow>
              </a:effectLst>
            </a:endParaRPr>
          </a:p>
        </p:txBody>
      </p:sp>
    </p:spTree>
    <p:extLst>
      <p:ext uri="{BB962C8B-B14F-4D97-AF65-F5344CB8AC3E}">
        <p14:creationId xmlns:p14="http://schemas.microsoft.com/office/powerpoint/2010/main" xmlns="" val="3428814577"/>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threePt" dir="t"/>
            </a:scene3d>
            <a:sp3d extrusionH="57150">
              <a:bevelT w="38100" h="38100" prst="angle"/>
            </a:sp3d>
          </a:bodyPr>
          <a:lstStyle/>
          <a:p>
            <a:r>
              <a:rPr lang="en-US" cap="small" dirty="0" smtClean="0">
                <a:effectLst>
                  <a:glow rad="101600">
                    <a:schemeClr val="bg1">
                      <a:alpha val="31000"/>
                    </a:schemeClr>
                  </a:glow>
                  <a:outerShdw blurRad="50800" dist="50800" dir="5400000" sx="101000" sy="101000" algn="t" rotWithShape="0">
                    <a:prstClr val="black">
                      <a:alpha val="40000"/>
                    </a:prstClr>
                  </a:outerShdw>
                </a:effectLst>
              </a:rPr>
              <a:t>The Shadow of Christ</a:t>
            </a:r>
            <a:endParaRPr lang="en-US" cap="small" dirty="0">
              <a:effectLst>
                <a:glow rad="101600">
                  <a:schemeClr val="bg1">
                    <a:alpha val="31000"/>
                  </a:schemeClr>
                </a:glow>
                <a:outerShdw blurRad="50800" dist="50800" dir="5400000" sx="101000" sy="101000" algn="t" rotWithShape="0">
                  <a:prstClr val="black">
                    <a:alpha val="40000"/>
                  </a:prstClr>
                </a:outerShdw>
              </a:effectLst>
            </a:endParaRPr>
          </a:p>
        </p:txBody>
      </p:sp>
      <p:sp>
        <p:nvSpPr>
          <p:cNvPr id="5" name="TextBox 4"/>
          <p:cNvSpPr txBox="1"/>
          <p:nvPr/>
        </p:nvSpPr>
        <p:spPr>
          <a:xfrm>
            <a:off x="416405" y="1040932"/>
            <a:ext cx="8442618" cy="3970318"/>
          </a:xfrm>
          <a:prstGeom prst="rect">
            <a:avLst/>
          </a:prstGeom>
          <a:noFill/>
        </p:spPr>
        <p:txBody>
          <a:bodyPr wrap="square" rtlCol="0">
            <a:spAutoFit/>
          </a:bodyPr>
          <a:lstStyle/>
          <a:p>
            <a:r>
              <a:rPr lang="en-US" sz="2800" dirty="0" smtClean="0">
                <a:effectLst>
                  <a:glow rad="228600">
                    <a:schemeClr val="bg1">
                      <a:alpha val="28000"/>
                    </a:schemeClr>
                  </a:glow>
                </a:effectLst>
              </a:rPr>
              <a:t>(John 6:48–51)</a:t>
            </a:r>
          </a:p>
          <a:p>
            <a:r>
              <a:rPr lang="en-US" sz="2800" dirty="0" smtClean="0">
                <a:effectLst>
                  <a:glow rad="228600">
                    <a:schemeClr val="bg1">
                      <a:alpha val="28000"/>
                    </a:schemeClr>
                  </a:glow>
                </a:effectLst>
              </a:rPr>
              <a:t>“I am the bread of life. “Your fathers ate the manna in the wilderness, and they died. “This is the bread which comes down out of heaven, so that one may eat of it and not die. “I am the living bread that came down out of heaven; if anyone eats of this bread, he will live forever; and the bread also which I will give for the life of the world is My flesh.”</a:t>
            </a:r>
          </a:p>
          <a:p>
            <a:pPr algn="r"/>
            <a:r>
              <a:rPr lang="en-US" sz="2800" dirty="0" smtClean="0">
                <a:effectLst>
                  <a:glow rad="228600">
                    <a:schemeClr val="bg1">
                      <a:alpha val="28000"/>
                    </a:schemeClr>
                  </a:glow>
                </a:effectLst>
              </a:rPr>
              <a:t>cf. Ex. 16 </a:t>
            </a:r>
            <a:endParaRPr lang="en-US" sz="2800" dirty="0">
              <a:effectLst>
                <a:glow rad="228600">
                  <a:schemeClr val="bg1">
                    <a:alpha val="28000"/>
                  </a:schemeClr>
                </a:glow>
              </a:effectLst>
            </a:endParaRPr>
          </a:p>
        </p:txBody>
      </p:sp>
    </p:spTree>
    <p:extLst>
      <p:ext uri="{BB962C8B-B14F-4D97-AF65-F5344CB8AC3E}">
        <p14:creationId xmlns:p14="http://schemas.microsoft.com/office/powerpoint/2010/main" xmlns="" val="2200844088"/>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threePt" dir="t"/>
            </a:scene3d>
            <a:sp3d extrusionH="57150">
              <a:bevelT w="38100" h="38100" prst="angle"/>
            </a:sp3d>
          </a:bodyPr>
          <a:lstStyle/>
          <a:p>
            <a:r>
              <a:rPr lang="en-US" cap="small" dirty="0" smtClean="0">
                <a:effectLst>
                  <a:glow rad="101600">
                    <a:schemeClr val="bg1">
                      <a:alpha val="31000"/>
                    </a:schemeClr>
                  </a:glow>
                  <a:outerShdw blurRad="50800" dist="50800" dir="5400000" sx="101000" sy="101000" algn="t" rotWithShape="0">
                    <a:prstClr val="black">
                      <a:alpha val="40000"/>
                    </a:prstClr>
                  </a:outerShdw>
                </a:effectLst>
              </a:rPr>
              <a:t>The Shadow of Christ</a:t>
            </a:r>
            <a:endParaRPr lang="en-US" cap="small" dirty="0">
              <a:effectLst>
                <a:glow rad="101600">
                  <a:schemeClr val="bg1">
                    <a:alpha val="31000"/>
                  </a:schemeClr>
                </a:glow>
                <a:outerShdw blurRad="50800" dist="50800" dir="5400000" sx="101000" sy="101000" algn="t" rotWithShape="0">
                  <a:prstClr val="black">
                    <a:alpha val="40000"/>
                  </a:prstClr>
                </a:outerShdw>
              </a:effectLst>
            </a:endParaRPr>
          </a:p>
        </p:txBody>
      </p:sp>
      <p:sp>
        <p:nvSpPr>
          <p:cNvPr id="5" name="TextBox 4"/>
          <p:cNvSpPr txBox="1"/>
          <p:nvPr/>
        </p:nvSpPr>
        <p:spPr>
          <a:xfrm>
            <a:off x="841953" y="1457067"/>
            <a:ext cx="7465333" cy="3416320"/>
          </a:xfrm>
          <a:prstGeom prst="rect">
            <a:avLst/>
          </a:prstGeom>
          <a:noFill/>
        </p:spPr>
        <p:txBody>
          <a:bodyPr wrap="square" rtlCol="0">
            <a:spAutoFit/>
          </a:bodyPr>
          <a:lstStyle/>
          <a:p>
            <a:r>
              <a:rPr lang="en-US" sz="3600" dirty="0" smtClean="0">
                <a:effectLst>
                  <a:glow rad="228600">
                    <a:schemeClr val="bg1">
                      <a:alpha val="28000"/>
                    </a:schemeClr>
                  </a:glow>
                </a:effectLst>
              </a:rPr>
              <a:t>(1 </a:t>
            </a:r>
            <a:r>
              <a:rPr lang="en-US" sz="3600" dirty="0" err="1" smtClean="0">
                <a:effectLst>
                  <a:glow rad="228600">
                    <a:schemeClr val="bg1">
                      <a:alpha val="28000"/>
                    </a:schemeClr>
                  </a:glow>
                </a:effectLst>
              </a:rPr>
              <a:t>Cor</a:t>
            </a:r>
            <a:r>
              <a:rPr lang="en-US" sz="3600" dirty="0" smtClean="0">
                <a:effectLst>
                  <a:glow rad="228600">
                    <a:schemeClr val="bg1">
                      <a:alpha val="28000"/>
                    </a:schemeClr>
                  </a:glow>
                </a:effectLst>
              </a:rPr>
              <a:t> 10:4)</a:t>
            </a:r>
          </a:p>
          <a:p>
            <a:r>
              <a:rPr lang="en-US" sz="3600" dirty="0" smtClean="0">
                <a:effectLst>
                  <a:glow rad="228600">
                    <a:schemeClr val="bg1">
                      <a:alpha val="28000"/>
                    </a:schemeClr>
                  </a:glow>
                </a:effectLst>
              </a:rPr>
              <a:t>“and all drank the same spiritual drink, for they were drinking from a spiritual rock which followed them; and the rock was Christ.”</a:t>
            </a:r>
          </a:p>
          <a:p>
            <a:pPr algn="r"/>
            <a:r>
              <a:rPr lang="en-US" sz="3600" dirty="0" smtClean="0">
                <a:effectLst>
                  <a:glow rad="228600">
                    <a:schemeClr val="bg1">
                      <a:alpha val="28000"/>
                    </a:schemeClr>
                  </a:glow>
                </a:effectLst>
              </a:rPr>
              <a:t>cf. Ex. 17:6; Num. 20:8-11 </a:t>
            </a:r>
            <a:endParaRPr lang="en-US" sz="3600" dirty="0">
              <a:effectLst>
                <a:glow rad="228600">
                  <a:schemeClr val="bg1">
                    <a:alpha val="28000"/>
                  </a:schemeClr>
                </a:glow>
              </a:effectLst>
            </a:endParaRPr>
          </a:p>
        </p:txBody>
      </p:sp>
    </p:spTree>
    <p:extLst>
      <p:ext uri="{BB962C8B-B14F-4D97-AF65-F5344CB8AC3E}">
        <p14:creationId xmlns:p14="http://schemas.microsoft.com/office/powerpoint/2010/main" xmlns="" val="3556873998"/>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threePt" dir="t"/>
            </a:scene3d>
            <a:sp3d extrusionH="57150">
              <a:bevelT w="38100" h="38100" prst="angle"/>
            </a:sp3d>
          </a:bodyPr>
          <a:lstStyle/>
          <a:p>
            <a:r>
              <a:rPr lang="en-US" cap="small" dirty="0" smtClean="0">
                <a:effectLst>
                  <a:glow rad="101600">
                    <a:schemeClr val="bg1">
                      <a:alpha val="31000"/>
                    </a:schemeClr>
                  </a:glow>
                  <a:outerShdw blurRad="50800" dist="50800" dir="5400000" sx="101000" sy="101000" algn="t" rotWithShape="0">
                    <a:prstClr val="black">
                      <a:alpha val="40000"/>
                    </a:prstClr>
                  </a:outerShdw>
                </a:effectLst>
              </a:rPr>
              <a:t>The Shadow of Christ</a:t>
            </a:r>
            <a:endParaRPr lang="en-US" cap="small" dirty="0">
              <a:effectLst>
                <a:glow rad="101600">
                  <a:schemeClr val="bg1">
                    <a:alpha val="31000"/>
                  </a:schemeClr>
                </a:glow>
                <a:outerShdw blurRad="50800" dist="50800" dir="5400000" sx="101000" sy="101000" algn="t" rotWithShape="0">
                  <a:prstClr val="black">
                    <a:alpha val="40000"/>
                  </a:prstClr>
                </a:outerShdw>
              </a:effectLst>
            </a:endParaRPr>
          </a:p>
        </p:txBody>
      </p:sp>
      <p:sp>
        <p:nvSpPr>
          <p:cNvPr id="3" name="Content Placeholder 2"/>
          <p:cNvSpPr>
            <a:spLocks noGrp="1"/>
          </p:cNvSpPr>
          <p:nvPr>
            <p:ph idx="1"/>
          </p:nvPr>
        </p:nvSpPr>
        <p:spPr>
          <a:xfrm>
            <a:off x="458046" y="1759172"/>
            <a:ext cx="8286465" cy="3258115"/>
          </a:xfrm>
        </p:spPr>
        <p:txBody>
          <a:bodyPr>
            <a:normAutofit/>
          </a:bodyPr>
          <a:lstStyle/>
          <a:p>
            <a:pPr>
              <a:spcBef>
                <a:spcPts val="1400"/>
              </a:spcBef>
              <a:buFont typeface="Arial"/>
              <a:buChar char="•"/>
            </a:pPr>
            <a:r>
              <a:rPr lang="en-US" sz="2800" dirty="0" smtClean="0">
                <a:effectLst>
                  <a:glow rad="127000">
                    <a:schemeClr val="bg1">
                      <a:alpha val="24000"/>
                    </a:schemeClr>
                  </a:glow>
                  <a:outerShdw blurRad="50800" dist="50800" dir="5400000" sx="101000" sy="101000" algn="t" rotWithShape="0">
                    <a:prstClr val="black">
                      <a:alpha val="40000"/>
                    </a:prstClr>
                  </a:outerShdw>
                </a:effectLst>
              </a:rPr>
              <a:t>The greatness of Moses shows for the surpassing greatness of Christ (Heb. 3:1-6).</a:t>
            </a:r>
          </a:p>
          <a:p>
            <a:pPr>
              <a:spcBef>
                <a:spcPts val="1400"/>
              </a:spcBef>
              <a:buFont typeface="Arial"/>
              <a:buChar char="•"/>
            </a:pPr>
            <a:r>
              <a:rPr lang="en-US" sz="2800" dirty="0" smtClean="0">
                <a:effectLst>
                  <a:glow rad="127000">
                    <a:schemeClr val="bg1">
                      <a:alpha val="24000"/>
                    </a:schemeClr>
                  </a:glow>
                  <a:outerShdw blurRad="50800" dist="50800" dir="5400000" sx="101000" sy="101000" algn="t" rotWithShape="0">
                    <a:prstClr val="black">
                      <a:alpha val="40000"/>
                    </a:prstClr>
                  </a:outerShdw>
                </a:effectLst>
              </a:rPr>
              <a:t>Consider the two mountain scenes (Ex. 19; Matt. 5-7; cf. Gal. 3:24-25).</a:t>
            </a:r>
          </a:p>
          <a:p>
            <a:pPr>
              <a:buFont typeface="Arial"/>
              <a:buChar char="•"/>
            </a:pPr>
            <a:endParaRPr lang="en-US" sz="2800" dirty="0">
              <a:effectLst>
                <a:glow rad="127000">
                  <a:schemeClr val="bg1">
                    <a:alpha val="24000"/>
                  </a:schemeClr>
                </a:glow>
                <a:outerShdw blurRad="50800" dist="50800" dir="5400000" sx="101000" sy="101000" algn="t" rotWithShape="0">
                  <a:prstClr val="black">
                    <a:alpha val="40000"/>
                  </a:prstClr>
                </a:outerShdw>
              </a:effectLst>
            </a:endParaRPr>
          </a:p>
        </p:txBody>
      </p:sp>
    </p:spTree>
    <p:extLst>
      <p:ext uri="{BB962C8B-B14F-4D97-AF65-F5344CB8AC3E}">
        <p14:creationId xmlns:p14="http://schemas.microsoft.com/office/powerpoint/2010/main" xmlns="" val="5547669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tory">
  <a:themeElements>
    <a:clrScheme name="Story">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Story">
      <a:majorFont>
        <a:latin typeface="Calisto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Story">
      <a:fillStyleLst>
        <a:solidFill>
          <a:schemeClr val="phClr"/>
        </a:solidFill>
        <a:blipFill rotWithShape="1">
          <a:blip xmlns:r="http://schemas.openxmlformats.org/officeDocument/2006/relationships" r:embed="rId1">
            <a:duotone>
              <a:schemeClr val="phClr">
                <a:shade val="10000"/>
                <a:satMod val="150000"/>
                <a:lumMod val="120000"/>
              </a:schemeClr>
              <a:schemeClr val="phClr">
                <a:satMod val="350000"/>
                <a:lumMod val="150000"/>
              </a:schemeClr>
            </a:duotone>
          </a:blip>
          <a:tile tx="0" ty="0" sx="20000" sy="20000" flip="none" algn="ctr"/>
        </a:blipFill>
        <a:gradFill rotWithShape="1">
          <a:gsLst>
            <a:gs pos="0">
              <a:schemeClr val="phClr">
                <a:shade val="20000"/>
                <a:satMod val="130000"/>
              </a:schemeClr>
            </a:gs>
            <a:gs pos="50000">
              <a:schemeClr val="phClr">
                <a:shade val="90000"/>
                <a:satMod val="130000"/>
              </a:schemeClr>
            </a:gs>
            <a:gs pos="100000">
              <a:schemeClr val="phClr">
                <a:shade val="100000"/>
                <a:satMod val="200000"/>
                <a:lumMod val="120000"/>
              </a:schemeClr>
            </a:gs>
          </a:gsLst>
          <a:lin ang="16200000" scaled="0"/>
        </a:gradFill>
      </a:fillStyleLst>
      <a:lnStyleLst>
        <a:ln w="6350" cap="flat" cmpd="sng" algn="ctr">
          <a:solidFill>
            <a:schemeClr val="phClr">
              <a:shade val="95000"/>
              <a:satMod val="105000"/>
            </a:schemeClr>
          </a:solidFill>
          <a:prstDash val="solid"/>
        </a:ln>
        <a:ln w="19050"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outerShdw blurRad="88900" dist="50800" dir="2100000" sx="104000" sy="104000" algn="br" rotWithShape="0">
              <a:srgbClr val="000000">
                <a:alpha val="55000"/>
              </a:srgbClr>
            </a:outerShdw>
          </a:effectLst>
        </a:effectStyle>
        <a:effectStyle>
          <a:effectLst>
            <a:outerShdw blurRad="127000" dist="63500" dir="5400000" sx="103000" sy="103000" rotWithShape="0">
              <a:srgbClr val="000000">
                <a:alpha val="75000"/>
              </a:srgbClr>
            </a:outerShdw>
          </a:effectLst>
          <a:scene3d>
            <a:camera prst="perspectiveFront" fov="3000000"/>
            <a:lightRig rig="balanced" dir="t">
              <a:rot lat="0" lon="0" rev="18000000"/>
            </a:lightRig>
          </a:scene3d>
          <a:sp3d prstMaterial="plastic">
            <a:bevelT w="254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2">
            <a:duotone>
              <a:schemeClr val="phClr">
                <a:shade val="10000"/>
                <a:satMod val="150000"/>
              </a:schemeClr>
              <a:schemeClr val="phClr">
                <a:tint val="60000"/>
                <a:satMod val="4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Story.thmx</Template>
  <TotalTime>830</TotalTime>
  <Words>387</Words>
  <Application>Microsoft Office PowerPoint</Application>
  <PresentationFormat>On-screen Show (16:9)</PresentationFormat>
  <Paragraphs>31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Story</vt:lpstr>
      <vt:lpstr>CHRIST</vt:lpstr>
      <vt:lpstr>The Greatness of Moses</vt:lpstr>
      <vt:lpstr>The Shadow of Christ</vt:lpstr>
      <vt:lpstr>The Shadow of Christ</vt:lpstr>
      <vt:lpstr>The Shadow of Christ</vt:lpstr>
      <vt:lpstr>The Shadow of Christ</vt:lpstr>
      <vt:lpstr>The Shadow of Christ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dc:title>
  <dc:creator>Stephen Russell</dc:creator>
  <cp:lastModifiedBy>pepperrd</cp:lastModifiedBy>
  <cp:revision>12</cp:revision>
  <dcterms:created xsi:type="dcterms:W3CDTF">2015-06-14T00:16:15Z</dcterms:created>
  <dcterms:modified xsi:type="dcterms:W3CDTF">2015-06-14T14:10:29Z</dcterms:modified>
</cp:coreProperties>
</file>