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5" r:id="rId2"/>
    <p:sldId id="264" r:id="rId3"/>
    <p:sldId id="263" r:id="rId4"/>
    <p:sldId id="265" r:id="rId5"/>
    <p:sldId id="279" r:id="rId6"/>
    <p:sldId id="277" r:id="rId7"/>
    <p:sldId id="266" r:id="rId8"/>
    <p:sldId id="288" r:id="rId9"/>
    <p:sldId id="270" r:id="rId10"/>
    <p:sldId id="271" r:id="rId11"/>
    <p:sldId id="286" r:id="rId12"/>
    <p:sldId id="269" r:id="rId13"/>
    <p:sldId id="272" r:id="rId14"/>
    <p:sldId id="278" r:id="rId15"/>
    <p:sldId id="276" r:id="rId16"/>
    <p:sldId id="287" r:id="rId17"/>
    <p:sldId id="268" r:id="rId18"/>
    <p:sldId id="274" r:id="rId19"/>
    <p:sldId id="275" r:id="rId20"/>
    <p:sldId id="280" r:id="rId21"/>
  </p:sldIdLst>
  <p:sldSz cx="9144000" cy="5143500" type="screen16x9"/>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4A01"/>
    <a:srgbClr val="FA74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25" autoAdjust="0"/>
    <p:restoredTop sz="94660"/>
  </p:normalViewPr>
  <p:slideViewPr>
    <p:cSldViewPr showGuides="1">
      <p:cViewPr>
        <p:scale>
          <a:sx n="144" d="100"/>
          <a:sy n="144" d="100"/>
        </p:scale>
        <p:origin x="-192" y="-282"/>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19621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57550"/>
            <a:ext cx="7543800" cy="1143000"/>
          </a:xfrm>
        </p:spPr>
        <p:txBody>
          <a:bodyPr>
            <a:noAutofit/>
          </a:bodyPr>
          <a:lstStyle>
            <a:lvl1pPr>
              <a:defRPr sz="8000"/>
            </a:lvl1pPr>
          </a:lstStyle>
          <a:p>
            <a:r>
              <a:rPr lang="en-US" dirty="0" smtClean="0"/>
              <a:t>Click to edit Master title style</a:t>
            </a:r>
            <a:endParaRPr lang="en-US" dirty="0"/>
          </a:p>
        </p:txBody>
      </p:sp>
      <p:sp>
        <p:nvSpPr>
          <p:cNvPr id="3" name="Subtitle 2"/>
          <p:cNvSpPr>
            <a:spLocks noGrp="1"/>
          </p:cNvSpPr>
          <p:nvPr>
            <p:ph type="subTitle" idx="1"/>
          </p:nvPr>
        </p:nvSpPr>
        <p:spPr>
          <a:xfrm>
            <a:off x="762000" y="4343400"/>
            <a:ext cx="6858000" cy="74295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Rectangle 6"/>
          <p:cNvSpPr/>
          <p:nvPr/>
        </p:nvSpPr>
        <p:spPr>
          <a:xfrm>
            <a:off x="777240" y="4324350"/>
            <a:ext cx="7543800" cy="2057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514350"/>
            <a:ext cx="7239000" cy="291465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248400" y="4656582"/>
            <a:ext cx="2133600" cy="273844"/>
          </a:xfrm>
          <a:prstGeom prst="rect">
            <a:avLst/>
          </a:prstGeom>
        </p:spPr>
        <p:txBody>
          <a:bodyPr/>
          <a:lstStyle/>
          <a:p>
            <a:pPr>
              <a:defRPr/>
            </a:pPr>
            <a:endParaRPr lang="en-US"/>
          </a:p>
        </p:txBody>
      </p:sp>
      <p:sp>
        <p:nvSpPr>
          <p:cNvPr id="5" name="Footer Placeholder 4"/>
          <p:cNvSpPr>
            <a:spLocks noGrp="1"/>
          </p:cNvSpPr>
          <p:nvPr>
            <p:ph type="ftr" sz="quarter" idx="11"/>
          </p:nvPr>
        </p:nvSpPr>
        <p:spPr>
          <a:xfrm>
            <a:off x="762000" y="4656582"/>
            <a:ext cx="4873869" cy="273844"/>
          </a:xfrm>
          <a:prstGeom prst="rect">
            <a:avLst/>
          </a:prstGeom>
        </p:spPr>
        <p:txBody>
          <a:bodyPr/>
          <a:lstStyle/>
          <a:p>
            <a:pPr>
              <a:defRPr/>
            </a:pPr>
            <a:endParaRPr lang="en-US"/>
          </a:p>
        </p:txBody>
      </p:sp>
      <p:sp>
        <p:nvSpPr>
          <p:cNvPr id="6" name="Slide Number Placeholder 5"/>
          <p:cNvSpPr>
            <a:spLocks noGrp="1"/>
          </p:cNvSpPr>
          <p:nvPr>
            <p:ph type="sldNum" sz="quarter" idx="12"/>
          </p:nvPr>
        </p:nvSpPr>
        <p:spPr>
          <a:xfrm>
            <a:off x="7620000" y="4265676"/>
            <a:ext cx="762000" cy="273844"/>
          </a:xfrm>
          <a:prstGeom prst="rect">
            <a:avLst/>
          </a:prstGeom>
        </p:spPr>
        <p:txBody>
          <a:bodyPr/>
          <a:lstStyle/>
          <a:p>
            <a:pPr>
              <a:defRPr/>
            </a:pPr>
            <a:fld id="{A7080611-34DE-4088-A3AB-FEDD569FECEB}" type="slidenum">
              <a:rPr lang="en-US" smtClean="0"/>
              <a:pPr>
                <a:defRPr/>
              </a:pPr>
              <a:t>‹#›</a:t>
            </a:fld>
            <a:endParaRPr lang="en-US"/>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514351"/>
            <a:ext cx="1828800" cy="405764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514351"/>
            <a:ext cx="5715000" cy="36576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248400" y="4656582"/>
            <a:ext cx="2133600" cy="273844"/>
          </a:xfrm>
          <a:prstGeom prst="rect">
            <a:avLst/>
          </a:prstGeom>
        </p:spPr>
        <p:txBody>
          <a:bodyPr/>
          <a:lstStyle/>
          <a:p>
            <a:pPr>
              <a:defRPr/>
            </a:pPr>
            <a:endParaRPr lang="en-US"/>
          </a:p>
        </p:txBody>
      </p:sp>
      <p:sp>
        <p:nvSpPr>
          <p:cNvPr id="5" name="Footer Placeholder 4"/>
          <p:cNvSpPr>
            <a:spLocks noGrp="1"/>
          </p:cNvSpPr>
          <p:nvPr>
            <p:ph type="ftr" sz="quarter" idx="11"/>
          </p:nvPr>
        </p:nvSpPr>
        <p:spPr>
          <a:xfrm>
            <a:off x="762000" y="4656582"/>
            <a:ext cx="4873869" cy="273844"/>
          </a:xfrm>
          <a:prstGeom prst="rect">
            <a:avLst/>
          </a:prstGeom>
        </p:spPr>
        <p:txBody>
          <a:bodyPr/>
          <a:lstStyle/>
          <a:p>
            <a:pPr>
              <a:defRPr/>
            </a:pPr>
            <a:endParaRPr lang="en-US"/>
          </a:p>
        </p:txBody>
      </p:sp>
      <p:sp>
        <p:nvSpPr>
          <p:cNvPr id="6" name="Slide Number Placeholder 5"/>
          <p:cNvSpPr>
            <a:spLocks noGrp="1"/>
          </p:cNvSpPr>
          <p:nvPr>
            <p:ph type="sldNum" sz="quarter" idx="12"/>
          </p:nvPr>
        </p:nvSpPr>
        <p:spPr>
          <a:xfrm>
            <a:off x="7620000" y="4265676"/>
            <a:ext cx="762000" cy="273844"/>
          </a:xfrm>
          <a:prstGeom prst="rect">
            <a:avLst/>
          </a:prstGeom>
        </p:spPr>
        <p:txBody>
          <a:bodyPr/>
          <a:lstStyle/>
          <a:p>
            <a:pPr>
              <a:defRPr/>
            </a:pPr>
            <a:fld id="{AE93D11A-13ED-4665-9CF1-F260CDFF00A9}" type="slidenum">
              <a:rPr lang="en-US" smtClean="0"/>
              <a:pPr>
                <a:defRPr/>
              </a:pPr>
              <a:t>‹#›</a:t>
            </a:fld>
            <a:endParaRPr lang="en-US"/>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067050"/>
            <a:ext cx="7543800" cy="12573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324350"/>
            <a:ext cx="6858000" cy="6858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Rectangle 7"/>
          <p:cNvSpPr/>
          <p:nvPr/>
        </p:nvSpPr>
        <p:spPr>
          <a:xfrm>
            <a:off x="777240" y="4303776"/>
            <a:ext cx="7543800" cy="2057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4578" y="1131651"/>
            <a:ext cx="4421221" cy="396118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1714" y="1125166"/>
            <a:ext cx="4426085" cy="396118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457200"/>
            <a:ext cx="3657600" cy="47982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996948"/>
            <a:ext cx="3657600" cy="2286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457200"/>
            <a:ext cx="3657600" cy="47982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996948"/>
            <a:ext cx="3657600" cy="2286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248400" y="4656582"/>
            <a:ext cx="2133600" cy="273844"/>
          </a:xfrm>
          <a:prstGeom prst="rect">
            <a:avLst/>
          </a:prstGeom>
        </p:spPr>
        <p:txBody>
          <a:bodyPr/>
          <a:lstStyle/>
          <a:p>
            <a:pPr>
              <a:defRPr/>
            </a:pPr>
            <a:endParaRPr lang="en-US"/>
          </a:p>
        </p:txBody>
      </p:sp>
      <p:sp>
        <p:nvSpPr>
          <p:cNvPr id="8" name="Footer Placeholder 7"/>
          <p:cNvSpPr>
            <a:spLocks noGrp="1"/>
          </p:cNvSpPr>
          <p:nvPr>
            <p:ph type="ftr" sz="quarter" idx="11"/>
          </p:nvPr>
        </p:nvSpPr>
        <p:spPr>
          <a:xfrm>
            <a:off x="762000" y="4656582"/>
            <a:ext cx="4873869" cy="273844"/>
          </a:xfrm>
          <a:prstGeom prst="rect">
            <a:avLst/>
          </a:prstGeom>
        </p:spPr>
        <p:txBody>
          <a:bodyPr/>
          <a:lstStyle/>
          <a:p>
            <a:pPr>
              <a:defRPr/>
            </a:pPr>
            <a:endParaRPr lang="en-US"/>
          </a:p>
        </p:txBody>
      </p:sp>
      <p:sp>
        <p:nvSpPr>
          <p:cNvPr id="9" name="Slide Number Placeholder 8"/>
          <p:cNvSpPr>
            <a:spLocks noGrp="1"/>
          </p:cNvSpPr>
          <p:nvPr>
            <p:ph type="sldNum" sz="quarter" idx="12"/>
          </p:nvPr>
        </p:nvSpPr>
        <p:spPr>
          <a:xfrm>
            <a:off x="7620000" y="4265676"/>
            <a:ext cx="762000" cy="273844"/>
          </a:xfrm>
          <a:prstGeom prst="rect">
            <a:avLst/>
          </a:prstGeom>
        </p:spPr>
        <p:txBody>
          <a:bodyPr/>
          <a:lstStyle/>
          <a:p>
            <a:pPr>
              <a:defRPr/>
            </a:pPr>
            <a:fld id="{AD2C742E-8F3F-4EA1-976F-444AAEF9DE52}" type="slidenum">
              <a:rPr lang="en-US" smtClean="0"/>
              <a:pPr>
                <a:defRPr/>
              </a:pPr>
              <a:t>‹#›</a:t>
            </a:fld>
            <a:endParaRPr lang="en-US"/>
          </a:p>
        </p:txBody>
      </p:sp>
      <p:cxnSp>
        <p:nvCxnSpPr>
          <p:cNvPr id="11" name="Straight Connector 10"/>
          <p:cNvCxnSpPr/>
          <p:nvPr/>
        </p:nvCxnSpPr>
        <p:spPr>
          <a:xfrm>
            <a:off x="758952" y="937022"/>
            <a:ext cx="3657600" cy="1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937022"/>
            <a:ext cx="3657600" cy="1191"/>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3429000"/>
            <a:ext cx="6784848" cy="120015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342900"/>
            <a:ext cx="4594934" cy="30860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2" y="342900"/>
            <a:ext cx="2673657" cy="30861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248400" y="4656582"/>
            <a:ext cx="2133600" cy="273844"/>
          </a:xfrm>
          <a:prstGeom prst="rect">
            <a:avLst/>
          </a:prstGeom>
        </p:spPr>
        <p:txBody>
          <a:bodyPr/>
          <a:lstStyle/>
          <a:p>
            <a:pPr>
              <a:defRPr/>
            </a:pPr>
            <a:endParaRPr lang="en-US"/>
          </a:p>
        </p:txBody>
      </p:sp>
      <p:sp>
        <p:nvSpPr>
          <p:cNvPr id="6" name="Footer Placeholder 5"/>
          <p:cNvSpPr>
            <a:spLocks noGrp="1"/>
          </p:cNvSpPr>
          <p:nvPr>
            <p:ph type="ftr" sz="quarter" idx="11"/>
          </p:nvPr>
        </p:nvSpPr>
        <p:spPr>
          <a:xfrm>
            <a:off x="762000" y="4656582"/>
            <a:ext cx="4873869" cy="273844"/>
          </a:xfrm>
          <a:prstGeom prst="rect">
            <a:avLst/>
          </a:prstGeom>
        </p:spPr>
        <p:txBody>
          <a:bodyPr/>
          <a:lstStyle/>
          <a:p>
            <a:pPr>
              <a:defRPr/>
            </a:pPr>
            <a:endParaRPr lang="en-US"/>
          </a:p>
        </p:txBody>
      </p:sp>
      <p:sp>
        <p:nvSpPr>
          <p:cNvPr id="7" name="Slide Number Placeholder 6"/>
          <p:cNvSpPr>
            <a:spLocks noGrp="1"/>
          </p:cNvSpPr>
          <p:nvPr>
            <p:ph type="sldNum" sz="quarter" idx="12"/>
          </p:nvPr>
        </p:nvSpPr>
        <p:spPr>
          <a:xfrm>
            <a:off x="7620000" y="4265676"/>
            <a:ext cx="762000" cy="273844"/>
          </a:xfrm>
          <a:prstGeom prst="rect">
            <a:avLst/>
          </a:prstGeom>
        </p:spPr>
        <p:txBody>
          <a:bodyPr/>
          <a:lstStyle/>
          <a:p>
            <a:pPr>
              <a:defRPr/>
            </a:pPr>
            <a:fld id="{DED32856-7A1D-458E-A1BE-BF322178BEBF}" type="slidenum">
              <a:rPr lang="en-US" smtClean="0"/>
              <a:pPr>
                <a:defRPr/>
              </a:pPr>
              <a:t>‹#›</a:t>
            </a:fld>
            <a:endParaRPr lang="en-US"/>
          </a:p>
        </p:txBody>
      </p:sp>
      <p:cxnSp>
        <p:nvCxnSpPr>
          <p:cNvPr id="10" name="Straight Connector 9"/>
          <p:cNvCxnSpPr/>
          <p:nvPr/>
        </p:nvCxnSpPr>
        <p:spPr>
          <a:xfrm rot="5400000">
            <a:off x="2153444" y="1885752"/>
            <a:ext cx="28575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3429000"/>
            <a:ext cx="6784848" cy="120015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342900"/>
            <a:ext cx="7543800" cy="21717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2628900"/>
            <a:ext cx="7391400" cy="603647"/>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248400" y="4656582"/>
            <a:ext cx="2133600" cy="273844"/>
          </a:xfrm>
          <a:prstGeom prst="rect">
            <a:avLst/>
          </a:prstGeom>
        </p:spPr>
        <p:txBody>
          <a:bodyPr/>
          <a:lstStyle/>
          <a:p>
            <a:pPr>
              <a:defRPr/>
            </a:pPr>
            <a:endParaRPr lang="en-US"/>
          </a:p>
        </p:txBody>
      </p:sp>
      <p:sp>
        <p:nvSpPr>
          <p:cNvPr id="6" name="Footer Placeholder 5"/>
          <p:cNvSpPr>
            <a:spLocks noGrp="1"/>
          </p:cNvSpPr>
          <p:nvPr>
            <p:ph type="ftr" sz="quarter" idx="11"/>
          </p:nvPr>
        </p:nvSpPr>
        <p:spPr>
          <a:xfrm>
            <a:off x="762000" y="4656582"/>
            <a:ext cx="4873869" cy="273844"/>
          </a:xfrm>
          <a:prstGeom prst="rect">
            <a:avLst/>
          </a:prstGeom>
        </p:spPr>
        <p:txBody>
          <a:bodyPr/>
          <a:lstStyle/>
          <a:p>
            <a:pPr>
              <a:defRPr/>
            </a:pPr>
            <a:endParaRPr lang="en-US"/>
          </a:p>
        </p:txBody>
      </p:sp>
      <p:sp>
        <p:nvSpPr>
          <p:cNvPr id="7" name="Slide Number Placeholder 6"/>
          <p:cNvSpPr>
            <a:spLocks noGrp="1"/>
          </p:cNvSpPr>
          <p:nvPr>
            <p:ph type="sldNum" sz="quarter" idx="12"/>
          </p:nvPr>
        </p:nvSpPr>
        <p:spPr>
          <a:xfrm>
            <a:off x="7620000" y="4265676"/>
            <a:ext cx="762000" cy="273844"/>
          </a:xfrm>
          <a:prstGeom prst="rect">
            <a:avLst/>
          </a:prstGeom>
        </p:spPr>
        <p:txBody>
          <a:bodyPr/>
          <a:lstStyle/>
          <a:p>
            <a:pPr>
              <a:defRPr/>
            </a:pPr>
            <a:fld id="{8E37E456-A4EC-401B-8E40-850C8C6FC823}" type="slidenum">
              <a:rPr lang="en-US" smtClean="0"/>
              <a:pPr>
                <a:defRPr/>
              </a:pPr>
              <a:t>‹#›</a:t>
            </a:fld>
            <a:endParaRPr lang="en-US"/>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 y="-76200"/>
            <a:ext cx="8991600" cy="1200150"/>
          </a:xfrm>
          <a:prstGeom prst="rect">
            <a:avLst/>
          </a:prstGeom>
        </p:spPr>
        <p:txBody>
          <a:bodyPr vert="horz" lIns="91440" tIns="45720" rIns="91440" bIns="45720" rtlCol="0" anchor="b"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6200" y="1053465"/>
            <a:ext cx="8991600" cy="3956685"/>
          </a:xfrm>
          <a:prstGeom prst="rect">
            <a:avLst/>
          </a:prstGeom>
        </p:spPr>
        <p:txBody>
          <a:bodyPr vert="horz" lIns="45720" tIns="45720" rIns="45720" bIns="45720" rtlCol="0" anchor="t" anchorCtr="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p:nvSpPr>
        <p:spPr>
          <a:xfrm>
            <a:off x="76200" y="0"/>
            <a:ext cx="8991600" cy="285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6200" y="1035177"/>
            <a:ext cx="8991600" cy="18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nLst>
      <p:par>
        <p:cTn id="1" dur="indefinite" restart="never" nodeType="tmRoot"/>
      </p:par>
    </p:tnLst>
  </p:timing>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7013" indent="-227013"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460375" indent="-233363"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687388" indent="-227013"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914400" indent="-227013"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141413" indent="-227013"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3181350"/>
            <a:ext cx="7543800" cy="1143000"/>
          </a:xfrm>
        </p:spPr>
        <p:txBody>
          <a:bodyPr/>
          <a:lstStyle/>
          <a:p>
            <a:r>
              <a:rPr lang="en-US" dirty="0" smtClean="0"/>
              <a:t>Christian Work Ethic</a:t>
            </a:r>
            <a:endParaRPr lang="en-US" dirty="0"/>
          </a:p>
        </p:txBody>
      </p:sp>
      <p:sp>
        <p:nvSpPr>
          <p:cNvPr id="5" name="Subtitle 4"/>
          <p:cNvSpPr>
            <a:spLocks noGrp="1"/>
          </p:cNvSpPr>
          <p:nvPr>
            <p:ph type="subTitle" idx="1"/>
          </p:nvPr>
        </p:nvSpPr>
        <p:spPr>
          <a:xfrm>
            <a:off x="838200" y="4324350"/>
            <a:ext cx="6781800" cy="742950"/>
          </a:xfrm>
        </p:spPr>
        <p:txBody>
          <a:bodyPr/>
          <a:lstStyle/>
          <a:p>
            <a:r>
              <a:rPr lang="en-US" b="1" i="1" dirty="0" smtClean="0"/>
              <a:t>Lifelong Diligence</a:t>
            </a:r>
            <a:endParaRPr lang="en-US" b="1" i="1" dirty="0"/>
          </a:p>
        </p:txBody>
      </p:sp>
    </p:spTree>
    <p:extLst>
      <p:ext uri="{BB962C8B-B14F-4D97-AF65-F5344CB8AC3E}">
        <p14:creationId xmlns:p14="http://schemas.microsoft.com/office/powerpoint/2010/main" val="2522932064"/>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Text Box 5"/>
          <p:cNvSpPr txBox="1">
            <a:spLocks noChangeArrowheads="1"/>
          </p:cNvSpPr>
          <p:nvPr/>
        </p:nvSpPr>
        <p:spPr bwMode="auto">
          <a:xfrm>
            <a:off x="4648200" y="1200150"/>
            <a:ext cx="4419600" cy="3733800"/>
          </a:xfrm>
          <a:prstGeom prst="rect">
            <a:avLst/>
          </a:prstGeom>
          <a:solidFill>
            <a:schemeClr val="bg1"/>
          </a:solidFill>
          <a:ln>
            <a:noFill/>
          </a:ln>
          <a:extLst>
            <a:ext uri="{91240B29-F687-4F45-9708-019B960494DF}">
              <a14:hiddenLine xmlns:a14="http://schemas.microsoft.com/office/drawing/2010/main" w="222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i="1" dirty="0">
                <a:latin typeface="+mn-lt"/>
              </a:rPr>
              <a:t>Who can find a virtuous wife? For her worth is far above rubies. … She seeks wool and flax, And </a:t>
            </a:r>
            <a:r>
              <a:rPr lang="en-US" altLang="en-US" b="1" i="1" u="sng" dirty="0">
                <a:latin typeface="+mn-lt"/>
              </a:rPr>
              <a:t>willingly works with her hands</a:t>
            </a:r>
            <a:r>
              <a:rPr lang="en-US" altLang="en-US" i="1" dirty="0">
                <a:latin typeface="+mn-lt"/>
              </a:rPr>
              <a:t>. … </a:t>
            </a:r>
            <a:r>
              <a:rPr lang="en-US" altLang="en-US" b="1" i="1" dirty="0">
                <a:latin typeface="+mn-lt"/>
              </a:rPr>
              <a:t>She also </a:t>
            </a:r>
            <a:r>
              <a:rPr lang="en-US" altLang="en-US" b="1" i="1" u="sng" dirty="0">
                <a:latin typeface="+mn-lt"/>
              </a:rPr>
              <a:t>rises while it is yet night</a:t>
            </a:r>
            <a:r>
              <a:rPr lang="en-US" altLang="en-US" i="1" dirty="0">
                <a:latin typeface="+mn-lt"/>
              </a:rPr>
              <a:t>, And provides food for her household, And a portion for her maidservants.  … And </a:t>
            </a:r>
            <a:r>
              <a:rPr lang="en-US" altLang="en-US" b="1" i="1" u="sng" dirty="0">
                <a:latin typeface="+mn-lt"/>
              </a:rPr>
              <a:t>her lamp does not go out by night</a:t>
            </a:r>
            <a:r>
              <a:rPr lang="en-US" altLang="en-US" b="1" i="1" dirty="0">
                <a:latin typeface="+mn-lt"/>
              </a:rPr>
              <a:t>.  She stretches out her hands to the distaff, And her hand holds the spindle</a:t>
            </a:r>
            <a:r>
              <a:rPr lang="en-US" altLang="en-US" i="1" dirty="0">
                <a:latin typeface="+mn-lt"/>
              </a:rPr>
              <a:t>.  She extends her hand to the poor, Yes, she reaches out her hands to the needy.  She watches over the ways of her household, And </a:t>
            </a:r>
            <a:r>
              <a:rPr lang="en-US" altLang="en-US" b="1" i="1" dirty="0">
                <a:latin typeface="+mn-lt"/>
              </a:rPr>
              <a:t>does not eat the bread of idleness</a:t>
            </a:r>
            <a:r>
              <a:rPr lang="en-US" altLang="en-US" i="1" dirty="0">
                <a:latin typeface="+mn-lt"/>
              </a:rPr>
              <a:t>. </a:t>
            </a:r>
            <a:r>
              <a:rPr lang="en-US" altLang="en-US" dirty="0">
                <a:latin typeface="+mn-lt"/>
              </a:rPr>
              <a:t>(</a:t>
            </a:r>
            <a:r>
              <a:rPr lang="en-US" altLang="en-US" b="1" dirty="0">
                <a:solidFill>
                  <a:schemeClr val="accent1"/>
                </a:solidFill>
                <a:latin typeface="+mn-lt"/>
              </a:rPr>
              <a:t>Proverbs 31:10-31</a:t>
            </a:r>
            <a:r>
              <a:rPr lang="en-US" altLang="en-US" dirty="0">
                <a:latin typeface="+mn-lt"/>
              </a:rPr>
              <a:t>).</a:t>
            </a:r>
          </a:p>
        </p:txBody>
      </p:sp>
      <p:sp>
        <p:nvSpPr>
          <p:cNvPr id="17412" name="Text Box 4"/>
          <p:cNvSpPr txBox="1">
            <a:spLocks noChangeArrowheads="1"/>
          </p:cNvSpPr>
          <p:nvPr/>
        </p:nvSpPr>
        <p:spPr bwMode="auto">
          <a:xfrm>
            <a:off x="76200" y="1200150"/>
            <a:ext cx="4419600" cy="3943350"/>
          </a:xfrm>
          <a:prstGeom prst="rect">
            <a:avLst/>
          </a:prstGeom>
          <a:solidFill>
            <a:schemeClr val="bg1"/>
          </a:solidFill>
          <a:ln>
            <a:noFill/>
          </a:ln>
          <a:extLst>
            <a:ext uri="{91240B29-F687-4F45-9708-019B960494DF}">
              <a14:hiddenLine xmlns:a14="http://schemas.microsoft.com/office/drawing/2010/main" w="222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i="1" dirty="0">
                <a:latin typeface="+mn-lt"/>
              </a:rPr>
              <a:t>For you yourselves know how </a:t>
            </a:r>
            <a:r>
              <a:rPr lang="en-US" altLang="en-US" b="1" i="1" dirty="0">
                <a:latin typeface="+mn-lt"/>
              </a:rPr>
              <a:t>you ought to follow us</a:t>
            </a:r>
            <a:r>
              <a:rPr lang="en-US" altLang="en-US" i="1" dirty="0">
                <a:latin typeface="+mn-lt"/>
              </a:rPr>
              <a:t>, for we were not disorderly among you; </a:t>
            </a:r>
            <a:r>
              <a:rPr lang="en-US" altLang="en-US" b="1" i="1" dirty="0">
                <a:latin typeface="+mn-lt"/>
              </a:rPr>
              <a:t>nor did we eat anyone's bread free of charge, but </a:t>
            </a:r>
            <a:r>
              <a:rPr lang="en-US" altLang="en-US" b="1" i="1" u="sng" dirty="0">
                <a:latin typeface="+mn-lt"/>
              </a:rPr>
              <a:t>worked with labor and toil night and day</a:t>
            </a:r>
            <a:r>
              <a:rPr lang="en-US" altLang="en-US" b="1" i="1" dirty="0">
                <a:latin typeface="+mn-lt"/>
              </a:rPr>
              <a:t>, that we might not be a burden to any of you</a:t>
            </a:r>
            <a:r>
              <a:rPr lang="en-US" altLang="en-US" i="1" dirty="0">
                <a:latin typeface="+mn-lt"/>
              </a:rPr>
              <a:t>, not because we do not have authority, but to </a:t>
            </a:r>
            <a:r>
              <a:rPr lang="en-US" altLang="en-US" b="1" i="1" dirty="0">
                <a:latin typeface="+mn-lt"/>
              </a:rPr>
              <a:t>make ourselves an example of how you should follow us</a:t>
            </a:r>
            <a:r>
              <a:rPr lang="en-US" altLang="en-US" i="1" dirty="0">
                <a:latin typeface="+mn-lt"/>
              </a:rPr>
              <a:t>. </a:t>
            </a:r>
            <a:r>
              <a:rPr lang="en-US" altLang="en-US" dirty="0">
                <a:latin typeface="+mn-lt"/>
              </a:rPr>
              <a:t>(</a:t>
            </a:r>
            <a:r>
              <a:rPr lang="en-US" altLang="en-US" b="1" dirty="0">
                <a:solidFill>
                  <a:schemeClr val="accent1"/>
                </a:solidFill>
                <a:latin typeface="+mn-lt"/>
              </a:rPr>
              <a:t>I Thessalonians 3:6-15</a:t>
            </a:r>
            <a:r>
              <a:rPr lang="en-US" altLang="en-US" dirty="0">
                <a:latin typeface="+mn-lt"/>
              </a:rPr>
              <a:t>).</a:t>
            </a:r>
          </a:p>
        </p:txBody>
      </p:sp>
      <p:sp>
        <p:nvSpPr>
          <p:cNvPr id="17414" name="Text Box 6"/>
          <p:cNvSpPr txBox="1">
            <a:spLocks noChangeArrowheads="1"/>
          </p:cNvSpPr>
          <p:nvPr/>
        </p:nvSpPr>
        <p:spPr bwMode="auto">
          <a:xfrm>
            <a:off x="76200" y="1200150"/>
            <a:ext cx="4419600" cy="3429000"/>
          </a:xfrm>
          <a:prstGeom prst="rect">
            <a:avLst/>
          </a:prstGeom>
          <a:solidFill>
            <a:schemeClr val="bg1"/>
          </a:solidFill>
          <a:ln>
            <a:noFill/>
          </a:ln>
          <a:extLst>
            <a:ext uri="{91240B29-F687-4F45-9708-019B960494DF}">
              <a14:hiddenLine xmlns:a14="http://schemas.microsoft.com/office/drawing/2010/main" w="222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i="1" dirty="0">
                <a:latin typeface="+mn-lt"/>
              </a:rPr>
              <a:t>For you yourselves know how </a:t>
            </a:r>
            <a:r>
              <a:rPr lang="en-US" altLang="en-US" b="1" i="1" dirty="0">
                <a:latin typeface="+mn-lt"/>
              </a:rPr>
              <a:t>you ought to follow us</a:t>
            </a:r>
            <a:r>
              <a:rPr lang="en-US" altLang="en-US" i="1" dirty="0">
                <a:latin typeface="+mn-lt"/>
              </a:rPr>
              <a:t>, for we were not disorderly among you; </a:t>
            </a:r>
            <a:r>
              <a:rPr lang="en-US" altLang="en-US" b="1" i="1" dirty="0">
                <a:latin typeface="+mn-lt"/>
              </a:rPr>
              <a:t>nor did we eat anyone's bread free of charge, but </a:t>
            </a:r>
            <a:r>
              <a:rPr lang="en-US" altLang="en-US" b="1" i="1" u="sng" dirty="0">
                <a:latin typeface="+mn-lt"/>
              </a:rPr>
              <a:t>worked with labor and toil night and day</a:t>
            </a:r>
            <a:r>
              <a:rPr lang="en-US" altLang="en-US" b="1" i="1" dirty="0">
                <a:latin typeface="+mn-lt"/>
              </a:rPr>
              <a:t>, that we might not be a burden to any of you</a:t>
            </a:r>
            <a:r>
              <a:rPr lang="en-US" altLang="en-US" i="1" dirty="0">
                <a:latin typeface="+mn-lt"/>
              </a:rPr>
              <a:t>, not because we do not have authority, but to </a:t>
            </a:r>
            <a:r>
              <a:rPr lang="en-US" altLang="en-US" b="1" i="1" dirty="0">
                <a:latin typeface="+mn-lt"/>
              </a:rPr>
              <a:t>make ourselves an example of how you should follow us</a:t>
            </a:r>
            <a:r>
              <a:rPr lang="en-US" altLang="en-US" i="1" dirty="0">
                <a:latin typeface="+mn-lt"/>
              </a:rPr>
              <a:t>.  For even when we were with you, we commanded you this: </a:t>
            </a:r>
            <a:r>
              <a:rPr lang="en-US" altLang="en-US" b="1" i="1" dirty="0">
                <a:latin typeface="+mn-lt"/>
              </a:rPr>
              <a:t>If anyone will not work, neither shall he eat</a:t>
            </a:r>
            <a:r>
              <a:rPr lang="en-US" altLang="en-US" i="1" dirty="0">
                <a:latin typeface="+mn-lt"/>
              </a:rPr>
              <a:t>. … Now those who are such we command and exhort through our Lord Jesus Christ that they work in quietness and </a:t>
            </a:r>
            <a:r>
              <a:rPr lang="en-US" altLang="en-US" b="1" i="1" dirty="0">
                <a:latin typeface="+mn-lt"/>
              </a:rPr>
              <a:t>eat their own bread</a:t>
            </a:r>
            <a:r>
              <a:rPr lang="en-US" altLang="en-US" i="1" dirty="0">
                <a:latin typeface="+mn-lt"/>
              </a:rPr>
              <a:t>. </a:t>
            </a:r>
            <a:r>
              <a:rPr lang="en-US" altLang="en-US" dirty="0">
                <a:latin typeface="+mn-lt"/>
              </a:rPr>
              <a:t>(</a:t>
            </a:r>
            <a:r>
              <a:rPr lang="en-US" altLang="en-US" b="1" dirty="0">
                <a:solidFill>
                  <a:schemeClr val="accent1"/>
                </a:solidFill>
                <a:latin typeface="+mn-lt"/>
              </a:rPr>
              <a:t>I Thessalonians 3:6-15</a:t>
            </a:r>
            <a:r>
              <a:rPr lang="en-US" altLang="en-US" dirty="0">
                <a:latin typeface="+mn-lt"/>
              </a:rPr>
              <a:t>).</a:t>
            </a:r>
          </a:p>
        </p:txBody>
      </p:sp>
      <p:sp>
        <p:nvSpPr>
          <p:cNvPr id="17410" name="Rectangle 2"/>
          <p:cNvSpPr>
            <a:spLocks noGrp="1" noChangeArrowheads="1"/>
          </p:cNvSpPr>
          <p:nvPr>
            <p:ph type="title"/>
          </p:nvPr>
        </p:nvSpPr>
        <p:spPr/>
        <p:txBody>
          <a:bodyPr>
            <a:normAutofit/>
          </a:bodyPr>
          <a:lstStyle/>
          <a:p>
            <a:pPr eaLnBrk="1" hangingPunct="1"/>
            <a:r>
              <a:rPr lang="en-US" altLang="en-US" dirty="0" smtClean="0"/>
              <a:t>Work Hard – Play, Sleep Less</a:t>
            </a:r>
            <a:endParaRPr lang="en-US" alt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14"/>
                                        </p:tgtEl>
                                        <p:attrNameLst>
                                          <p:attrName>style.visibility</p:attrName>
                                        </p:attrNameLst>
                                      </p:cBhvr>
                                      <p:to>
                                        <p:strVal val="visible"/>
                                      </p:to>
                                    </p:set>
                                    <p:animEffect transition="in" filter="fade">
                                      <p:cBhvr>
                                        <p:cTn id="7" dur="2000"/>
                                        <p:tgtEl>
                                          <p:spTgt spid="17414"/>
                                        </p:tgtEl>
                                      </p:cBhvr>
                                    </p:animEffect>
                                  </p:childTnLst>
                                </p:cTn>
                              </p:par>
                              <p:par>
                                <p:cTn id="8" presetID="10" presetClass="exit" presetSubtype="0" fill="hold" grpId="0" nodeType="withEffect">
                                  <p:stCondLst>
                                    <p:cond delay="0"/>
                                  </p:stCondLst>
                                  <p:childTnLst>
                                    <p:animEffect transition="out" filter="fade">
                                      <p:cBhvr>
                                        <p:cTn id="9" dur="2000"/>
                                        <p:tgtEl>
                                          <p:spTgt spid="17412"/>
                                        </p:tgtEl>
                                      </p:cBhvr>
                                    </p:animEffect>
                                    <p:set>
                                      <p:cBhvr>
                                        <p:cTn id="10" dur="1" fill="hold">
                                          <p:stCondLst>
                                            <p:cond delay="1999"/>
                                          </p:stCondLst>
                                        </p:cTn>
                                        <p:tgtEl>
                                          <p:spTgt spid="17412"/>
                                        </p:tgtEl>
                                        <p:attrNameLst>
                                          <p:attrName>style.visibility</p:attrName>
                                        </p:attrNameLst>
                                      </p:cBhvr>
                                      <p:to>
                                        <p:strVal val="hidden"/>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7413"/>
                                        </p:tgtEl>
                                        <p:attrNameLst>
                                          <p:attrName>style.visibility</p:attrName>
                                        </p:attrNameLst>
                                      </p:cBhvr>
                                      <p:to>
                                        <p:strVal val="visible"/>
                                      </p:to>
                                    </p:set>
                                    <p:animEffect transition="in" filter="fade">
                                      <p:cBhvr>
                                        <p:cTn id="15" dur="500"/>
                                        <p:tgtEl>
                                          <p:spTgt spid="174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animBg="1"/>
      <p:bldP spid="17412" grpId="0" animBg="1"/>
      <p:bldP spid="174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Pitfalls Ahead!</a:t>
            </a:r>
            <a:endParaRPr lang="en-US" dirty="0"/>
          </a:p>
        </p:txBody>
      </p:sp>
      <p:sp>
        <p:nvSpPr>
          <p:cNvPr id="5" name="Text Placeholder 4"/>
          <p:cNvSpPr>
            <a:spLocks noGrp="1"/>
          </p:cNvSpPr>
          <p:nvPr>
            <p:ph type="body" idx="1"/>
          </p:nvPr>
        </p:nvSpPr>
        <p:spPr/>
        <p:txBody>
          <a:bodyPr/>
          <a:lstStyle/>
          <a:p>
            <a:r>
              <a:rPr lang="en-US" dirty="0" smtClean="0"/>
              <a:t>Being Forewarned and Forearmed</a:t>
            </a:r>
            <a:endParaRPr lang="en-US" dirty="0"/>
          </a:p>
        </p:txBody>
      </p:sp>
    </p:spTree>
    <p:extLst>
      <p:ext uri="{BB962C8B-B14F-4D97-AF65-F5344CB8AC3E}">
        <p14:creationId xmlns:p14="http://schemas.microsoft.com/office/powerpoint/2010/main" val="108291076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dirty="0" smtClean="0"/>
              <a:t>Confront the Lions!</a:t>
            </a:r>
          </a:p>
        </p:txBody>
      </p:sp>
      <p:sp>
        <p:nvSpPr>
          <p:cNvPr id="15363" name="Text Box 4"/>
          <p:cNvSpPr txBox="1">
            <a:spLocks noChangeArrowheads="1"/>
          </p:cNvSpPr>
          <p:nvPr/>
        </p:nvSpPr>
        <p:spPr bwMode="auto">
          <a:xfrm>
            <a:off x="76200" y="1047750"/>
            <a:ext cx="44958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000" i="1" dirty="0">
                <a:solidFill>
                  <a:srgbClr val="000000"/>
                </a:solidFill>
                <a:latin typeface="+mn-lt"/>
                <a:cs typeface="Times New Roman" pitchFamily="18" charset="0"/>
              </a:rPr>
              <a:t>“The lazy man says, ‘</a:t>
            </a:r>
            <a:r>
              <a:rPr lang="en-US" altLang="en-US" sz="2000" b="1" i="1" dirty="0">
                <a:solidFill>
                  <a:srgbClr val="000000"/>
                </a:solidFill>
                <a:latin typeface="+mn-lt"/>
                <a:cs typeface="Times New Roman" pitchFamily="18" charset="0"/>
              </a:rPr>
              <a:t>There is a </a:t>
            </a:r>
            <a:r>
              <a:rPr lang="en-US" altLang="en-US" sz="2000" b="1" i="1" u="sng" dirty="0">
                <a:solidFill>
                  <a:srgbClr val="000000"/>
                </a:solidFill>
                <a:latin typeface="+mn-lt"/>
                <a:cs typeface="Times New Roman" pitchFamily="18" charset="0"/>
              </a:rPr>
              <a:t>lion</a:t>
            </a:r>
            <a:r>
              <a:rPr lang="en-US" altLang="en-US" sz="2000" b="1" i="1" dirty="0">
                <a:solidFill>
                  <a:srgbClr val="000000"/>
                </a:solidFill>
                <a:latin typeface="+mn-lt"/>
                <a:cs typeface="Times New Roman" pitchFamily="18" charset="0"/>
              </a:rPr>
              <a:t> outside! I shall be slain in the streets!’</a:t>
            </a:r>
            <a:r>
              <a:rPr lang="en-US" altLang="en-US" sz="2000" i="1" dirty="0">
                <a:solidFill>
                  <a:srgbClr val="000000"/>
                </a:solidFill>
                <a:latin typeface="+mn-lt"/>
                <a:cs typeface="Times New Roman" pitchFamily="18" charset="0"/>
              </a:rPr>
              <a:t>" </a:t>
            </a:r>
            <a:r>
              <a:rPr lang="en-US" altLang="en-US" sz="2000" dirty="0">
                <a:solidFill>
                  <a:srgbClr val="000000"/>
                </a:solidFill>
                <a:latin typeface="+mn-lt"/>
                <a:cs typeface="Times New Roman" pitchFamily="18" charset="0"/>
              </a:rPr>
              <a:t>(</a:t>
            </a:r>
            <a:r>
              <a:rPr lang="en-US" altLang="en-US" sz="2000" b="1" dirty="0">
                <a:solidFill>
                  <a:schemeClr val="accent1"/>
                </a:solidFill>
                <a:latin typeface="+mn-lt"/>
                <a:cs typeface="Times New Roman" pitchFamily="18" charset="0"/>
              </a:rPr>
              <a:t>Proverbs 22:13; 26:13</a:t>
            </a:r>
            <a:r>
              <a:rPr lang="en-US" altLang="en-US" sz="2000" dirty="0">
                <a:solidFill>
                  <a:srgbClr val="000000"/>
                </a:solidFill>
                <a:latin typeface="+mn-lt"/>
                <a:cs typeface="Times New Roman" pitchFamily="18" charset="0"/>
              </a:rPr>
              <a:t>)</a:t>
            </a:r>
            <a:endParaRPr lang="en-US" altLang="en-US" sz="2000" dirty="0">
              <a:latin typeface="+mn-lt"/>
            </a:endParaRPr>
          </a:p>
        </p:txBody>
      </p:sp>
      <p:sp>
        <p:nvSpPr>
          <p:cNvPr id="15366" name="Text Box 6"/>
          <p:cNvSpPr txBox="1">
            <a:spLocks noChangeArrowheads="1"/>
          </p:cNvSpPr>
          <p:nvPr/>
        </p:nvSpPr>
        <p:spPr bwMode="auto">
          <a:xfrm>
            <a:off x="76200" y="2045493"/>
            <a:ext cx="44958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000" i="1" dirty="0">
                <a:solidFill>
                  <a:srgbClr val="000000"/>
                </a:solidFill>
                <a:latin typeface="+mn-lt"/>
                <a:cs typeface="Times New Roman" pitchFamily="18" charset="0"/>
              </a:rPr>
              <a:t>“The lazy man is </a:t>
            </a:r>
            <a:r>
              <a:rPr lang="en-US" altLang="en-US" sz="2000" b="1" i="1" dirty="0">
                <a:solidFill>
                  <a:srgbClr val="000000"/>
                </a:solidFill>
                <a:latin typeface="+mn-lt"/>
                <a:cs typeface="Times New Roman" pitchFamily="18" charset="0"/>
              </a:rPr>
              <a:t>wiser in his own eyes</a:t>
            </a:r>
            <a:r>
              <a:rPr lang="en-US" altLang="en-US" sz="2000" i="1" dirty="0">
                <a:solidFill>
                  <a:srgbClr val="000000"/>
                </a:solidFill>
                <a:latin typeface="+mn-lt"/>
                <a:cs typeface="Times New Roman" pitchFamily="18" charset="0"/>
              </a:rPr>
              <a:t> than seven men who can answer sensibly.” </a:t>
            </a:r>
            <a:r>
              <a:rPr lang="en-US" altLang="en-US" sz="2000" dirty="0">
                <a:solidFill>
                  <a:srgbClr val="000000"/>
                </a:solidFill>
                <a:latin typeface="+mn-lt"/>
                <a:cs typeface="Times New Roman" pitchFamily="18" charset="0"/>
              </a:rPr>
              <a:t>(</a:t>
            </a:r>
            <a:r>
              <a:rPr lang="en-US" altLang="en-US" sz="2000" b="1" dirty="0">
                <a:solidFill>
                  <a:schemeClr val="accent1"/>
                </a:solidFill>
                <a:latin typeface="+mn-lt"/>
                <a:cs typeface="Times New Roman" pitchFamily="18" charset="0"/>
              </a:rPr>
              <a:t>Proverbs 26:16</a:t>
            </a:r>
            <a:r>
              <a:rPr lang="en-US" altLang="en-US" sz="2000" dirty="0">
                <a:solidFill>
                  <a:srgbClr val="000000"/>
                </a:solidFill>
                <a:latin typeface="+mn-lt"/>
                <a:cs typeface="Times New Roman" pitchFamily="18" charset="0"/>
              </a:rPr>
              <a:t>)</a:t>
            </a:r>
          </a:p>
        </p:txBody>
      </p:sp>
      <p:sp>
        <p:nvSpPr>
          <p:cNvPr id="15367" name="Text Box 7"/>
          <p:cNvSpPr txBox="1">
            <a:spLocks noChangeArrowheads="1"/>
          </p:cNvSpPr>
          <p:nvPr/>
        </p:nvSpPr>
        <p:spPr bwMode="auto">
          <a:xfrm>
            <a:off x="76200" y="3003887"/>
            <a:ext cx="44958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000" i="1" dirty="0">
                <a:solidFill>
                  <a:srgbClr val="000000"/>
                </a:solidFill>
                <a:latin typeface="+mn-lt"/>
                <a:cs typeface="Times New Roman" pitchFamily="18" charset="0"/>
              </a:rPr>
              <a:t>“The lazy man will not plow </a:t>
            </a:r>
            <a:r>
              <a:rPr lang="en-US" altLang="en-US" sz="2000" b="1" i="1" u="sng" dirty="0">
                <a:solidFill>
                  <a:srgbClr val="000000"/>
                </a:solidFill>
                <a:latin typeface="+mn-lt"/>
                <a:cs typeface="Times New Roman" pitchFamily="18" charset="0"/>
              </a:rPr>
              <a:t>because of winter</a:t>
            </a:r>
            <a:r>
              <a:rPr lang="en-US" altLang="en-US" sz="2000" i="1" dirty="0">
                <a:solidFill>
                  <a:srgbClr val="000000"/>
                </a:solidFill>
                <a:latin typeface="+mn-lt"/>
                <a:cs typeface="Times New Roman" pitchFamily="18" charset="0"/>
              </a:rPr>
              <a:t>; He will </a:t>
            </a:r>
            <a:r>
              <a:rPr lang="en-US" altLang="en-US" sz="2000" b="1" i="1" dirty="0">
                <a:solidFill>
                  <a:srgbClr val="000000"/>
                </a:solidFill>
                <a:latin typeface="+mn-lt"/>
                <a:cs typeface="Times New Roman" pitchFamily="18" charset="0"/>
              </a:rPr>
              <a:t>beg during harvest and have nothing</a:t>
            </a:r>
            <a:r>
              <a:rPr lang="en-US" altLang="en-US" sz="2000" i="1" dirty="0">
                <a:solidFill>
                  <a:srgbClr val="000000"/>
                </a:solidFill>
                <a:latin typeface="+mn-lt"/>
                <a:cs typeface="Times New Roman" pitchFamily="18" charset="0"/>
              </a:rPr>
              <a:t>.” </a:t>
            </a:r>
            <a:r>
              <a:rPr lang="en-US" altLang="en-US" sz="2000" dirty="0">
                <a:solidFill>
                  <a:srgbClr val="000000"/>
                </a:solidFill>
                <a:latin typeface="+mn-lt"/>
                <a:cs typeface="Times New Roman" pitchFamily="18" charset="0"/>
              </a:rPr>
              <a:t>(</a:t>
            </a:r>
            <a:r>
              <a:rPr lang="en-US" altLang="en-US" sz="2000" b="1" dirty="0">
                <a:solidFill>
                  <a:schemeClr val="accent1"/>
                </a:solidFill>
                <a:latin typeface="+mn-lt"/>
                <a:cs typeface="Times New Roman" pitchFamily="18" charset="0"/>
              </a:rPr>
              <a:t>Proverbs 20:4</a:t>
            </a:r>
            <a:r>
              <a:rPr lang="en-US" altLang="en-US" sz="2000" dirty="0">
                <a:solidFill>
                  <a:srgbClr val="000000"/>
                </a:solidFill>
                <a:latin typeface="+mn-lt"/>
                <a:cs typeface="Times New Roman" pitchFamily="18" charset="0"/>
              </a:rPr>
              <a:t>)</a:t>
            </a:r>
          </a:p>
        </p:txBody>
      </p:sp>
      <p:sp>
        <p:nvSpPr>
          <p:cNvPr id="15368" name="Text Box 8"/>
          <p:cNvSpPr txBox="1">
            <a:spLocks noChangeArrowheads="1"/>
          </p:cNvSpPr>
          <p:nvPr/>
        </p:nvSpPr>
        <p:spPr bwMode="auto">
          <a:xfrm>
            <a:off x="76200" y="3994487"/>
            <a:ext cx="44958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000" i="1" dirty="0">
                <a:solidFill>
                  <a:srgbClr val="000000"/>
                </a:solidFill>
                <a:latin typeface="+mn-lt"/>
                <a:cs typeface="Times New Roman" pitchFamily="18" charset="0"/>
              </a:rPr>
              <a:t>“The way of the lazy man is like a hedge of thorns, but </a:t>
            </a:r>
            <a:r>
              <a:rPr lang="en-US" altLang="en-US" sz="2000" b="1" i="1" dirty="0">
                <a:solidFill>
                  <a:srgbClr val="000000"/>
                </a:solidFill>
                <a:latin typeface="+mn-lt"/>
                <a:cs typeface="Times New Roman" pitchFamily="18" charset="0"/>
              </a:rPr>
              <a:t>the way of the upright is a </a:t>
            </a:r>
            <a:r>
              <a:rPr lang="en-US" altLang="en-US" sz="2000" b="1" i="1" u="sng" dirty="0">
                <a:solidFill>
                  <a:srgbClr val="000000"/>
                </a:solidFill>
                <a:latin typeface="+mn-lt"/>
                <a:cs typeface="Times New Roman" pitchFamily="18" charset="0"/>
              </a:rPr>
              <a:t>highway</a:t>
            </a:r>
            <a:r>
              <a:rPr lang="en-US" altLang="en-US" sz="2000" i="1" dirty="0">
                <a:solidFill>
                  <a:srgbClr val="000000"/>
                </a:solidFill>
                <a:latin typeface="+mn-lt"/>
                <a:cs typeface="Times New Roman" pitchFamily="18" charset="0"/>
              </a:rPr>
              <a:t>.” </a:t>
            </a:r>
            <a:r>
              <a:rPr lang="en-US" altLang="en-US" sz="2000" dirty="0">
                <a:solidFill>
                  <a:srgbClr val="000000"/>
                </a:solidFill>
                <a:latin typeface="+mn-lt"/>
                <a:cs typeface="Times New Roman" pitchFamily="18" charset="0"/>
              </a:rPr>
              <a:t>(</a:t>
            </a:r>
            <a:r>
              <a:rPr lang="en-US" altLang="en-US" sz="2000" b="1" dirty="0">
                <a:solidFill>
                  <a:schemeClr val="accent1"/>
                </a:solidFill>
                <a:latin typeface="+mn-lt"/>
                <a:cs typeface="Times New Roman" pitchFamily="18" charset="0"/>
              </a:rPr>
              <a:t>Proverbs 15:19</a:t>
            </a:r>
            <a:r>
              <a:rPr lang="en-US" altLang="en-US" sz="2000" dirty="0">
                <a:solidFill>
                  <a:srgbClr val="000000"/>
                </a:solidFill>
                <a:latin typeface="+mn-lt"/>
                <a:cs typeface="Times New Roman" pitchFamily="18" charset="0"/>
              </a:rPr>
              <a:t>)</a:t>
            </a:r>
          </a:p>
        </p:txBody>
      </p:sp>
      <p:sp>
        <p:nvSpPr>
          <p:cNvPr id="15369" name="Text Box 9"/>
          <p:cNvSpPr txBox="1">
            <a:spLocks noChangeArrowheads="1"/>
          </p:cNvSpPr>
          <p:nvPr/>
        </p:nvSpPr>
        <p:spPr bwMode="auto">
          <a:xfrm>
            <a:off x="4724400" y="1047750"/>
            <a:ext cx="4343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000" b="1" i="1" dirty="0">
                <a:latin typeface="+mn-lt"/>
              </a:rPr>
              <a:t>He who observes the wind will not sow, and he who regards the clouds will not reap.</a:t>
            </a:r>
            <a:r>
              <a:rPr lang="en-US" altLang="en-US" sz="2000" i="1" dirty="0">
                <a:latin typeface="+mn-lt"/>
              </a:rPr>
              <a:t>  As you do not know what is the way of the wind, or how the bones grow in the womb of her who is with child, </a:t>
            </a:r>
            <a:r>
              <a:rPr lang="en-US" altLang="en-US" sz="2000" b="1" i="1" dirty="0">
                <a:latin typeface="+mn-lt"/>
              </a:rPr>
              <a:t>so you do not know the works of God who makes everything.  In the morning sow your seed, and in the evening </a:t>
            </a:r>
            <a:r>
              <a:rPr lang="en-US" altLang="en-US" sz="2000" b="1" i="1" u="sng" dirty="0">
                <a:latin typeface="+mn-lt"/>
              </a:rPr>
              <a:t>do not withhold your hand</a:t>
            </a:r>
            <a:r>
              <a:rPr lang="en-US" altLang="en-US" sz="2000" i="1" dirty="0">
                <a:latin typeface="+mn-lt"/>
              </a:rPr>
              <a:t>; For you do not know which will prosper, Either this or that, Or whether both alike will be good.” </a:t>
            </a:r>
            <a:r>
              <a:rPr lang="en-US" altLang="en-US" sz="2000" dirty="0">
                <a:latin typeface="+mn-lt"/>
              </a:rPr>
              <a:t>(</a:t>
            </a:r>
            <a:r>
              <a:rPr lang="en-US" altLang="en-US" sz="2000" b="1" dirty="0">
                <a:solidFill>
                  <a:schemeClr val="accent1"/>
                </a:solidFill>
                <a:latin typeface="+mn-lt"/>
              </a:rPr>
              <a:t>Ecclesiastes 11:4-6</a:t>
            </a:r>
            <a:r>
              <a:rPr lang="en-US" altLang="en-US" sz="2000" dirty="0">
                <a:latin typeface="+mn-lt"/>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366"/>
                                        </p:tgtEl>
                                        <p:attrNameLst>
                                          <p:attrName>style.visibility</p:attrName>
                                        </p:attrNameLst>
                                      </p:cBhvr>
                                      <p:to>
                                        <p:strVal val="visible"/>
                                      </p:to>
                                    </p:set>
                                    <p:animEffect transition="in" filter="fade">
                                      <p:cBhvr>
                                        <p:cTn id="7" dur="500"/>
                                        <p:tgtEl>
                                          <p:spTgt spid="153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367"/>
                                        </p:tgtEl>
                                        <p:attrNameLst>
                                          <p:attrName>style.visibility</p:attrName>
                                        </p:attrNameLst>
                                      </p:cBhvr>
                                      <p:to>
                                        <p:strVal val="visible"/>
                                      </p:to>
                                    </p:set>
                                    <p:animEffect transition="in" filter="fade">
                                      <p:cBhvr>
                                        <p:cTn id="12" dur="500"/>
                                        <p:tgtEl>
                                          <p:spTgt spid="1536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368"/>
                                        </p:tgtEl>
                                        <p:attrNameLst>
                                          <p:attrName>style.visibility</p:attrName>
                                        </p:attrNameLst>
                                      </p:cBhvr>
                                      <p:to>
                                        <p:strVal val="visible"/>
                                      </p:to>
                                    </p:set>
                                    <p:animEffect transition="in" filter="fade">
                                      <p:cBhvr>
                                        <p:cTn id="17" dur="500"/>
                                        <p:tgtEl>
                                          <p:spTgt spid="1536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369"/>
                                        </p:tgtEl>
                                        <p:attrNameLst>
                                          <p:attrName>style.visibility</p:attrName>
                                        </p:attrNameLst>
                                      </p:cBhvr>
                                      <p:to>
                                        <p:strVal val="visible"/>
                                      </p:to>
                                    </p:set>
                                    <p:animEffect transition="in" filter="fade">
                                      <p:cBhvr>
                                        <p:cTn id="22" dur="500"/>
                                        <p:tgtEl>
                                          <p:spTgt spid="153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6" grpId="0"/>
      <p:bldP spid="15367" grpId="0"/>
      <p:bldP spid="15368" grpId="0"/>
      <p:bldP spid="1536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Text Box 4"/>
          <p:cNvSpPr txBox="1">
            <a:spLocks noChangeArrowheads="1"/>
          </p:cNvSpPr>
          <p:nvPr/>
        </p:nvSpPr>
        <p:spPr bwMode="auto">
          <a:xfrm>
            <a:off x="76200" y="1066800"/>
            <a:ext cx="4419600" cy="3181350"/>
          </a:xfrm>
          <a:prstGeom prst="rect">
            <a:avLst/>
          </a:prstGeom>
          <a:solidFill>
            <a:schemeClr val="bg1"/>
          </a:solidFill>
          <a:ln>
            <a:noFill/>
          </a:ln>
          <a:extLst>
            <a:ext uri="{91240B29-F687-4F45-9708-019B960494DF}">
              <a14:hiddenLine xmlns:a14="http://schemas.microsoft.com/office/drawing/2010/main" w="222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b="1" i="1" dirty="0" smtClean="0">
                <a:latin typeface="+mn-lt"/>
              </a:rPr>
              <a:t>“Go </a:t>
            </a:r>
            <a:r>
              <a:rPr lang="en-US" altLang="en-US" b="1" i="1" dirty="0">
                <a:latin typeface="+mn-lt"/>
              </a:rPr>
              <a:t>to the ant, you sluggard!</a:t>
            </a:r>
            <a:r>
              <a:rPr lang="en-US" altLang="en-US" i="1" dirty="0">
                <a:latin typeface="+mn-lt"/>
              </a:rPr>
              <a:t> Consider her ways and be wise, which, </a:t>
            </a:r>
            <a:r>
              <a:rPr lang="en-US" altLang="en-US" b="1" i="1" dirty="0">
                <a:latin typeface="+mn-lt"/>
              </a:rPr>
              <a:t>having no captain, overseer or ruler, </a:t>
            </a:r>
            <a:r>
              <a:rPr lang="en-US" altLang="en-US" b="1" i="1" u="sng" dirty="0">
                <a:latin typeface="+mn-lt"/>
              </a:rPr>
              <a:t>provides her supplies in the summer</a:t>
            </a:r>
            <a:r>
              <a:rPr lang="en-US" altLang="en-US" b="1" i="1" dirty="0">
                <a:latin typeface="+mn-lt"/>
              </a:rPr>
              <a:t>, and gathers her food in the harvest</a:t>
            </a:r>
            <a:r>
              <a:rPr lang="en-US" altLang="en-US" i="1" dirty="0">
                <a:latin typeface="+mn-lt"/>
              </a:rPr>
              <a:t>.  How long will you slumber, O sluggard? When will you rise from your sleep?  </a:t>
            </a:r>
            <a:r>
              <a:rPr lang="en-US" altLang="en-US" b="1" i="1" u="sng" dirty="0">
                <a:latin typeface="+mn-lt"/>
              </a:rPr>
              <a:t>A little sleep, a little slumber, a little folding of the hands to sleep</a:t>
            </a:r>
            <a:r>
              <a:rPr lang="en-US" altLang="en-US" b="1" i="1" dirty="0">
                <a:latin typeface="+mn-lt"/>
              </a:rPr>
              <a:t> </a:t>
            </a:r>
            <a:r>
              <a:rPr lang="en-US" altLang="en-US" b="1" i="1" dirty="0" smtClean="0">
                <a:latin typeface="+mn-lt"/>
              </a:rPr>
              <a:t>– So </a:t>
            </a:r>
            <a:r>
              <a:rPr lang="en-US" altLang="en-US" b="1" i="1" dirty="0">
                <a:latin typeface="+mn-lt"/>
              </a:rPr>
              <a:t>shall your poverty come on you like a prowler, and your need like an armed man</a:t>
            </a:r>
            <a:r>
              <a:rPr lang="en-US" altLang="en-US" i="1" dirty="0" smtClean="0">
                <a:latin typeface="+mn-lt"/>
              </a:rPr>
              <a:t>.” </a:t>
            </a:r>
            <a:r>
              <a:rPr lang="en-US" altLang="en-US" dirty="0">
                <a:latin typeface="+mn-lt"/>
              </a:rPr>
              <a:t>(</a:t>
            </a:r>
            <a:r>
              <a:rPr lang="en-US" altLang="en-US" b="1" dirty="0">
                <a:solidFill>
                  <a:schemeClr val="accent1"/>
                </a:solidFill>
                <a:latin typeface="+mn-lt"/>
              </a:rPr>
              <a:t>Proverbs 6:6-11</a:t>
            </a:r>
            <a:r>
              <a:rPr lang="en-US" altLang="en-US" dirty="0">
                <a:latin typeface="+mn-lt"/>
              </a:rPr>
              <a:t>)</a:t>
            </a:r>
          </a:p>
        </p:txBody>
      </p:sp>
      <p:sp>
        <p:nvSpPr>
          <p:cNvPr id="18435" name="Rectangle 2"/>
          <p:cNvSpPr>
            <a:spLocks noGrp="1" noChangeArrowheads="1"/>
          </p:cNvSpPr>
          <p:nvPr>
            <p:ph type="title"/>
          </p:nvPr>
        </p:nvSpPr>
        <p:spPr/>
        <p:txBody>
          <a:bodyPr>
            <a:normAutofit fontScale="90000"/>
          </a:bodyPr>
          <a:lstStyle/>
          <a:p>
            <a:pPr eaLnBrk="1" hangingPunct="1"/>
            <a:r>
              <a:rPr lang="en-US" altLang="en-US" dirty="0" smtClean="0"/>
              <a:t>Danger of Delay, Procrastination</a:t>
            </a:r>
            <a:endParaRPr lang="en-US" altLang="en-US" dirty="0" smtClean="0"/>
          </a:p>
        </p:txBody>
      </p:sp>
      <p:sp>
        <p:nvSpPr>
          <p:cNvPr id="18438" name="Text Box 6"/>
          <p:cNvSpPr txBox="1">
            <a:spLocks noChangeArrowheads="1"/>
          </p:cNvSpPr>
          <p:nvPr/>
        </p:nvSpPr>
        <p:spPr bwMode="auto">
          <a:xfrm>
            <a:off x="76200" y="4171950"/>
            <a:ext cx="441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i="1" dirty="0">
                <a:latin typeface="+mn-lt"/>
              </a:rPr>
              <a:t>“Because of laziness </a:t>
            </a:r>
            <a:r>
              <a:rPr lang="en-US" altLang="en-US" b="1" i="1" dirty="0">
                <a:latin typeface="+mn-lt"/>
              </a:rPr>
              <a:t>the building decays</a:t>
            </a:r>
            <a:r>
              <a:rPr lang="en-US" altLang="en-US" i="1" dirty="0">
                <a:latin typeface="+mn-lt"/>
              </a:rPr>
              <a:t>, and through idleness of hands </a:t>
            </a:r>
            <a:r>
              <a:rPr lang="en-US" altLang="en-US" b="1" i="1" dirty="0">
                <a:latin typeface="+mn-lt"/>
              </a:rPr>
              <a:t>the house leaks</a:t>
            </a:r>
            <a:r>
              <a:rPr lang="en-US" altLang="en-US" i="1" dirty="0">
                <a:latin typeface="+mn-lt"/>
              </a:rPr>
              <a:t>.”</a:t>
            </a:r>
            <a:r>
              <a:rPr lang="en-US" altLang="en-US" dirty="0">
                <a:latin typeface="+mn-lt"/>
              </a:rPr>
              <a:t> (</a:t>
            </a:r>
            <a:r>
              <a:rPr lang="en-US" altLang="en-US" b="1" dirty="0">
                <a:solidFill>
                  <a:schemeClr val="accent1"/>
                </a:solidFill>
                <a:latin typeface="+mn-lt"/>
              </a:rPr>
              <a:t>Ecclesiastes 10:18</a:t>
            </a:r>
            <a:r>
              <a:rPr lang="en-US" altLang="en-US" dirty="0">
                <a:latin typeface="+mn-lt"/>
              </a:rPr>
              <a:t>)</a:t>
            </a:r>
          </a:p>
        </p:txBody>
      </p:sp>
      <p:sp>
        <p:nvSpPr>
          <p:cNvPr id="18439" name="Text Box 7"/>
          <p:cNvSpPr txBox="1">
            <a:spLocks noChangeArrowheads="1"/>
          </p:cNvSpPr>
          <p:nvPr/>
        </p:nvSpPr>
        <p:spPr bwMode="auto">
          <a:xfrm>
            <a:off x="4648200" y="1066800"/>
            <a:ext cx="4191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i="1" dirty="0">
                <a:latin typeface="+mn-lt"/>
              </a:rPr>
              <a:t>“</a:t>
            </a:r>
            <a:r>
              <a:rPr lang="en-US" altLang="en-US" b="1" i="1" dirty="0">
                <a:latin typeface="+mn-lt"/>
              </a:rPr>
              <a:t>Laziness casts one into a </a:t>
            </a:r>
            <a:r>
              <a:rPr lang="en-US" altLang="en-US" b="1" i="1" u="sng" dirty="0">
                <a:latin typeface="+mn-lt"/>
              </a:rPr>
              <a:t>deep sleep</a:t>
            </a:r>
            <a:r>
              <a:rPr lang="en-US" altLang="en-US" i="1" dirty="0">
                <a:latin typeface="+mn-lt"/>
              </a:rPr>
              <a:t>, and an idle person will suffer hunger.”</a:t>
            </a:r>
            <a:r>
              <a:rPr lang="en-US" altLang="en-US" dirty="0">
                <a:latin typeface="+mn-lt"/>
              </a:rPr>
              <a:t> (</a:t>
            </a:r>
            <a:r>
              <a:rPr lang="en-US" altLang="en-US" b="1" dirty="0">
                <a:solidFill>
                  <a:schemeClr val="accent1"/>
                </a:solidFill>
                <a:latin typeface="+mn-lt"/>
              </a:rPr>
              <a:t>Proverbs 19:15</a:t>
            </a:r>
            <a:r>
              <a:rPr lang="en-US" altLang="en-US" dirty="0">
                <a:latin typeface="+mn-lt"/>
              </a:rPr>
              <a:t>)</a:t>
            </a:r>
          </a:p>
        </p:txBody>
      </p:sp>
      <p:sp>
        <p:nvSpPr>
          <p:cNvPr id="18440" name="Text Box 8"/>
          <p:cNvSpPr txBox="1">
            <a:spLocks noChangeArrowheads="1"/>
          </p:cNvSpPr>
          <p:nvPr/>
        </p:nvSpPr>
        <p:spPr bwMode="auto">
          <a:xfrm>
            <a:off x="4648200" y="2019300"/>
            <a:ext cx="4191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i="1" dirty="0">
                <a:latin typeface="+mn-lt"/>
              </a:rPr>
              <a:t>“The lazy man does not roast what he took in hunting, but </a:t>
            </a:r>
            <a:r>
              <a:rPr lang="en-US" altLang="en-US" b="1" i="1" u="sng" dirty="0">
                <a:latin typeface="+mn-lt"/>
              </a:rPr>
              <a:t>diligence</a:t>
            </a:r>
            <a:r>
              <a:rPr lang="en-US" altLang="en-US" b="1" i="1" dirty="0">
                <a:latin typeface="+mn-lt"/>
              </a:rPr>
              <a:t> is </a:t>
            </a:r>
            <a:r>
              <a:rPr lang="en-US" altLang="en-US" b="1" i="1" dirty="0" smtClean="0">
                <a:latin typeface="+mn-lt"/>
              </a:rPr>
              <a:t>man’s </a:t>
            </a:r>
            <a:r>
              <a:rPr lang="en-US" altLang="en-US" b="1" i="1" u="sng" dirty="0">
                <a:latin typeface="+mn-lt"/>
              </a:rPr>
              <a:t>precious</a:t>
            </a:r>
            <a:r>
              <a:rPr lang="en-US" altLang="en-US" b="1" i="1" dirty="0">
                <a:latin typeface="+mn-lt"/>
              </a:rPr>
              <a:t> possession</a:t>
            </a:r>
            <a:r>
              <a:rPr lang="en-US" altLang="en-US" i="1" dirty="0">
                <a:latin typeface="+mn-lt"/>
              </a:rPr>
              <a:t>.”</a:t>
            </a:r>
            <a:r>
              <a:rPr lang="en-US" altLang="en-US" dirty="0">
                <a:latin typeface="+mn-lt"/>
              </a:rPr>
              <a:t> (</a:t>
            </a:r>
            <a:r>
              <a:rPr lang="en-US" altLang="en-US" b="1" dirty="0">
                <a:latin typeface="+mn-lt"/>
              </a:rPr>
              <a:t>Proverbs 12:27</a:t>
            </a:r>
            <a:r>
              <a:rPr lang="en-US" altLang="en-US" dirty="0">
                <a:latin typeface="+mn-lt"/>
              </a:rPr>
              <a:t>)</a:t>
            </a:r>
          </a:p>
        </p:txBody>
      </p:sp>
      <p:sp>
        <p:nvSpPr>
          <p:cNvPr id="18441" name="Text Box 9"/>
          <p:cNvSpPr txBox="1">
            <a:spLocks noChangeArrowheads="1"/>
          </p:cNvSpPr>
          <p:nvPr/>
        </p:nvSpPr>
        <p:spPr bwMode="auto">
          <a:xfrm>
            <a:off x="4648200" y="2914650"/>
            <a:ext cx="4191000" cy="222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lstStyle>
            <a:lvl1pPr marL="114300" indent="-1143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ts val="1200"/>
              </a:spcBef>
              <a:buFontTx/>
              <a:buChar char="•"/>
            </a:pPr>
            <a:r>
              <a:rPr lang="en-US" altLang="en-US" sz="2400" i="1" dirty="0">
                <a:solidFill>
                  <a:schemeClr val="accent1"/>
                </a:solidFill>
                <a:latin typeface="+mn-lt"/>
              </a:rPr>
              <a:t>Do Not Wait to be </a:t>
            </a:r>
            <a:r>
              <a:rPr lang="en-US" altLang="en-US" sz="2400" b="1" i="1" u="sng" dirty="0">
                <a:solidFill>
                  <a:schemeClr val="accent1"/>
                </a:solidFill>
                <a:latin typeface="+mn-lt"/>
              </a:rPr>
              <a:t>Coerced</a:t>
            </a:r>
          </a:p>
          <a:p>
            <a:pPr eaLnBrk="1" hangingPunct="1">
              <a:spcBef>
                <a:spcPts val="1200"/>
              </a:spcBef>
              <a:buFontTx/>
              <a:buChar char="•"/>
            </a:pPr>
            <a:r>
              <a:rPr lang="en-US" altLang="en-US" sz="2400" i="1" dirty="0">
                <a:solidFill>
                  <a:schemeClr val="accent1"/>
                </a:solidFill>
                <a:latin typeface="+mn-lt"/>
              </a:rPr>
              <a:t>Develop </a:t>
            </a:r>
            <a:r>
              <a:rPr lang="en-US" altLang="en-US" sz="2400" b="1" i="1" u="sng" dirty="0">
                <a:solidFill>
                  <a:schemeClr val="accent1"/>
                </a:solidFill>
                <a:latin typeface="+mn-lt"/>
              </a:rPr>
              <a:t>Self-Initiative</a:t>
            </a:r>
          </a:p>
          <a:p>
            <a:pPr eaLnBrk="1" hangingPunct="1">
              <a:spcBef>
                <a:spcPts val="1200"/>
              </a:spcBef>
              <a:buFontTx/>
              <a:buChar char="•"/>
            </a:pPr>
            <a:r>
              <a:rPr lang="en-US" altLang="en-US" sz="2400" i="1" dirty="0">
                <a:solidFill>
                  <a:schemeClr val="accent1"/>
                </a:solidFill>
                <a:latin typeface="+mn-lt"/>
              </a:rPr>
              <a:t>Do not be </a:t>
            </a:r>
            <a:r>
              <a:rPr lang="en-US" altLang="en-US" sz="2400" b="1" i="1" u="sng" dirty="0">
                <a:solidFill>
                  <a:schemeClr val="accent1"/>
                </a:solidFill>
                <a:latin typeface="+mn-lt"/>
              </a:rPr>
              <a:t>seduced</a:t>
            </a:r>
            <a:r>
              <a:rPr lang="en-US" altLang="en-US" sz="2400" i="1" dirty="0">
                <a:solidFill>
                  <a:schemeClr val="accent1"/>
                </a:solidFill>
                <a:latin typeface="+mn-lt"/>
              </a:rPr>
              <a:t> by the promise of procrastination.  </a:t>
            </a:r>
            <a:r>
              <a:rPr lang="en-US" altLang="en-US" sz="2400" i="1" dirty="0" smtClean="0">
                <a:solidFill>
                  <a:schemeClr val="accent1"/>
                </a:solidFill>
                <a:latin typeface="+mn-lt"/>
              </a:rPr>
              <a:t/>
            </a:r>
            <a:br>
              <a:rPr lang="en-US" altLang="en-US" sz="2400" i="1" dirty="0" smtClean="0">
                <a:solidFill>
                  <a:schemeClr val="accent1"/>
                </a:solidFill>
                <a:latin typeface="+mn-lt"/>
              </a:rPr>
            </a:br>
            <a:r>
              <a:rPr lang="en-US" altLang="en-US" sz="2400" b="1" i="1" u="sng" dirty="0" smtClean="0">
                <a:solidFill>
                  <a:schemeClr val="accent1"/>
                </a:solidFill>
                <a:latin typeface="+mn-lt"/>
              </a:rPr>
              <a:t>It </a:t>
            </a:r>
            <a:r>
              <a:rPr lang="en-US" altLang="en-US" sz="2400" b="1" i="1" u="sng" dirty="0">
                <a:solidFill>
                  <a:schemeClr val="accent1"/>
                </a:solidFill>
                <a:latin typeface="+mn-lt"/>
              </a:rPr>
              <a:t>will destroy you!</a:t>
            </a:r>
            <a:endParaRPr lang="en-US" altLang="en-US" sz="2400" b="1" u="sng" dirty="0">
              <a:solidFill>
                <a:schemeClr val="accent1"/>
              </a:solidFill>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436"/>
                                        </p:tgtEl>
                                        <p:attrNameLst>
                                          <p:attrName>style.visibility</p:attrName>
                                        </p:attrNameLst>
                                      </p:cBhvr>
                                      <p:to>
                                        <p:strVal val="visible"/>
                                      </p:to>
                                    </p:set>
                                    <p:animEffect transition="in" filter="fade">
                                      <p:cBhvr>
                                        <p:cTn id="7" dur="1000"/>
                                        <p:tgtEl>
                                          <p:spTgt spid="184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8438"/>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8439"/>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8440"/>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8441"/>
                                        </p:tgtEl>
                                        <p:attrNameLst>
                                          <p:attrName>style.visibility</p:attrName>
                                        </p:attrNameLst>
                                      </p:cBhvr>
                                      <p:to>
                                        <p:strVal val="visible"/>
                                      </p:to>
                                    </p:set>
                                    <p:animEffect transition="in" filter="fade">
                                      <p:cBhvr>
                                        <p:cTn id="24" dur="2000"/>
                                        <p:tgtEl>
                                          <p:spTgt spid="184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animBg="1"/>
      <p:bldP spid="18438" grpId="0"/>
      <p:bldP spid="18439" grpId="0"/>
      <p:bldP spid="18440" grpId="0"/>
      <p:bldP spid="18441"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a:bodyPr>
          <a:lstStyle/>
          <a:p>
            <a:pPr eaLnBrk="1" hangingPunct="1"/>
            <a:r>
              <a:rPr lang="en-US" altLang="en-US" smtClean="0"/>
              <a:t>Self-Denial and Self-Control</a:t>
            </a:r>
          </a:p>
        </p:txBody>
      </p:sp>
      <p:sp>
        <p:nvSpPr>
          <p:cNvPr id="24583" name="Rectangle 7"/>
          <p:cNvSpPr>
            <a:spLocks noGrp="1" noChangeArrowheads="1"/>
          </p:cNvSpPr>
          <p:nvPr>
            <p:ph idx="1"/>
          </p:nvPr>
        </p:nvSpPr>
        <p:spPr>
          <a:xfrm>
            <a:off x="80282" y="3810000"/>
            <a:ext cx="8831036" cy="1200150"/>
          </a:xfrm>
          <a:noFill/>
        </p:spPr>
        <p:txBody>
          <a:bodyPr>
            <a:normAutofit fontScale="85000" lnSpcReduction="10000"/>
          </a:bodyPr>
          <a:lstStyle/>
          <a:p>
            <a:pPr eaLnBrk="1" hangingPunct="1"/>
            <a:r>
              <a:rPr lang="en-US" altLang="en-US" sz="2600" dirty="0" smtClean="0"/>
              <a:t>Both out-of-control </a:t>
            </a:r>
            <a:r>
              <a:rPr lang="en-US" altLang="en-US" sz="2600" dirty="0" smtClean="0"/>
              <a:t>consumption </a:t>
            </a:r>
            <a:r>
              <a:rPr lang="en-US" altLang="en-US" sz="2600" dirty="0" smtClean="0"/>
              <a:t>&amp; lack </a:t>
            </a:r>
            <a:r>
              <a:rPr lang="en-US" altLang="en-US" sz="2600" dirty="0" smtClean="0"/>
              <a:t>of preparation </a:t>
            </a:r>
            <a:r>
              <a:rPr lang="en-US" altLang="en-US" sz="2600" dirty="0" smtClean="0"/>
              <a:t>lead </a:t>
            </a:r>
            <a:r>
              <a:rPr lang="en-US" altLang="en-US" sz="2600" dirty="0" smtClean="0"/>
              <a:t>to urgent need.</a:t>
            </a:r>
          </a:p>
          <a:p>
            <a:pPr eaLnBrk="1" hangingPunct="1"/>
            <a:r>
              <a:rPr lang="en-US" altLang="en-US" sz="2600" dirty="0" smtClean="0"/>
              <a:t>Such need drives us into financial bond-servitude.</a:t>
            </a:r>
          </a:p>
          <a:p>
            <a:pPr eaLnBrk="1" hangingPunct="1"/>
            <a:r>
              <a:rPr lang="en-US" altLang="en-US" sz="2600" dirty="0" smtClean="0"/>
              <a:t>Therefore, consume modestly as needed – not to satiate gluttonous lusts.</a:t>
            </a:r>
          </a:p>
        </p:txBody>
      </p:sp>
      <p:sp>
        <p:nvSpPr>
          <p:cNvPr id="23555" name="Text Box 4"/>
          <p:cNvSpPr txBox="1">
            <a:spLocks noChangeArrowheads="1"/>
          </p:cNvSpPr>
          <p:nvPr/>
        </p:nvSpPr>
        <p:spPr bwMode="auto">
          <a:xfrm>
            <a:off x="76200" y="1123950"/>
            <a:ext cx="89916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000" i="1" dirty="0">
                <a:latin typeface="+mn-lt"/>
              </a:rPr>
              <a:t>“</a:t>
            </a:r>
            <a:r>
              <a:rPr lang="en-US" altLang="en-US" sz="2000" b="1" i="1" dirty="0">
                <a:latin typeface="+mn-lt"/>
              </a:rPr>
              <a:t>The soul of a lazy man </a:t>
            </a:r>
            <a:r>
              <a:rPr lang="en-US" altLang="en-US" sz="2000" b="1" i="1" u="sng" dirty="0">
                <a:latin typeface="+mn-lt"/>
              </a:rPr>
              <a:t>desires</a:t>
            </a:r>
            <a:r>
              <a:rPr lang="en-US" altLang="en-US" sz="2000" b="1" i="1" dirty="0">
                <a:latin typeface="+mn-lt"/>
              </a:rPr>
              <a:t>, and has nothing</a:t>
            </a:r>
            <a:r>
              <a:rPr lang="en-US" altLang="en-US" sz="2000" i="1" dirty="0">
                <a:latin typeface="+mn-lt"/>
              </a:rPr>
              <a:t>; but the soul of the </a:t>
            </a:r>
            <a:r>
              <a:rPr lang="en-US" altLang="en-US" sz="2000" b="1" i="1" dirty="0">
                <a:latin typeface="+mn-lt"/>
              </a:rPr>
              <a:t>diligent</a:t>
            </a:r>
            <a:r>
              <a:rPr lang="en-US" altLang="en-US" sz="2000" i="1" dirty="0">
                <a:latin typeface="+mn-lt"/>
              </a:rPr>
              <a:t> shall be made rich.”</a:t>
            </a:r>
            <a:r>
              <a:rPr lang="en-US" altLang="en-US" sz="2000" dirty="0">
                <a:latin typeface="+mn-lt"/>
              </a:rPr>
              <a:t> (</a:t>
            </a:r>
            <a:r>
              <a:rPr lang="en-US" altLang="en-US" sz="2000" b="1" dirty="0">
                <a:solidFill>
                  <a:schemeClr val="accent1"/>
                </a:solidFill>
                <a:latin typeface="+mn-lt"/>
              </a:rPr>
              <a:t>Proverbs 13:4</a:t>
            </a:r>
            <a:r>
              <a:rPr lang="en-US" altLang="en-US" sz="2000" dirty="0">
                <a:latin typeface="+mn-lt"/>
              </a:rPr>
              <a:t>)</a:t>
            </a:r>
          </a:p>
        </p:txBody>
      </p:sp>
      <p:sp>
        <p:nvSpPr>
          <p:cNvPr id="24581" name="Text Box 5"/>
          <p:cNvSpPr txBox="1">
            <a:spLocks noChangeArrowheads="1"/>
          </p:cNvSpPr>
          <p:nvPr/>
        </p:nvSpPr>
        <p:spPr bwMode="auto">
          <a:xfrm>
            <a:off x="76200" y="1771650"/>
            <a:ext cx="8991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000" i="1" dirty="0">
                <a:latin typeface="+mn-lt"/>
              </a:rPr>
              <a:t>“The hand of the </a:t>
            </a:r>
            <a:r>
              <a:rPr lang="en-US" altLang="en-US" sz="2000" b="1" i="1" dirty="0">
                <a:latin typeface="+mn-lt"/>
              </a:rPr>
              <a:t>diligent</a:t>
            </a:r>
            <a:r>
              <a:rPr lang="en-US" altLang="en-US" sz="2000" i="1" dirty="0">
                <a:latin typeface="+mn-lt"/>
              </a:rPr>
              <a:t> will rule, but </a:t>
            </a:r>
            <a:r>
              <a:rPr lang="en-US" altLang="en-US" sz="2000" b="1" i="1" dirty="0">
                <a:latin typeface="+mn-lt"/>
              </a:rPr>
              <a:t>the lazy man will be put to </a:t>
            </a:r>
            <a:r>
              <a:rPr lang="en-US" altLang="en-US" sz="2000" b="1" i="1" u="sng" dirty="0">
                <a:latin typeface="+mn-lt"/>
              </a:rPr>
              <a:t>forced labor</a:t>
            </a:r>
            <a:r>
              <a:rPr lang="en-US" altLang="en-US" sz="2000" i="1" dirty="0">
                <a:latin typeface="+mn-lt"/>
              </a:rPr>
              <a:t>.” </a:t>
            </a:r>
            <a:r>
              <a:rPr lang="en-US" altLang="en-US" sz="2000" dirty="0">
                <a:latin typeface="+mn-lt"/>
              </a:rPr>
              <a:t>(</a:t>
            </a:r>
            <a:r>
              <a:rPr lang="en-US" altLang="en-US" sz="2000" b="1" dirty="0">
                <a:solidFill>
                  <a:schemeClr val="accent1"/>
                </a:solidFill>
                <a:latin typeface="+mn-lt"/>
              </a:rPr>
              <a:t>Proverbs 12:24</a:t>
            </a:r>
            <a:r>
              <a:rPr lang="en-US" altLang="en-US" sz="2000" dirty="0">
                <a:latin typeface="+mn-lt"/>
              </a:rPr>
              <a:t>)</a:t>
            </a:r>
          </a:p>
        </p:txBody>
      </p:sp>
      <p:sp>
        <p:nvSpPr>
          <p:cNvPr id="24582" name="Text Box 6"/>
          <p:cNvSpPr txBox="1">
            <a:spLocks noChangeArrowheads="1"/>
          </p:cNvSpPr>
          <p:nvPr/>
        </p:nvSpPr>
        <p:spPr bwMode="auto">
          <a:xfrm>
            <a:off x="76200" y="2438400"/>
            <a:ext cx="899160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000" i="1" dirty="0">
                <a:latin typeface="+mn-lt"/>
              </a:rPr>
              <a:t>“Woe to you, O land, when your king is a child, and </a:t>
            </a:r>
            <a:r>
              <a:rPr lang="en-US" altLang="en-US" sz="2000" b="1" i="1" dirty="0">
                <a:latin typeface="+mn-lt"/>
              </a:rPr>
              <a:t>your princes feast in the morning</a:t>
            </a:r>
            <a:r>
              <a:rPr lang="en-US" altLang="en-US" sz="2000" i="1" dirty="0">
                <a:latin typeface="+mn-lt"/>
              </a:rPr>
              <a:t>!  Blessed are you, O land, when your king is the son of nobles, and </a:t>
            </a:r>
            <a:r>
              <a:rPr lang="en-US" altLang="en-US" sz="2000" b="1" i="1" dirty="0">
                <a:latin typeface="+mn-lt"/>
              </a:rPr>
              <a:t>your princes feast at the proper time </a:t>
            </a:r>
            <a:r>
              <a:rPr lang="en-US" altLang="en-US" sz="2000" b="1" i="1" dirty="0" smtClean="0">
                <a:latin typeface="+mn-lt"/>
              </a:rPr>
              <a:t>– For </a:t>
            </a:r>
            <a:r>
              <a:rPr lang="en-US" altLang="en-US" sz="2000" b="1" i="1" u="sng" dirty="0">
                <a:latin typeface="+mn-lt"/>
              </a:rPr>
              <a:t>strength and not for drunkenness</a:t>
            </a:r>
            <a:r>
              <a:rPr lang="en-US" altLang="en-US" sz="2000" i="1" dirty="0">
                <a:latin typeface="+mn-lt"/>
              </a:rPr>
              <a:t>!”</a:t>
            </a:r>
            <a:r>
              <a:rPr lang="en-US" altLang="en-US" sz="2000" dirty="0">
                <a:latin typeface="+mn-lt"/>
              </a:rPr>
              <a:t> (</a:t>
            </a:r>
            <a:r>
              <a:rPr lang="en-US" altLang="en-US" sz="2000" b="1" dirty="0">
                <a:solidFill>
                  <a:schemeClr val="accent1"/>
                </a:solidFill>
                <a:latin typeface="+mn-lt"/>
              </a:rPr>
              <a:t>Ecclesiastes 10:16-17</a:t>
            </a:r>
            <a:r>
              <a:rPr lang="en-US" altLang="en-US" sz="2000" dirty="0">
                <a:latin typeface="+mn-lt"/>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8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8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83">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583">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5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3" grpId="0" build="p"/>
      <p:bldP spid="24581" grpId="0"/>
      <p:bldP spid="24582"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a:bodyPr>
          <a:lstStyle/>
          <a:p>
            <a:pPr eaLnBrk="1" hangingPunct="1"/>
            <a:r>
              <a:rPr lang="en-US" altLang="en-US" smtClean="0"/>
              <a:t>Be Patient, Work Humbly</a:t>
            </a:r>
          </a:p>
        </p:txBody>
      </p:sp>
      <p:sp>
        <p:nvSpPr>
          <p:cNvPr id="22531" name="Rectangle 3"/>
          <p:cNvSpPr>
            <a:spLocks noGrp="1" noChangeArrowheads="1"/>
          </p:cNvSpPr>
          <p:nvPr>
            <p:ph idx="1"/>
          </p:nvPr>
        </p:nvSpPr>
        <p:spPr/>
        <p:txBody>
          <a:bodyPr>
            <a:noAutofit/>
          </a:bodyPr>
          <a:lstStyle/>
          <a:p>
            <a:pPr eaLnBrk="1" hangingPunct="1">
              <a:spcBef>
                <a:spcPts val="200"/>
              </a:spcBef>
              <a:defRPr/>
            </a:pPr>
            <a:r>
              <a:rPr lang="en-US" sz="2000" dirty="0" smtClean="0"/>
              <a:t>Consider these common complaints:</a:t>
            </a:r>
          </a:p>
          <a:p>
            <a:pPr lvl="1">
              <a:spcBef>
                <a:spcPts val="200"/>
              </a:spcBef>
              <a:defRPr/>
            </a:pPr>
            <a:r>
              <a:rPr lang="en-US" sz="2000" dirty="0" smtClean="0"/>
              <a:t>“</a:t>
            </a:r>
            <a:r>
              <a:rPr lang="en-US" sz="2000" dirty="0" smtClean="0"/>
              <a:t>My job is </a:t>
            </a:r>
            <a:r>
              <a:rPr lang="en-US" sz="2000" b="1" i="1" dirty="0" smtClean="0"/>
              <a:t>so </a:t>
            </a:r>
            <a:r>
              <a:rPr lang="en-US" sz="2000" b="1" i="1" u="sng" dirty="0" smtClean="0"/>
              <a:t>boring</a:t>
            </a:r>
            <a:r>
              <a:rPr lang="en-US" sz="2000" b="1" i="1" dirty="0" smtClean="0"/>
              <a:t>!</a:t>
            </a:r>
            <a:r>
              <a:rPr lang="en-US" sz="2000" i="1" dirty="0" smtClean="0"/>
              <a:t>”</a:t>
            </a:r>
            <a:endParaRPr lang="en-US" sz="2000" dirty="0" smtClean="0"/>
          </a:p>
          <a:p>
            <a:pPr lvl="1">
              <a:spcBef>
                <a:spcPts val="200"/>
              </a:spcBef>
              <a:defRPr/>
            </a:pPr>
            <a:r>
              <a:rPr lang="en-US" sz="2000" dirty="0" smtClean="0"/>
              <a:t>“</a:t>
            </a:r>
            <a:r>
              <a:rPr lang="en-US" sz="2000" dirty="0" smtClean="0"/>
              <a:t>I am not used to my </a:t>
            </a:r>
            <a:r>
              <a:rPr lang="en-US" sz="2000" b="1" i="1" dirty="0" smtClean="0"/>
              <a:t>full potential!</a:t>
            </a:r>
            <a:r>
              <a:rPr lang="en-US" sz="2000" i="1" dirty="0" smtClean="0"/>
              <a:t>”</a:t>
            </a:r>
            <a:endParaRPr lang="en-US" sz="2000" dirty="0" smtClean="0"/>
          </a:p>
          <a:p>
            <a:pPr lvl="1">
              <a:spcBef>
                <a:spcPts val="200"/>
              </a:spcBef>
              <a:defRPr/>
            </a:pPr>
            <a:r>
              <a:rPr lang="en-US" sz="2000" dirty="0" smtClean="0"/>
              <a:t>“</a:t>
            </a:r>
            <a:r>
              <a:rPr lang="en-US" sz="2000" dirty="0" smtClean="0"/>
              <a:t>I am not </a:t>
            </a:r>
            <a:r>
              <a:rPr lang="en-US" sz="2000" b="1" i="1" dirty="0" smtClean="0"/>
              <a:t>paid fairly</a:t>
            </a:r>
            <a:r>
              <a:rPr lang="en-US" sz="2000" b="1" i="1" dirty="0" smtClean="0"/>
              <a:t>!</a:t>
            </a:r>
            <a:r>
              <a:rPr lang="en-US" sz="2000" i="1" dirty="0" smtClean="0"/>
              <a:t>”</a:t>
            </a:r>
          </a:p>
          <a:p>
            <a:pPr lvl="1">
              <a:spcBef>
                <a:spcPts val="200"/>
              </a:spcBef>
              <a:defRPr/>
            </a:pPr>
            <a:r>
              <a:rPr lang="en-US" sz="2000" dirty="0" smtClean="0"/>
              <a:t>“I do </a:t>
            </a:r>
            <a:r>
              <a:rPr lang="en-US" sz="2000" b="1" i="1" dirty="0" smtClean="0"/>
              <a:t>not </a:t>
            </a:r>
            <a:r>
              <a:rPr lang="en-US" sz="2000" b="1" i="1" u="sng" dirty="0" smtClean="0"/>
              <a:t>like</a:t>
            </a:r>
            <a:r>
              <a:rPr lang="en-US" sz="2000" b="1" i="1" dirty="0"/>
              <a:t> </a:t>
            </a:r>
            <a:r>
              <a:rPr lang="en-US" sz="2000" b="1" i="1" dirty="0" smtClean="0"/>
              <a:t>my job!</a:t>
            </a:r>
            <a:r>
              <a:rPr lang="en-US" sz="2000" dirty="0" smtClean="0"/>
              <a:t>”</a:t>
            </a:r>
          </a:p>
          <a:p>
            <a:pPr lvl="1">
              <a:spcBef>
                <a:spcPts val="200"/>
              </a:spcBef>
              <a:defRPr/>
            </a:pPr>
            <a:r>
              <a:rPr lang="en-US" sz="2000" dirty="0" smtClean="0"/>
              <a:t>“I am </a:t>
            </a:r>
            <a:r>
              <a:rPr lang="en-US" sz="2000" b="1" i="1" u="sng" dirty="0" smtClean="0"/>
              <a:t>so</a:t>
            </a:r>
            <a:r>
              <a:rPr lang="en-US" sz="2000" b="1" i="1" dirty="0" smtClean="0"/>
              <a:t> tired</a:t>
            </a:r>
            <a:r>
              <a:rPr lang="en-US" sz="2000" dirty="0" smtClean="0"/>
              <a:t>!”</a:t>
            </a:r>
            <a:endParaRPr lang="en-US" sz="2000" dirty="0" smtClean="0"/>
          </a:p>
          <a:p>
            <a:pPr eaLnBrk="1" hangingPunct="1">
              <a:spcBef>
                <a:spcPts val="200"/>
              </a:spcBef>
              <a:defRPr/>
            </a:pPr>
            <a:r>
              <a:rPr lang="en-US" sz="2000" dirty="0" smtClean="0"/>
              <a:t>Remember Israelites, whining in the </a:t>
            </a:r>
            <a:r>
              <a:rPr lang="en-US" sz="2000" dirty="0" smtClean="0"/>
              <a:t>wilderness (</a:t>
            </a:r>
            <a:r>
              <a:rPr lang="en-US" sz="2000" b="1" dirty="0" smtClean="0">
                <a:solidFill>
                  <a:schemeClr val="accent1"/>
                </a:solidFill>
              </a:rPr>
              <a:t>Exodus 15-17; Numbers 11-17</a:t>
            </a:r>
            <a:r>
              <a:rPr lang="en-US" sz="2000" dirty="0" smtClean="0"/>
              <a:t>).</a:t>
            </a:r>
            <a:endParaRPr lang="en-US" sz="2000" dirty="0" smtClean="0"/>
          </a:p>
          <a:p>
            <a:pPr eaLnBrk="1" hangingPunct="1">
              <a:spcBef>
                <a:spcPts val="200"/>
              </a:spcBef>
              <a:defRPr/>
            </a:pPr>
            <a:r>
              <a:rPr lang="en-US" sz="2000" dirty="0" smtClean="0"/>
              <a:t>Remember Joseph (</a:t>
            </a:r>
            <a:r>
              <a:rPr lang="en-US" sz="2000" b="1" dirty="0" smtClean="0">
                <a:solidFill>
                  <a:schemeClr val="accent1"/>
                </a:solidFill>
              </a:rPr>
              <a:t>Genesis 39-41</a:t>
            </a:r>
            <a:r>
              <a:rPr lang="en-US" sz="2000" dirty="0" smtClean="0"/>
              <a:t>).</a:t>
            </a:r>
          </a:p>
          <a:p>
            <a:pPr eaLnBrk="1" hangingPunct="1">
              <a:spcBef>
                <a:spcPts val="200"/>
              </a:spcBef>
              <a:defRPr/>
            </a:pPr>
            <a:r>
              <a:rPr lang="en-US" sz="2000" dirty="0" smtClean="0"/>
              <a:t>Remember servants and slaves (</a:t>
            </a:r>
            <a:r>
              <a:rPr lang="en-US" sz="2000" b="1" dirty="0" smtClean="0">
                <a:solidFill>
                  <a:schemeClr val="accent1"/>
                </a:solidFill>
              </a:rPr>
              <a:t>I Peter 2:18-20; Ephesians 6:5-8; </a:t>
            </a:r>
            <a:r>
              <a:rPr lang="en-US" sz="2000" b="1" dirty="0" err="1" smtClean="0">
                <a:solidFill>
                  <a:schemeClr val="accent1"/>
                </a:solidFill>
              </a:rPr>
              <a:t>Coloss</a:t>
            </a:r>
            <a:r>
              <a:rPr lang="en-US" sz="2000" b="1" dirty="0" smtClean="0">
                <a:solidFill>
                  <a:schemeClr val="accent1"/>
                </a:solidFill>
              </a:rPr>
              <a:t>. </a:t>
            </a:r>
            <a:r>
              <a:rPr lang="en-US" sz="2000" b="1" dirty="0" smtClean="0">
                <a:solidFill>
                  <a:schemeClr val="accent1"/>
                </a:solidFill>
              </a:rPr>
              <a:t>3:23-25</a:t>
            </a:r>
            <a:r>
              <a:rPr lang="en-US" sz="2000" dirty="0" smtClean="0"/>
              <a:t>).</a:t>
            </a:r>
          </a:p>
          <a:p>
            <a:pPr eaLnBrk="1" hangingPunct="1">
              <a:spcBef>
                <a:spcPts val="200"/>
              </a:spcBef>
              <a:defRPr/>
            </a:pPr>
            <a:r>
              <a:rPr lang="en-US" sz="2000" dirty="0" smtClean="0"/>
              <a:t>Remember Jesus worked 30 years as </a:t>
            </a:r>
            <a:r>
              <a:rPr lang="en-US" sz="2000" b="1" i="1" dirty="0" smtClean="0">
                <a:solidFill>
                  <a:schemeClr val="accent1"/>
                </a:solidFill>
              </a:rPr>
              <a:t>carpenter</a:t>
            </a:r>
            <a:r>
              <a:rPr lang="en-US" sz="2000" dirty="0" smtClean="0"/>
              <a:t>.</a:t>
            </a:r>
          </a:p>
          <a:p>
            <a:pPr eaLnBrk="1" hangingPunct="1">
              <a:spcBef>
                <a:spcPts val="200"/>
              </a:spcBef>
              <a:defRPr/>
            </a:pPr>
            <a:r>
              <a:rPr lang="en-US" sz="2000" dirty="0" smtClean="0"/>
              <a:t>Do not think too </a:t>
            </a:r>
            <a:r>
              <a:rPr lang="en-US" sz="2000" dirty="0" smtClean="0"/>
              <a:t>highly of yourself (</a:t>
            </a:r>
            <a:r>
              <a:rPr lang="en-US" sz="2000" b="1" dirty="0" smtClean="0">
                <a:solidFill>
                  <a:schemeClr val="accent1"/>
                </a:solidFill>
              </a:rPr>
              <a:t>Romans 12:3</a:t>
            </a:r>
            <a:r>
              <a:rPr lang="en-US" sz="2000" dirty="0" smtClean="0"/>
              <a:t>).</a:t>
            </a:r>
            <a:endParaRPr lang="en-US" sz="2000" dirty="0" smtClean="0"/>
          </a:p>
          <a:p>
            <a:pPr eaLnBrk="1" hangingPunct="1">
              <a:spcBef>
                <a:spcPts val="200"/>
              </a:spcBef>
              <a:defRPr/>
            </a:pPr>
            <a:r>
              <a:rPr lang="en-US" sz="2000" dirty="0" smtClean="0"/>
              <a:t>Learn </a:t>
            </a:r>
            <a:r>
              <a:rPr lang="en-US" sz="2000" b="1" i="1" dirty="0" smtClean="0">
                <a:solidFill>
                  <a:schemeClr val="accent1"/>
                </a:solidFill>
              </a:rPr>
              <a:t>contentment</a:t>
            </a:r>
            <a:r>
              <a:rPr lang="en-US" sz="2000" dirty="0" smtClean="0">
                <a:solidFill>
                  <a:schemeClr val="accent1"/>
                </a:solidFill>
              </a:rPr>
              <a:t> </a:t>
            </a:r>
            <a:r>
              <a:rPr lang="en-US" sz="2000" dirty="0" smtClean="0"/>
              <a:t>and </a:t>
            </a:r>
            <a:r>
              <a:rPr lang="en-US" sz="2000" b="1" i="1" dirty="0" smtClean="0">
                <a:solidFill>
                  <a:schemeClr val="accent1"/>
                </a:solidFill>
              </a:rPr>
              <a:t>gratitude</a:t>
            </a:r>
            <a:r>
              <a:rPr lang="en-US" sz="2000" dirty="0" smtClean="0">
                <a:solidFill>
                  <a:schemeClr val="accent1"/>
                </a:solidFill>
              </a:rPr>
              <a:t> </a:t>
            </a:r>
            <a:r>
              <a:rPr lang="en-US" sz="2000" dirty="0" smtClean="0"/>
              <a:t>(</a:t>
            </a:r>
            <a:r>
              <a:rPr lang="en-US" sz="2000" b="1" dirty="0" smtClean="0">
                <a:solidFill>
                  <a:schemeClr val="accent1"/>
                </a:solidFill>
              </a:rPr>
              <a:t>Hebrews 13:5; Romans 1:21; Colossians 3:15</a:t>
            </a:r>
            <a:r>
              <a:rPr lang="en-US" sz="2000" dirty="0" smtClean="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animEffect transition="in" filter="fade">
                                      <p:cBhvr>
                                        <p:cTn id="7" dur="500"/>
                                        <p:tgtEl>
                                          <p:spTgt spid="22531">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2531">
                                            <p:txEl>
                                              <p:pRg st="2" end="2"/>
                                            </p:txEl>
                                          </p:spTgt>
                                        </p:tgtEl>
                                        <p:attrNameLst>
                                          <p:attrName>style.visibility</p:attrName>
                                        </p:attrNameLst>
                                      </p:cBhvr>
                                      <p:to>
                                        <p:strVal val="visible"/>
                                      </p:to>
                                    </p:set>
                                    <p:animEffect transition="in" filter="fade">
                                      <p:cBhvr>
                                        <p:cTn id="11" dur="500"/>
                                        <p:tgtEl>
                                          <p:spTgt spid="22531">
                                            <p:txEl>
                                              <p:pRg st="2" end="2"/>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2531">
                                            <p:txEl>
                                              <p:pRg st="3" end="3"/>
                                            </p:txEl>
                                          </p:spTgt>
                                        </p:tgtEl>
                                        <p:attrNameLst>
                                          <p:attrName>style.visibility</p:attrName>
                                        </p:attrNameLst>
                                      </p:cBhvr>
                                      <p:to>
                                        <p:strVal val="visible"/>
                                      </p:to>
                                    </p:set>
                                    <p:animEffect transition="in" filter="fade">
                                      <p:cBhvr>
                                        <p:cTn id="15" dur="500"/>
                                        <p:tgtEl>
                                          <p:spTgt spid="22531">
                                            <p:txEl>
                                              <p:pRg st="3" end="3"/>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22531">
                                            <p:txEl>
                                              <p:pRg st="4" end="4"/>
                                            </p:txEl>
                                          </p:spTgt>
                                        </p:tgtEl>
                                        <p:attrNameLst>
                                          <p:attrName>style.visibility</p:attrName>
                                        </p:attrNameLst>
                                      </p:cBhvr>
                                      <p:to>
                                        <p:strVal val="visible"/>
                                      </p:to>
                                    </p:set>
                                    <p:animEffect transition="in" filter="fade">
                                      <p:cBhvr>
                                        <p:cTn id="19" dur="500"/>
                                        <p:tgtEl>
                                          <p:spTgt spid="22531">
                                            <p:txEl>
                                              <p:pRg st="4" end="4"/>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22531">
                                            <p:txEl>
                                              <p:pRg st="5" end="5"/>
                                            </p:txEl>
                                          </p:spTgt>
                                        </p:tgtEl>
                                        <p:attrNameLst>
                                          <p:attrName>style.visibility</p:attrName>
                                        </p:attrNameLst>
                                      </p:cBhvr>
                                      <p:to>
                                        <p:strVal val="visible"/>
                                      </p:to>
                                    </p:set>
                                    <p:animEffect transition="in" filter="fade">
                                      <p:cBhvr>
                                        <p:cTn id="23" dur="500"/>
                                        <p:tgtEl>
                                          <p:spTgt spid="22531">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2531">
                                            <p:txEl>
                                              <p:pRg st="6" end="6"/>
                                            </p:txEl>
                                          </p:spTgt>
                                        </p:tgtEl>
                                        <p:attrNameLst>
                                          <p:attrName>style.visibility</p:attrName>
                                        </p:attrNameLst>
                                      </p:cBhvr>
                                      <p:to>
                                        <p:strVal val="visible"/>
                                      </p:to>
                                    </p:set>
                                    <p:animEffect transition="in" filter="fade">
                                      <p:cBhvr>
                                        <p:cTn id="28" dur="500"/>
                                        <p:tgtEl>
                                          <p:spTgt spid="22531">
                                            <p:txEl>
                                              <p:pRg st="6" end="6"/>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2531">
                                            <p:txEl>
                                              <p:pRg st="7" end="7"/>
                                            </p:txEl>
                                          </p:spTgt>
                                        </p:tgtEl>
                                        <p:attrNameLst>
                                          <p:attrName>style.visibility</p:attrName>
                                        </p:attrNameLst>
                                      </p:cBhvr>
                                      <p:to>
                                        <p:strVal val="visible"/>
                                      </p:to>
                                    </p:set>
                                    <p:animEffect transition="in" filter="fade">
                                      <p:cBhvr>
                                        <p:cTn id="33" dur="500"/>
                                        <p:tgtEl>
                                          <p:spTgt spid="22531">
                                            <p:txEl>
                                              <p:pRg st="7" end="7"/>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22531">
                                            <p:txEl>
                                              <p:pRg st="8" end="8"/>
                                            </p:txEl>
                                          </p:spTgt>
                                        </p:tgtEl>
                                        <p:attrNameLst>
                                          <p:attrName>style.visibility</p:attrName>
                                        </p:attrNameLst>
                                      </p:cBhvr>
                                      <p:to>
                                        <p:strVal val="visible"/>
                                      </p:to>
                                    </p:set>
                                    <p:animEffect transition="in" filter="fade">
                                      <p:cBhvr>
                                        <p:cTn id="38" dur="500"/>
                                        <p:tgtEl>
                                          <p:spTgt spid="22531">
                                            <p:txEl>
                                              <p:pRg st="8" end="8"/>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22531">
                                            <p:txEl>
                                              <p:pRg st="9" end="9"/>
                                            </p:txEl>
                                          </p:spTgt>
                                        </p:tgtEl>
                                        <p:attrNameLst>
                                          <p:attrName>style.visibility</p:attrName>
                                        </p:attrNameLst>
                                      </p:cBhvr>
                                      <p:to>
                                        <p:strVal val="visible"/>
                                      </p:to>
                                    </p:set>
                                    <p:animEffect transition="in" filter="fade">
                                      <p:cBhvr>
                                        <p:cTn id="43" dur="500"/>
                                        <p:tgtEl>
                                          <p:spTgt spid="22531">
                                            <p:txEl>
                                              <p:pRg st="9" end="9"/>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22531">
                                            <p:txEl>
                                              <p:pRg st="10" end="10"/>
                                            </p:txEl>
                                          </p:spTgt>
                                        </p:tgtEl>
                                        <p:attrNameLst>
                                          <p:attrName>style.visibility</p:attrName>
                                        </p:attrNameLst>
                                      </p:cBhvr>
                                      <p:to>
                                        <p:strVal val="visible"/>
                                      </p:to>
                                    </p:set>
                                    <p:animEffect transition="in" filter="fade">
                                      <p:cBhvr>
                                        <p:cTn id="48" dur="500"/>
                                        <p:tgtEl>
                                          <p:spTgt spid="22531">
                                            <p:txEl>
                                              <p:pRg st="10" end="10"/>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22531">
                                            <p:txEl>
                                              <p:pRg st="11" end="11"/>
                                            </p:txEl>
                                          </p:spTgt>
                                        </p:tgtEl>
                                        <p:attrNameLst>
                                          <p:attrName>style.visibility</p:attrName>
                                        </p:attrNameLst>
                                      </p:cBhvr>
                                      <p:to>
                                        <p:strVal val="visible"/>
                                      </p:to>
                                    </p:set>
                                    <p:animEffect transition="in" filter="fade">
                                      <p:cBhvr>
                                        <p:cTn id="53" dur="500"/>
                                        <p:tgtEl>
                                          <p:spTgt spid="2253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Other Applications</a:t>
            </a:r>
            <a:endParaRPr lang="en-US" dirty="0"/>
          </a:p>
        </p:txBody>
      </p:sp>
      <p:sp>
        <p:nvSpPr>
          <p:cNvPr id="5" name="Text Placeholder 4"/>
          <p:cNvSpPr>
            <a:spLocks noGrp="1"/>
          </p:cNvSpPr>
          <p:nvPr>
            <p:ph type="body" idx="1"/>
          </p:nvPr>
        </p:nvSpPr>
        <p:spPr/>
        <p:txBody>
          <a:bodyPr/>
          <a:lstStyle/>
          <a:p>
            <a:r>
              <a:rPr lang="en-US" dirty="0" smtClean="0"/>
              <a:t>Wisdom, Tips, &amp; Other Bible Guidance</a:t>
            </a:r>
            <a:endParaRPr lang="en-US" dirty="0"/>
          </a:p>
        </p:txBody>
      </p:sp>
    </p:spTree>
    <p:extLst>
      <p:ext uri="{BB962C8B-B14F-4D97-AF65-F5344CB8AC3E}">
        <p14:creationId xmlns:p14="http://schemas.microsoft.com/office/powerpoint/2010/main" val="3607392921"/>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eaLnBrk="1" hangingPunct="1"/>
            <a:r>
              <a:rPr lang="en-US" altLang="en-US" smtClean="0"/>
              <a:t>The Despicable Sluggard!</a:t>
            </a:r>
          </a:p>
        </p:txBody>
      </p:sp>
      <p:sp>
        <p:nvSpPr>
          <p:cNvPr id="14340" name="Text Box 4"/>
          <p:cNvSpPr txBox="1">
            <a:spLocks noChangeArrowheads="1"/>
          </p:cNvSpPr>
          <p:nvPr/>
        </p:nvSpPr>
        <p:spPr bwMode="auto">
          <a:xfrm>
            <a:off x="381000" y="1051323"/>
            <a:ext cx="4114800"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800" i="1" dirty="0">
                <a:latin typeface="+mn-lt"/>
              </a:rPr>
              <a:t>“As a door turns on its hinges, </a:t>
            </a:r>
            <a:r>
              <a:rPr lang="en-US" altLang="en-US" sz="2800" b="1" i="1" dirty="0">
                <a:latin typeface="+mn-lt"/>
              </a:rPr>
              <a:t>so does the lazy man on his bed</a:t>
            </a:r>
            <a:r>
              <a:rPr lang="en-US" altLang="en-US" sz="2800" i="1" dirty="0">
                <a:latin typeface="+mn-lt"/>
              </a:rPr>
              <a:t>.  The lazy man buries his hand in the bowl; </a:t>
            </a:r>
            <a:r>
              <a:rPr lang="en-US" altLang="en-US" sz="2800" b="1" i="1" dirty="0">
                <a:latin typeface="+mn-lt"/>
              </a:rPr>
              <a:t>it wearies him to bring it back to his mouth</a:t>
            </a:r>
            <a:r>
              <a:rPr lang="en-US" altLang="en-US" sz="2800" i="1" dirty="0">
                <a:latin typeface="+mn-lt"/>
              </a:rPr>
              <a:t>.”</a:t>
            </a:r>
            <a:r>
              <a:rPr lang="en-US" altLang="en-US" sz="2800" dirty="0">
                <a:latin typeface="+mn-lt"/>
              </a:rPr>
              <a:t> (</a:t>
            </a:r>
            <a:r>
              <a:rPr lang="en-US" altLang="en-US" sz="2800" b="1" dirty="0" smtClean="0">
                <a:solidFill>
                  <a:schemeClr val="accent1"/>
                </a:solidFill>
                <a:latin typeface="+mn-lt"/>
              </a:rPr>
              <a:t>Pro. </a:t>
            </a:r>
            <a:r>
              <a:rPr lang="en-US" altLang="en-US" sz="2800" b="1" dirty="0">
                <a:solidFill>
                  <a:schemeClr val="accent1"/>
                </a:solidFill>
                <a:latin typeface="+mn-lt"/>
              </a:rPr>
              <a:t>26:14-15</a:t>
            </a:r>
            <a:r>
              <a:rPr lang="en-US" altLang="en-US" sz="2800" dirty="0">
                <a:latin typeface="+mn-lt"/>
              </a:rPr>
              <a:t>)</a:t>
            </a:r>
          </a:p>
        </p:txBody>
      </p:sp>
      <p:sp>
        <p:nvSpPr>
          <p:cNvPr id="14341" name="Text Box 5"/>
          <p:cNvSpPr txBox="1">
            <a:spLocks noChangeArrowheads="1"/>
          </p:cNvSpPr>
          <p:nvPr/>
        </p:nvSpPr>
        <p:spPr bwMode="auto">
          <a:xfrm>
            <a:off x="4648200" y="1047750"/>
            <a:ext cx="4114800" cy="26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800" i="1" dirty="0">
                <a:latin typeface="+mn-lt"/>
              </a:rPr>
              <a:t>“As </a:t>
            </a:r>
            <a:r>
              <a:rPr lang="en-US" altLang="en-US" sz="2800" b="1" i="1" dirty="0">
                <a:solidFill>
                  <a:srgbClr val="FA7406"/>
                </a:solidFill>
                <a:latin typeface="+mn-lt"/>
              </a:rPr>
              <a:t>vinegar to the teeth and smoke to the eyes</a:t>
            </a:r>
            <a:r>
              <a:rPr lang="en-US" altLang="en-US" sz="2800" i="1" dirty="0">
                <a:latin typeface="+mn-lt"/>
              </a:rPr>
              <a:t>, so is </a:t>
            </a:r>
            <a:r>
              <a:rPr lang="en-US" altLang="en-US" sz="2800" b="1" i="1" dirty="0">
                <a:latin typeface="+mn-lt"/>
              </a:rPr>
              <a:t>the lazy man to those </a:t>
            </a:r>
            <a:r>
              <a:rPr lang="en-US" altLang="en-US" sz="2800" b="1" i="1" u="sng" dirty="0">
                <a:latin typeface="+mn-lt"/>
              </a:rPr>
              <a:t>who send him</a:t>
            </a:r>
            <a:r>
              <a:rPr lang="en-US" altLang="en-US" sz="2800" i="1" dirty="0">
                <a:latin typeface="+mn-lt"/>
              </a:rPr>
              <a:t>.”</a:t>
            </a:r>
            <a:r>
              <a:rPr lang="en-US" altLang="en-US" sz="2800" dirty="0">
                <a:latin typeface="+mn-lt"/>
              </a:rPr>
              <a:t> (</a:t>
            </a:r>
            <a:r>
              <a:rPr lang="en-US" altLang="en-US" sz="2800" b="1" dirty="0" smtClean="0">
                <a:solidFill>
                  <a:schemeClr val="accent1"/>
                </a:solidFill>
                <a:latin typeface="+mn-lt"/>
              </a:rPr>
              <a:t>Proverbs </a:t>
            </a:r>
            <a:r>
              <a:rPr lang="en-US" altLang="en-US" sz="2800" b="1" dirty="0">
                <a:solidFill>
                  <a:schemeClr val="accent1"/>
                </a:solidFill>
                <a:latin typeface="+mn-lt"/>
              </a:rPr>
              <a:t>10:26</a:t>
            </a:r>
            <a:r>
              <a:rPr lang="en-US" altLang="en-US" sz="2800" dirty="0">
                <a:latin typeface="+mn-lt"/>
              </a:rPr>
              <a:t>)</a:t>
            </a:r>
          </a:p>
        </p:txBody>
      </p:sp>
      <p:pic>
        <p:nvPicPr>
          <p:cNvPr id="14345" name="Picture 9" descr="do_not_marry_sluggard"/>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52950"/>
            <a:ext cx="82296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6" name="Text Box 10"/>
          <p:cNvSpPr txBox="1">
            <a:spLocks noChangeArrowheads="1"/>
          </p:cNvSpPr>
          <p:nvPr/>
        </p:nvSpPr>
        <p:spPr bwMode="auto">
          <a:xfrm>
            <a:off x="4648200" y="3543300"/>
            <a:ext cx="411480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2800" b="1" i="1" u="sng" dirty="0">
                <a:solidFill>
                  <a:srgbClr val="FA7406"/>
                </a:solidFill>
                <a:latin typeface="+mn-lt"/>
              </a:rPr>
              <a:t>Greatest</a:t>
            </a:r>
            <a:r>
              <a:rPr lang="en-US" altLang="en-US" sz="2800" b="1" i="1" dirty="0">
                <a:solidFill>
                  <a:srgbClr val="FA7406"/>
                </a:solidFill>
                <a:latin typeface="+mn-lt"/>
              </a:rPr>
              <a:t> </a:t>
            </a:r>
            <a:r>
              <a:rPr lang="en-US" altLang="en-US" sz="2800" b="1" i="1" u="sng" dirty="0">
                <a:solidFill>
                  <a:srgbClr val="FA7406"/>
                </a:solidFill>
                <a:latin typeface="+mn-lt"/>
              </a:rPr>
              <a:t>Dependency</a:t>
            </a:r>
            <a:r>
              <a:rPr lang="en-US" altLang="en-US" sz="2800" b="1" i="1" dirty="0">
                <a:solidFill>
                  <a:srgbClr val="FA7406"/>
                </a:solidFill>
                <a:latin typeface="+mn-lt"/>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40"/>
                                        </p:tgtEl>
                                        <p:attrNameLst>
                                          <p:attrName>style.visibility</p:attrName>
                                        </p:attrNameLst>
                                      </p:cBhvr>
                                      <p:to>
                                        <p:strVal val="visible"/>
                                      </p:to>
                                    </p:set>
                                    <p:animEffect transition="in" filter="fade">
                                      <p:cBhvr>
                                        <p:cTn id="7" dur="500"/>
                                        <p:tgtEl>
                                          <p:spTgt spid="1434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41"/>
                                        </p:tgtEl>
                                        <p:attrNameLst>
                                          <p:attrName>style.visibility</p:attrName>
                                        </p:attrNameLst>
                                      </p:cBhvr>
                                      <p:to>
                                        <p:strVal val="visible"/>
                                      </p:to>
                                    </p:set>
                                    <p:animEffect transition="in" filter="fade">
                                      <p:cBhvr>
                                        <p:cTn id="12" dur="500"/>
                                        <p:tgtEl>
                                          <p:spTgt spid="1434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346"/>
                                        </p:tgtEl>
                                        <p:attrNameLst>
                                          <p:attrName>style.visibility</p:attrName>
                                        </p:attrNameLst>
                                      </p:cBhvr>
                                      <p:to>
                                        <p:strVal val="visible"/>
                                      </p:to>
                                    </p:set>
                                    <p:animEffect transition="in" filter="fade">
                                      <p:cBhvr>
                                        <p:cTn id="17" dur="500"/>
                                        <p:tgtEl>
                                          <p:spTgt spid="1434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nodeType="clickEffect">
                                  <p:stCondLst>
                                    <p:cond delay="0"/>
                                  </p:stCondLst>
                                  <p:childTnLst>
                                    <p:set>
                                      <p:cBhvr>
                                        <p:cTn id="21" dur="1" fill="hold">
                                          <p:stCondLst>
                                            <p:cond delay="0"/>
                                          </p:stCondLst>
                                        </p:cTn>
                                        <p:tgtEl>
                                          <p:spTgt spid="143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p:bldP spid="14341" grpId="0"/>
      <p:bldP spid="14346"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mtClean="0"/>
              <a:t>Priorities &amp; Dissipation</a:t>
            </a:r>
          </a:p>
        </p:txBody>
      </p:sp>
      <p:sp>
        <p:nvSpPr>
          <p:cNvPr id="20483" name="Text Box 4"/>
          <p:cNvSpPr txBox="1">
            <a:spLocks noChangeArrowheads="1"/>
          </p:cNvSpPr>
          <p:nvPr/>
        </p:nvSpPr>
        <p:spPr bwMode="auto">
          <a:xfrm>
            <a:off x="304800" y="1047750"/>
            <a:ext cx="853440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i="1" dirty="0" smtClean="0">
                <a:latin typeface="+mn-lt"/>
              </a:rPr>
              <a:t>“</a:t>
            </a:r>
            <a:r>
              <a:rPr lang="en-US" altLang="en-US" b="1" i="1" dirty="0" smtClean="0">
                <a:latin typeface="+mn-lt"/>
              </a:rPr>
              <a:t>Whatever </a:t>
            </a:r>
            <a:r>
              <a:rPr lang="en-US" altLang="en-US" b="1" i="1" dirty="0">
                <a:latin typeface="+mn-lt"/>
              </a:rPr>
              <a:t>your hand finds to do, </a:t>
            </a:r>
            <a:r>
              <a:rPr lang="en-US" altLang="en-US" b="1" i="1" u="sng" dirty="0">
                <a:latin typeface="+mn-lt"/>
              </a:rPr>
              <a:t>do it with </a:t>
            </a:r>
            <a:r>
              <a:rPr lang="en-US" altLang="en-US" b="1" i="1" u="sng" dirty="0" err="1">
                <a:latin typeface="+mn-lt"/>
              </a:rPr>
              <a:t>your</a:t>
            </a:r>
            <a:r>
              <a:rPr lang="en-US" altLang="en-US" b="1" i="1" u="sng" dirty="0">
                <a:latin typeface="+mn-lt"/>
              </a:rPr>
              <a:t> might</a:t>
            </a:r>
            <a:r>
              <a:rPr lang="en-US" altLang="en-US" i="1" dirty="0">
                <a:latin typeface="+mn-lt"/>
              </a:rPr>
              <a:t>; for there is no work or device or knowledge or wisdom </a:t>
            </a:r>
            <a:r>
              <a:rPr lang="en-US" altLang="en-US" b="1" i="1" dirty="0">
                <a:latin typeface="+mn-lt"/>
              </a:rPr>
              <a:t>in the grave </a:t>
            </a:r>
            <a:r>
              <a:rPr lang="en-US" altLang="en-US" b="1" i="1" u="sng" dirty="0">
                <a:latin typeface="+mn-lt"/>
              </a:rPr>
              <a:t>where you are going</a:t>
            </a:r>
            <a:r>
              <a:rPr lang="en-US" altLang="en-US" i="1" dirty="0">
                <a:latin typeface="+mn-lt"/>
              </a:rPr>
              <a:t>.” </a:t>
            </a:r>
            <a:r>
              <a:rPr lang="en-US" altLang="en-US" dirty="0">
                <a:latin typeface="+mn-lt"/>
              </a:rPr>
              <a:t>(</a:t>
            </a:r>
            <a:r>
              <a:rPr lang="en-US" altLang="en-US" b="1" dirty="0">
                <a:solidFill>
                  <a:schemeClr val="accent1"/>
                </a:solidFill>
                <a:latin typeface="+mn-lt"/>
              </a:rPr>
              <a:t>Ecclesiastes 9:10</a:t>
            </a:r>
            <a:r>
              <a:rPr lang="en-US" altLang="en-US" dirty="0">
                <a:latin typeface="+mn-lt"/>
              </a:rPr>
              <a:t>)</a:t>
            </a:r>
          </a:p>
        </p:txBody>
      </p:sp>
      <p:sp>
        <p:nvSpPr>
          <p:cNvPr id="20485" name="Text Box 5"/>
          <p:cNvSpPr txBox="1">
            <a:spLocks noChangeArrowheads="1"/>
          </p:cNvSpPr>
          <p:nvPr/>
        </p:nvSpPr>
        <p:spPr bwMode="auto">
          <a:xfrm>
            <a:off x="304800" y="1790700"/>
            <a:ext cx="8534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b="1" i="1" dirty="0">
                <a:latin typeface="+mn-lt"/>
              </a:rPr>
              <a:t>Remember now</a:t>
            </a:r>
            <a:r>
              <a:rPr lang="en-US" altLang="en-US" i="1" dirty="0">
                <a:latin typeface="+mn-lt"/>
              </a:rPr>
              <a:t> your Creator </a:t>
            </a:r>
            <a:r>
              <a:rPr lang="en-US" altLang="en-US" b="1" i="1" dirty="0">
                <a:latin typeface="+mn-lt"/>
              </a:rPr>
              <a:t>in the days of your youth, before </a:t>
            </a:r>
            <a:r>
              <a:rPr lang="en-US" altLang="en-US" b="1" i="1" u="sng" dirty="0">
                <a:latin typeface="+mn-lt"/>
              </a:rPr>
              <a:t>the difficult days come</a:t>
            </a:r>
            <a:r>
              <a:rPr lang="en-US" altLang="en-US" i="1" dirty="0">
                <a:latin typeface="+mn-lt"/>
              </a:rPr>
              <a:t>, And the years draw near when you say, “</a:t>
            </a:r>
            <a:r>
              <a:rPr lang="en-US" altLang="en-US" b="1" i="1" dirty="0">
                <a:latin typeface="+mn-lt"/>
              </a:rPr>
              <a:t>I have no pleasure in them</a:t>
            </a:r>
            <a:r>
              <a:rPr lang="en-US" altLang="en-US" i="1" dirty="0">
                <a:latin typeface="+mn-lt"/>
              </a:rPr>
              <a:t>.”</a:t>
            </a:r>
            <a:r>
              <a:rPr lang="en-US" altLang="en-US" dirty="0">
                <a:latin typeface="+mn-lt"/>
              </a:rPr>
              <a:t> (</a:t>
            </a:r>
            <a:r>
              <a:rPr lang="en-US" altLang="en-US" b="1" dirty="0">
                <a:solidFill>
                  <a:schemeClr val="accent1"/>
                </a:solidFill>
                <a:latin typeface="+mn-lt"/>
              </a:rPr>
              <a:t>Ecclesiastes 12:1</a:t>
            </a:r>
            <a:r>
              <a:rPr lang="en-US" altLang="en-US" dirty="0">
                <a:latin typeface="+mn-lt"/>
              </a:rPr>
              <a:t>)</a:t>
            </a:r>
          </a:p>
        </p:txBody>
      </p:sp>
      <p:sp>
        <p:nvSpPr>
          <p:cNvPr id="20486" name="Text Box 6"/>
          <p:cNvSpPr txBox="1">
            <a:spLocks noChangeArrowheads="1"/>
          </p:cNvSpPr>
          <p:nvPr/>
        </p:nvSpPr>
        <p:spPr bwMode="auto">
          <a:xfrm>
            <a:off x="304800" y="2495550"/>
            <a:ext cx="8534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b="1" i="1" dirty="0">
                <a:latin typeface="+mn-lt"/>
              </a:rPr>
              <a:t>Rejoice, O young man, in your youth</a:t>
            </a:r>
            <a:r>
              <a:rPr lang="en-US" altLang="en-US" i="1" dirty="0">
                <a:latin typeface="+mn-lt"/>
              </a:rPr>
              <a:t>, And </a:t>
            </a:r>
            <a:r>
              <a:rPr lang="en-US" altLang="en-US" b="1" i="1" dirty="0">
                <a:latin typeface="+mn-lt"/>
              </a:rPr>
              <a:t>let your heart cheer you</a:t>
            </a:r>
            <a:r>
              <a:rPr lang="en-US" altLang="en-US" i="1" dirty="0">
                <a:latin typeface="+mn-lt"/>
              </a:rPr>
              <a:t> in the days of your youth; Walk in the ways of your heart, And in the sight of your eyes; </a:t>
            </a:r>
            <a:r>
              <a:rPr lang="en-US" altLang="en-US" b="1" i="1" dirty="0">
                <a:latin typeface="+mn-lt"/>
              </a:rPr>
              <a:t>But know that for all these God will bring you into judgment</a:t>
            </a:r>
            <a:r>
              <a:rPr lang="en-US" altLang="en-US" i="1" dirty="0">
                <a:latin typeface="+mn-lt"/>
              </a:rPr>
              <a:t>.  Therefore remove sorrow from your heart, And put away evil from your flesh, </a:t>
            </a:r>
            <a:r>
              <a:rPr lang="en-US" altLang="en-US" b="1" i="1" dirty="0">
                <a:latin typeface="+mn-lt"/>
              </a:rPr>
              <a:t>For childhood and youth are vanity</a:t>
            </a:r>
            <a:r>
              <a:rPr lang="en-US" altLang="en-US" i="1" dirty="0">
                <a:latin typeface="+mn-lt"/>
              </a:rPr>
              <a:t>. </a:t>
            </a:r>
            <a:r>
              <a:rPr lang="en-US" altLang="en-US" dirty="0">
                <a:latin typeface="+mn-lt"/>
              </a:rPr>
              <a:t>(</a:t>
            </a:r>
            <a:r>
              <a:rPr lang="en-US" altLang="en-US" b="1" dirty="0">
                <a:solidFill>
                  <a:schemeClr val="accent1"/>
                </a:solidFill>
                <a:latin typeface="+mn-lt"/>
              </a:rPr>
              <a:t>Ecclesiastes 11:9-10</a:t>
            </a:r>
            <a:r>
              <a:rPr lang="en-US" altLang="en-US" dirty="0">
                <a:latin typeface="+mn-lt"/>
              </a:rPr>
              <a:t>)</a:t>
            </a:r>
          </a:p>
        </p:txBody>
      </p:sp>
      <p:sp>
        <p:nvSpPr>
          <p:cNvPr id="20487" name="Text Box 7"/>
          <p:cNvSpPr txBox="1">
            <a:spLocks noChangeArrowheads="1"/>
          </p:cNvSpPr>
          <p:nvPr/>
        </p:nvSpPr>
        <p:spPr bwMode="auto">
          <a:xfrm>
            <a:off x="304800" y="3714750"/>
            <a:ext cx="8534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b="1" i="1" dirty="0">
                <a:latin typeface="+mn-lt"/>
              </a:rPr>
              <a:t>For bodily exercise profits </a:t>
            </a:r>
            <a:r>
              <a:rPr lang="en-US" altLang="en-US" b="1" i="1" u="sng" dirty="0">
                <a:latin typeface="+mn-lt"/>
              </a:rPr>
              <a:t>a little</a:t>
            </a:r>
            <a:r>
              <a:rPr lang="en-US" altLang="en-US" b="1" i="1" dirty="0">
                <a:latin typeface="+mn-lt"/>
              </a:rPr>
              <a:t>, but </a:t>
            </a:r>
            <a:r>
              <a:rPr lang="en-US" altLang="en-US" b="1" i="1" u="sng" dirty="0">
                <a:latin typeface="+mn-lt"/>
              </a:rPr>
              <a:t>godliness is profitable for all things</a:t>
            </a:r>
            <a:r>
              <a:rPr lang="en-US" altLang="en-US" b="1" i="1" dirty="0">
                <a:latin typeface="+mn-lt"/>
              </a:rPr>
              <a:t>, having promise of the life that </a:t>
            </a:r>
            <a:r>
              <a:rPr lang="en-US" altLang="en-US" b="1" i="1" u="sng" dirty="0">
                <a:latin typeface="+mn-lt"/>
              </a:rPr>
              <a:t>now is</a:t>
            </a:r>
            <a:r>
              <a:rPr lang="en-US" altLang="en-US" b="1" i="1" dirty="0">
                <a:latin typeface="+mn-lt"/>
              </a:rPr>
              <a:t> and of that which is </a:t>
            </a:r>
            <a:r>
              <a:rPr lang="en-US" altLang="en-US" b="1" i="1" u="sng" dirty="0">
                <a:latin typeface="+mn-lt"/>
              </a:rPr>
              <a:t>to come</a:t>
            </a:r>
            <a:r>
              <a:rPr lang="en-US" altLang="en-US" i="1" dirty="0">
                <a:latin typeface="+mn-lt"/>
              </a:rPr>
              <a:t>. This is a faithful saying and worthy of all acceptance.  </a:t>
            </a:r>
            <a:r>
              <a:rPr lang="en-US" altLang="en-US" b="1" i="1" dirty="0">
                <a:latin typeface="+mn-lt"/>
              </a:rPr>
              <a:t>For to this end we both labor</a:t>
            </a:r>
            <a:r>
              <a:rPr lang="en-US" altLang="en-US" i="1" dirty="0">
                <a:latin typeface="+mn-lt"/>
              </a:rPr>
              <a:t> and suffer reproach, because we trust in the living God, who is the Savior of all men, especially of those who believe. </a:t>
            </a:r>
            <a:r>
              <a:rPr lang="en-US" altLang="en-US" dirty="0">
                <a:latin typeface="+mn-lt"/>
              </a:rPr>
              <a:t>(</a:t>
            </a:r>
            <a:r>
              <a:rPr lang="en-US" altLang="en-US" b="1" dirty="0">
                <a:solidFill>
                  <a:schemeClr val="accent1"/>
                </a:solidFill>
                <a:latin typeface="+mn-lt"/>
              </a:rPr>
              <a:t>I Timothy 4:8-10</a:t>
            </a:r>
            <a:r>
              <a:rPr lang="en-US" altLang="en-US" dirty="0">
                <a:latin typeface="+mn-lt"/>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485"/>
                                        </p:tgtEl>
                                        <p:attrNameLst>
                                          <p:attrName>style.visibility</p:attrName>
                                        </p:attrNameLst>
                                      </p:cBhvr>
                                      <p:to>
                                        <p:strVal val="visible"/>
                                      </p:to>
                                    </p:set>
                                    <p:animEffect transition="in" filter="fade">
                                      <p:cBhvr>
                                        <p:cTn id="7" dur="500"/>
                                        <p:tgtEl>
                                          <p:spTgt spid="2048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486"/>
                                        </p:tgtEl>
                                        <p:attrNameLst>
                                          <p:attrName>style.visibility</p:attrName>
                                        </p:attrNameLst>
                                      </p:cBhvr>
                                      <p:to>
                                        <p:strVal val="visible"/>
                                      </p:to>
                                    </p:set>
                                    <p:animEffect transition="in" filter="fade">
                                      <p:cBhvr>
                                        <p:cTn id="12" dur="500"/>
                                        <p:tgtEl>
                                          <p:spTgt spid="2048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487"/>
                                        </p:tgtEl>
                                        <p:attrNameLst>
                                          <p:attrName>style.visibility</p:attrName>
                                        </p:attrNameLst>
                                      </p:cBhvr>
                                      <p:to>
                                        <p:strVal val="visible"/>
                                      </p:to>
                                    </p:set>
                                    <p:animEffect transition="in" filter="fade">
                                      <p:cBhvr>
                                        <p:cTn id="17" dur="500"/>
                                        <p:tgtEl>
                                          <p:spTgt spid="204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p:bldP spid="20486" grpId="0"/>
      <p:bldP spid="20487"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a:bodyPr>
          <a:lstStyle/>
          <a:p>
            <a:pPr eaLnBrk="1" hangingPunct="1"/>
            <a:r>
              <a:rPr lang="en-US" altLang="en-US" smtClean="0"/>
              <a:t>Wisdom &amp; Limited Resources</a:t>
            </a:r>
          </a:p>
        </p:txBody>
      </p:sp>
      <p:sp>
        <p:nvSpPr>
          <p:cNvPr id="21510" name="Rectangle 6"/>
          <p:cNvSpPr>
            <a:spLocks noGrp="1" noChangeArrowheads="1"/>
          </p:cNvSpPr>
          <p:nvPr>
            <p:ph idx="1"/>
          </p:nvPr>
        </p:nvSpPr>
        <p:spPr>
          <a:xfrm>
            <a:off x="152400" y="3333750"/>
            <a:ext cx="8229600" cy="1828800"/>
          </a:xfrm>
          <a:noFill/>
        </p:spPr>
        <p:txBody>
          <a:bodyPr/>
          <a:lstStyle/>
          <a:p>
            <a:pPr eaLnBrk="1" hangingPunct="1"/>
            <a:r>
              <a:rPr lang="en-US" altLang="en-US" dirty="0" smtClean="0"/>
              <a:t>Certain tasks are more important.</a:t>
            </a:r>
          </a:p>
          <a:p>
            <a:pPr eaLnBrk="1" hangingPunct="1"/>
            <a:r>
              <a:rPr lang="en-US" altLang="en-US" dirty="0" smtClean="0"/>
              <a:t>Do not become mired in the moment.</a:t>
            </a:r>
          </a:p>
          <a:p>
            <a:pPr eaLnBrk="1" hangingPunct="1"/>
            <a:r>
              <a:rPr lang="en-US" altLang="en-US" dirty="0" smtClean="0"/>
              <a:t>Begin </a:t>
            </a:r>
            <a:r>
              <a:rPr lang="en-US" altLang="en-US" b="1" i="1" u="sng" dirty="0" smtClean="0"/>
              <a:t>now</a:t>
            </a:r>
            <a:r>
              <a:rPr lang="en-US" altLang="en-US" dirty="0" smtClean="0"/>
              <a:t> on tasks that require a long time.</a:t>
            </a:r>
          </a:p>
          <a:p>
            <a:pPr eaLnBrk="1" hangingPunct="1"/>
            <a:r>
              <a:rPr lang="en-US" altLang="en-US" b="1" i="1" dirty="0" smtClean="0"/>
              <a:t>Example:</a:t>
            </a:r>
            <a:r>
              <a:rPr lang="en-US" altLang="en-US" dirty="0" smtClean="0"/>
              <a:t>  College Major or Career Path</a:t>
            </a:r>
          </a:p>
        </p:txBody>
      </p:sp>
      <p:sp>
        <p:nvSpPr>
          <p:cNvPr id="21507" name="Text Box 4"/>
          <p:cNvSpPr txBox="1">
            <a:spLocks noChangeArrowheads="1"/>
          </p:cNvSpPr>
          <p:nvPr/>
        </p:nvSpPr>
        <p:spPr bwMode="auto">
          <a:xfrm>
            <a:off x="152400" y="1047750"/>
            <a:ext cx="8839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000" i="1" dirty="0">
                <a:latin typeface="+mn-lt"/>
              </a:rPr>
              <a:t>“</a:t>
            </a:r>
            <a:r>
              <a:rPr lang="en-US" altLang="en-US" sz="2000" b="1" i="1" dirty="0">
                <a:latin typeface="+mn-lt"/>
              </a:rPr>
              <a:t>Through wisdom a </a:t>
            </a:r>
            <a:r>
              <a:rPr lang="en-US" altLang="en-US" sz="2000" b="1" i="1" u="sng" dirty="0">
                <a:latin typeface="+mn-lt"/>
              </a:rPr>
              <a:t>house is built</a:t>
            </a:r>
            <a:r>
              <a:rPr lang="en-US" altLang="en-US" sz="2000" i="1" dirty="0">
                <a:latin typeface="+mn-lt"/>
              </a:rPr>
              <a:t>, and </a:t>
            </a:r>
            <a:r>
              <a:rPr lang="en-US" altLang="en-US" sz="2000" b="1" i="1" dirty="0">
                <a:latin typeface="+mn-lt"/>
              </a:rPr>
              <a:t>by understanding</a:t>
            </a:r>
            <a:r>
              <a:rPr lang="en-US" altLang="en-US" sz="2000" i="1" dirty="0">
                <a:latin typeface="+mn-lt"/>
              </a:rPr>
              <a:t> it is established; </a:t>
            </a:r>
            <a:r>
              <a:rPr lang="en-US" altLang="en-US" sz="2000" b="1" i="1" dirty="0">
                <a:latin typeface="+mn-lt"/>
              </a:rPr>
              <a:t>By knowledge</a:t>
            </a:r>
            <a:r>
              <a:rPr lang="en-US" altLang="en-US" sz="2000" i="1" dirty="0">
                <a:latin typeface="+mn-lt"/>
              </a:rPr>
              <a:t> the rooms are filled with all precious and pleasant riches. </a:t>
            </a:r>
            <a:r>
              <a:rPr lang="en-US" altLang="en-US" sz="2000" b="1" i="1" dirty="0">
                <a:latin typeface="+mn-lt"/>
              </a:rPr>
              <a:t>A wise man is strong, Yes, a man of knowledge increases strength; For by wise counsel</a:t>
            </a:r>
            <a:r>
              <a:rPr lang="en-US" altLang="en-US" sz="2000" i="1" dirty="0">
                <a:latin typeface="+mn-lt"/>
              </a:rPr>
              <a:t> you will wage your own war, and </a:t>
            </a:r>
            <a:r>
              <a:rPr lang="en-US" altLang="en-US" sz="2000" b="1" i="1" dirty="0">
                <a:latin typeface="+mn-lt"/>
              </a:rPr>
              <a:t>in a multitude of counselors there is safety</a:t>
            </a:r>
            <a:r>
              <a:rPr lang="en-US" altLang="en-US" sz="2000" i="1" dirty="0">
                <a:latin typeface="+mn-lt"/>
              </a:rPr>
              <a:t>.”</a:t>
            </a:r>
            <a:r>
              <a:rPr lang="en-US" altLang="en-US" sz="2000" dirty="0">
                <a:latin typeface="+mn-lt"/>
              </a:rPr>
              <a:t> (</a:t>
            </a:r>
            <a:r>
              <a:rPr lang="en-US" altLang="en-US" sz="2000" b="1" dirty="0">
                <a:solidFill>
                  <a:schemeClr val="accent1"/>
                </a:solidFill>
                <a:latin typeface="+mn-lt"/>
              </a:rPr>
              <a:t>Proverbs 24:3-6</a:t>
            </a:r>
            <a:r>
              <a:rPr lang="en-US" altLang="en-US" sz="2000" dirty="0">
                <a:latin typeface="+mn-lt"/>
              </a:rPr>
              <a:t>)</a:t>
            </a:r>
          </a:p>
        </p:txBody>
      </p:sp>
      <p:sp>
        <p:nvSpPr>
          <p:cNvPr id="21509" name="Text Box 5"/>
          <p:cNvSpPr txBox="1">
            <a:spLocks noChangeArrowheads="1"/>
          </p:cNvSpPr>
          <p:nvPr/>
        </p:nvSpPr>
        <p:spPr bwMode="auto">
          <a:xfrm>
            <a:off x="152400" y="2647950"/>
            <a:ext cx="8839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000" i="1" dirty="0">
                <a:latin typeface="+mn-lt"/>
              </a:rPr>
              <a:t>“Prepare your outside work, make it fit for yourself in the field; and </a:t>
            </a:r>
            <a:r>
              <a:rPr lang="en-US" altLang="en-US" sz="2000" b="1" i="1" u="sng" dirty="0">
                <a:latin typeface="+mn-lt"/>
              </a:rPr>
              <a:t>afterward</a:t>
            </a:r>
            <a:r>
              <a:rPr lang="en-US" altLang="en-US" sz="2000" b="1" i="1" dirty="0">
                <a:latin typeface="+mn-lt"/>
              </a:rPr>
              <a:t> build your house</a:t>
            </a:r>
            <a:r>
              <a:rPr lang="en-US" altLang="en-US" sz="2000" i="1" dirty="0">
                <a:latin typeface="+mn-lt"/>
              </a:rPr>
              <a:t>.”</a:t>
            </a:r>
            <a:r>
              <a:rPr lang="en-US" altLang="en-US" sz="2000" dirty="0">
                <a:latin typeface="+mn-lt"/>
              </a:rPr>
              <a:t> (</a:t>
            </a:r>
            <a:r>
              <a:rPr lang="en-US" altLang="en-US" sz="2000" b="1" dirty="0">
                <a:solidFill>
                  <a:schemeClr val="accent1"/>
                </a:solidFill>
                <a:latin typeface="+mn-lt"/>
              </a:rPr>
              <a:t>Proverbs 24:27</a:t>
            </a:r>
            <a:r>
              <a:rPr lang="en-US" altLang="en-US" sz="2000" dirty="0">
                <a:latin typeface="+mn-lt"/>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09"/>
                                        </p:tgtEl>
                                        <p:attrNameLst>
                                          <p:attrName>style.visibility</p:attrName>
                                        </p:attrNameLst>
                                      </p:cBhvr>
                                      <p:to>
                                        <p:strVal val="visible"/>
                                      </p:to>
                                    </p:set>
                                    <p:animEffect transition="in" filter="fade">
                                      <p:cBhvr>
                                        <p:cTn id="7" dur="500"/>
                                        <p:tgtEl>
                                          <p:spTgt spid="2150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510">
                                            <p:txEl>
                                              <p:pRg st="0" end="0"/>
                                            </p:txEl>
                                          </p:spTgt>
                                        </p:tgtEl>
                                        <p:attrNameLst>
                                          <p:attrName>style.visibility</p:attrName>
                                        </p:attrNameLst>
                                      </p:cBhvr>
                                      <p:to>
                                        <p:strVal val="visible"/>
                                      </p:to>
                                    </p:set>
                                    <p:animEffect transition="in" filter="fade">
                                      <p:cBhvr>
                                        <p:cTn id="12" dur="500"/>
                                        <p:tgtEl>
                                          <p:spTgt spid="21510">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1510">
                                            <p:txEl>
                                              <p:pRg st="1" end="1"/>
                                            </p:txEl>
                                          </p:spTgt>
                                        </p:tgtEl>
                                        <p:attrNameLst>
                                          <p:attrName>style.visibility</p:attrName>
                                        </p:attrNameLst>
                                      </p:cBhvr>
                                      <p:to>
                                        <p:strVal val="visible"/>
                                      </p:to>
                                    </p:set>
                                    <p:animEffect transition="in" filter="fade">
                                      <p:cBhvr>
                                        <p:cTn id="15" dur="500"/>
                                        <p:tgtEl>
                                          <p:spTgt spid="21510">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1510">
                                            <p:txEl>
                                              <p:pRg st="2" end="2"/>
                                            </p:txEl>
                                          </p:spTgt>
                                        </p:tgtEl>
                                        <p:attrNameLst>
                                          <p:attrName>style.visibility</p:attrName>
                                        </p:attrNameLst>
                                      </p:cBhvr>
                                      <p:to>
                                        <p:strVal val="visible"/>
                                      </p:to>
                                    </p:set>
                                    <p:animEffect transition="in" filter="fade">
                                      <p:cBhvr>
                                        <p:cTn id="18" dur="500"/>
                                        <p:tgtEl>
                                          <p:spTgt spid="21510">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1510">
                                            <p:txEl>
                                              <p:pRg st="3" end="3"/>
                                            </p:txEl>
                                          </p:spTgt>
                                        </p:tgtEl>
                                        <p:attrNameLst>
                                          <p:attrName>style.visibility</p:attrName>
                                        </p:attrNameLst>
                                      </p:cBhvr>
                                      <p:to>
                                        <p:strVal val="visible"/>
                                      </p:to>
                                    </p:set>
                                    <p:animEffect transition="in" filter="fade">
                                      <p:cBhvr>
                                        <p:cTn id="23" dur="500"/>
                                        <p:tgtEl>
                                          <p:spTgt spid="215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0" grpId="0" uiExpand="1" build="p"/>
      <p:bldP spid="2150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dirty="0" smtClean="0"/>
              <a:t>What is </a:t>
            </a:r>
            <a:r>
              <a:rPr lang="en-US" altLang="en-US" i="1" dirty="0" smtClean="0"/>
              <a:t>“Work Ethic”?</a:t>
            </a:r>
          </a:p>
        </p:txBody>
      </p:sp>
      <p:sp>
        <p:nvSpPr>
          <p:cNvPr id="6147" name="Rectangle 3"/>
          <p:cNvSpPr>
            <a:spLocks noGrp="1" noChangeArrowheads="1"/>
          </p:cNvSpPr>
          <p:nvPr>
            <p:ph idx="1"/>
          </p:nvPr>
        </p:nvSpPr>
        <p:spPr/>
        <p:txBody>
          <a:bodyPr>
            <a:normAutofit lnSpcReduction="10000"/>
          </a:bodyPr>
          <a:lstStyle/>
          <a:p>
            <a:pPr eaLnBrk="1" hangingPunct="1"/>
            <a:r>
              <a:rPr lang="en-US" altLang="en-US" dirty="0" smtClean="0"/>
              <a:t>Relates to the </a:t>
            </a:r>
            <a:r>
              <a:rPr lang="en-US" altLang="en-US" b="1" i="1" dirty="0" smtClean="0"/>
              <a:t>fervor</a:t>
            </a:r>
            <a:r>
              <a:rPr lang="en-US" altLang="en-US" dirty="0" smtClean="0"/>
              <a:t> and </a:t>
            </a:r>
            <a:r>
              <a:rPr lang="en-US" altLang="en-US" b="1" i="1" dirty="0" smtClean="0"/>
              <a:t>morals</a:t>
            </a:r>
            <a:r>
              <a:rPr lang="en-US" altLang="en-US" dirty="0" smtClean="0"/>
              <a:t> that determine </a:t>
            </a:r>
            <a:r>
              <a:rPr lang="en-US" altLang="en-US" b="1" i="1" dirty="0" smtClean="0"/>
              <a:t>what</a:t>
            </a:r>
            <a:r>
              <a:rPr lang="en-US" altLang="en-US" dirty="0" smtClean="0"/>
              <a:t>, </a:t>
            </a:r>
            <a:r>
              <a:rPr lang="en-US" altLang="en-US" b="1" i="1" dirty="0" smtClean="0"/>
              <a:t>how</a:t>
            </a:r>
            <a:r>
              <a:rPr lang="en-US" altLang="en-US" dirty="0" smtClean="0"/>
              <a:t>, and </a:t>
            </a:r>
            <a:r>
              <a:rPr lang="en-US" altLang="en-US" b="1" i="1" dirty="0" smtClean="0"/>
              <a:t>why</a:t>
            </a:r>
            <a:r>
              <a:rPr lang="en-US" altLang="en-US" dirty="0" smtClean="0"/>
              <a:t> a person works.</a:t>
            </a:r>
          </a:p>
          <a:p>
            <a:pPr eaLnBrk="1" hangingPunct="1"/>
            <a:r>
              <a:rPr lang="en-US" altLang="en-US" dirty="0" smtClean="0"/>
              <a:t>Includes virtues such as:</a:t>
            </a:r>
          </a:p>
          <a:p>
            <a:pPr lvl="1" eaLnBrk="1" hangingPunct="1"/>
            <a:r>
              <a:rPr lang="en-US" altLang="en-US" dirty="0" smtClean="0"/>
              <a:t>Wisdom, Judgment, Preparation</a:t>
            </a:r>
          </a:p>
          <a:p>
            <a:pPr lvl="1" eaLnBrk="1" hangingPunct="1"/>
            <a:r>
              <a:rPr lang="en-US" altLang="en-US" dirty="0" smtClean="0"/>
              <a:t>Integrity and Honesty</a:t>
            </a:r>
          </a:p>
          <a:p>
            <a:pPr lvl="1" eaLnBrk="1" hangingPunct="1"/>
            <a:r>
              <a:rPr lang="en-US" altLang="en-US" dirty="0" smtClean="0"/>
              <a:t>Initiative, Diligence, and Hard Work</a:t>
            </a:r>
          </a:p>
          <a:p>
            <a:pPr lvl="1" eaLnBrk="1" hangingPunct="1"/>
            <a:r>
              <a:rPr lang="en-US" altLang="en-US" dirty="0" smtClean="0"/>
              <a:t>Self-discipline, Self-control, and Modesty</a:t>
            </a:r>
          </a:p>
          <a:p>
            <a:pPr lvl="1" eaLnBrk="1" hangingPunct="1"/>
            <a:r>
              <a:rPr lang="en-US" altLang="en-US" dirty="0" smtClean="0"/>
              <a:t>Intrinsic value of working</a:t>
            </a:r>
          </a:p>
          <a:p>
            <a:pPr eaLnBrk="1" hangingPunct="1"/>
            <a:r>
              <a:rPr lang="en-US" altLang="en-US" dirty="0" smtClean="0"/>
              <a:t>Each of these virtues are taught in Scripture.</a:t>
            </a:r>
          </a:p>
          <a:p>
            <a:pPr eaLnBrk="1" hangingPunct="1"/>
            <a:r>
              <a:rPr lang="en-US" altLang="en-US" dirty="0" smtClean="0"/>
              <a:t>Work “ethic” elevates labor to a </a:t>
            </a:r>
            <a:r>
              <a:rPr lang="en-US" altLang="en-US" b="1" i="1" dirty="0" smtClean="0"/>
              <a:t>spiritual</a:t>
            </a:r>
            <a:r>
              <a:rPr lang="en-US" altLang="en-US" dirty="0" smtClean="0"/>
              <a:t> issue.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fade">
                                      <p:cBhvr>
                                        <p:cTn id="12" dur="500"/>
                                        <p:tgtEl>
                                          <p:spTgt spid="6147">
                                            <p:txEl>
                                              <p:pRg st="1" end="1"/>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6147">
                                            <p:txEl>
                                              <p:pRg st="2" end="2"/>
                                            </p:txEl>
                                          </p:spTgt>
                                        </p:tgtEl>
                                        <p:attrNameLst>
                                          <p:attrName>style.visibility</p:attrName>
                                        </p:attrNameLst>
                                      </p:cBhvr>
                                      <p:to>
                                        <p:strVal val="visible"/>
                                      </p:to>
                                    </p:set>
                                    <p:animEffect transition="in" filter="fade">
                                      <p:cBhvr>
                                        <p:cTn id="16" dur="500"/>
                                        <p:tgtEl>
                                          <p:spTgt spid="6147">
                                            <p:txEl>
                                              <p:pRg st="2" end="2"/>
                                            </p:txEl>
                                          </p:spTgt>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6147">
                                            <p:txEl>
                                              <p:pRg st="3" end="3"/>
                                            </p:txEl>
                                          </p:spTgt>
                                        </p:tgtEl>
                                        <p:attrNameLst>
                                          <p:attrName>style.visibility</p:attrName>
                                        </p:attrNameLst>
                                      </p:cBhvr>
                                      <p:to>
                                        <p:strVal val="visible"/>
                                      </p:to>
                                    </p:set>
                                    <p:animEffect transition="in" filter="fade">
                                      <p:cBhvr>
                                        <p:cTn id="20" dur="500"/>
                                        <p:tgtEl>
                                          <p:spTgt spid="6147">
                                            <p:txEl>
                                              <p:pRg st="3" end="3"/>
                                            </p:txEl>
                                          </p:spTgt>
                                        </p:tgtEl>
                                      </p:cBhvr>
                                    </p:animEffect>
                                  </p:childTnLst>
                                </p:cTn>
                              </p:par>
                            </p:childTnLst>
                          </p:cTn>
                        </p:par>
                        <p:par>
                          <p:cTn id="21" fill="hold">
                            <p:stCondLst>
                              <p:cond delay="1500"/>
                            </p:stCondLst>
                            <p:childTnLst>
                              <p:par>
                                <p:cTn id="22" presetID="10" presetClass="entr" presetSubtype="0" fill="hold" nodeType="afterEffect">
                                  <p:stCondLst>
                                    <p:cond delay="0"/>
                                  </p:stCondLst>
                                  <p:childTnLst>
                                    <p:set>
                                      <p:cBhvr>
                                        <p:cTn id="23" dur="1" fill="hold">
                                          <p:stCondLst>
                                            <p:cond delay="0"/>
                                          </p:stCondLst>
                                        </p:cTn>
                                        <p:tgtEl>
                                          <p:spTgt spid="6147">
                                            <p:txEl>
                                              <p:pRg st="4" end="4"/>
                                            </p:txEl>
                                          </p:spTgt>
                                        </p:tgtEl>
                                        <p:attrNameLst>
                                          <p:attrName>style.visibility</p:attrName>
                                        </p:attrNameLst>
                                      </p:cBhvr>
                                      <p:to>
                                        <p:strVal val="visible"/>
                                      </p:to>
                                    </p:set>
                                    <p:animEffect transition="in" filter="fade">
                                      <p:cBhvr>
                                        <p:cTn id="24" dur="500"/>
                                        <p:tgtEl>
                                          <p:spTgt spid="6147">
                                            <p:txEl>
                                              <p:pRg st="4" end="4"/>
                                            </p:txEl>
                                          </p:spTgt>
                                        </p:tgtEl>
                                      </p:cBhvr>
                                    </p:animEffect>
                                  </p:childTnLst>
                                </p:cTn>
                              </p:par>
                            </p:childTnLst>
                          </p:cTn>
                        </p:par>
                        <p:par>
                          <p:cTn id="25" fill="hold">
                            <p:stCondLst>
                              <p:cond delay="2000"/>
                            </p:stCondLst>
                            <p:childTnLst>
                              <p:par>
                                <p:cTn id="26" presetID="10" presetClass="entr" presetSubtype="0" fill="hold" nodeType="afterEffect">
                                  <p:stCondLst>
                                    <p:cond delay="0"/>
                                  </p:stCondLst>
                                  <p:childTnLst>
                                    <p:set>
                                      <p:cBhvr>
                                        <p:cTn id="27" dur="1" fill="hold">
                                          <p:stCondLst>
                                            <p:cond delay="0"/>
                                          </p:stCondLst>
                                        </p:cTn>
                                        <p:tgtEl>
                                          <p:spTgt spid="6147">
                                            <p:txEl>
                                              <p:pRg st="5" end="5"/>
                                            </p:txEl>
                                          </p:spTgt>
                                        </p:tgtEl>
                                        <p:attrNameLst>
                                          <p:attrName>style.visibility</p:attrName>
                                        </p:attrNameLst>
                                      </p:cBhvr>
                                      <p:to>
                                        <p:strVal val="visible"/>
                                      </p:to>
                                    </p:set>
                                    <p:animEffect transition="in" filter="fade">
                                      <p:cBhvr>
                                        <p:cTn id="28" dur="500"/>
                                        <p:tgtEl>
                                          <p:spTgt spid="6147">
                                            <p:txEl>
                                              <p:pRg st="5" end="5"/>
                                            </p:txEl>
                                          </p:spTgt>
                                        </p:tgtEl>
                                      </p:cBhvr>
                                    </p:animEffect>
                                  </p:childTnLst>
                                </p:cTn>
                              </p:par>
                            </p:childTnLst>
                          </p:cTn>
                        </p:par>
                        <p:par>
                          <p:cTn id="29" fill="hold">
                            <p:stCondLst>
                              <p:cond delay="2500"/>
                            </p:stCondLst>
                            <p:childTnLst>
                              <p:par>
                                <p:cTn id="30" presetID="10" presetClass="entr" presetSubtype="0" fill="hold" nodeType="afterEffect">
                                  <p:stCondLst>
                                    <p:cond delay="0"/>
                                  </p:stCondLst>
                                  <p:childTnLst>
                                    <p:set>
                                      <p:cBhvr>
                                        <p:cTn id="31" dur="1" fill="hold">
                                          <p:stCondLst>
                                            <p:cond delay="0"/>
                                          </p:stCondLst>
                                        </p:cTn>
                                        <p:tgtEl>
                                          <p:spTgt spid="6147">
                                            <p:txEl>
                                              <p:pRg st="6" end="6"/>
                                            </p:txEl>
                                          </p:spTgt>
                                        </p:tgtEl>
                                        <p:attrNameLst>
                                          <p:attrName>style.visibility</p:attrName>
                                        </p:attrNameLst>
                                      </p:cBhvr>
                                      <p:to>
                                        <p:strVal val="visible"/>
                                      </p:to>
                                    </p:set>
                                    <p:animEffect transition="in" filter="fade">
                                      <p:cBhvr>
                                        <p:cTn id="32" dur="500"/>
                                        <p:tgtEl>
                                          <p:spTgt spid="614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147">
                                            <p:txEl>
                                              <p:pRg st="7" end="7"/>
                                            </p:txEl>
                                          </p:spTgt>
                                        </p:tgtEl>
                                        <p:attrNameLst>
                                          <p:attrName>style.visibility</p:attrName>
                                        </p:attrNameLst>
                                      </p:cBhvr>
                                      <p:to>
                                        <p:strVal val="visible"/>
                                      </p:to>
                                    </p:set>
                                    <p:animEffect transition="in" filter="fade">
                                      <p:cBhvr>
                                        <p:cTn id="37" dur="500"/>
                                        <p:tgtEl>
                                          <p:spTgt spid="6147">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147">
                                            <p:txEl>
                                              <p:pRg st="8" end="8"/>
                                            </p:txEl>
                                          </p:spTgt>
                                        </p:tgtEl>
                                        <p:attrNameLst>
                                          <p:attrName>style.visibility</p:attrName>
                                        </p:attrNameLst>
                                      </p:cBhvr>
                                      <p:to>
                                        <p:strVal val="visible"/>
                                      </p:to>
                                    </p:set>
                                    <p:animEffect transition="in" filter="fade">
                                      <p:cBhvr>
                                        <p:cTn id="42" dur="500"/>
                                        <p:tgtEl>
                                          <p:spTgt spid="614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a:bodyPr>
          <a:lstStyle/>
          <a:p>
            <a:pPr eaLnBrk="1" hangingPunct="1"/>
            <a:r>
              <a:rPr lang="en-US" altLang="en-US" smtClean="0"/>
              <a:t>Conclusion: Lifelong Diligence</a:t>
            </a:r>
          </a:p>
        </p:txBody>
      </p:sp>
      <p:sp>
        <p:nvSpPr>
          <p:cNvPr id="26629" name="Text Box 5"/>
          <p:cNvSpPr txBox="1">
            <a:spLocks noChangeArrowheads="1"/>
          </p:cNvSpPr>
          <p:nvPr/>
        </p:nvSpPr>
        <p:spPr bwMode="auto">
          <a:xfrm>
            <a:off x="4648200" y="1143000"/>
            <a:ext cx="4343400" cy="3867150"/>
          </a:xfrm>
          <a:prstGeom prst="rect">
            <a:avLst/>
          </a:prstGeom>
          <a:noFill/>
          <a:ln w="222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000" i="1" dirty="0">
                <a:latin typeface="+mn-lt"/>
              </a:rPr>
              <a:t>“For God is not unjust to forget your </a:t>
            </a:r>
            <a:r>
              <a:rPr lang="en-US" altLang="en-US" sz="2000" b="1" i="1" dirty="0">
                <a:latin typeface="+mn-lt"/>
              </a:rPr>
              <a:t>work and labor of love</a:t>
            </a:r>
            <a:r>
              <a:rPr lang="en-US" altLang="en-US" sz="2000" i="1" dirty="0">
                <a:latin typeface="+mn-lt"/>
              </a:rPr>
              <a:t> which you have shown toward His name, in that you </a:t>
            </a:r>
            <a:r>
              <a:rPr lang="en-US" altLang="en-US" sz="2000" b="1" i="1" dirty="0">
                <a:latin typeface="+mn-lt"/>
              </a:rPr>
              <a:t>have ministered to the saints, and do minister</a:t>
            </a:r>
            <a:r>
              <a:rPr lang="en-US" altLang="en-US" sz="2000" i="1" dirty="0">
                <a:latin typeface="+mn-lt"/>
              </a:rPr>
              <a:t>. And we desire that each one of you show </a:t>
            </a:r>
            <a:r>
              <a:rPr lang="en-US" altLang="en-US" sz="2000" b="1" i="1" dirty="0">
                <a:latin typeface="+mn-lt"/>
              </a:rPr>
              <a:t>the same diligence</a:t>
            </a:r>
            <a:r>
              <a:rPr lang="en-US" altLang="en-US" sz="2000" i="1" dirty="0">
                <a:latin typeface="+mn-lt"/>
              </a:rPr>
              <a:t> to the </a:t>
            </a:r>
            <a:r>
              <a:rPr lang="en-US" altLang="en-US" sz="2000" b="1" i="1" u="sng" dirty="0">
                <a:latin typeface="+mn-lt"/>
              </a:rPr>
              <a:t>full</a:t>
            </a:r>
            <a:r>
              <a:rPr lang="en-US" altLang="en-US" sz="2000" b="1" i="1" dirty="0">
                <a:latin typeface="+mn-lt"/>
              </a:rPr>
              <a:t> assurance of </a:t>
            </a:r>
            <a:r>
              <a:rPr lang="en-US" altLang="en-US" sz="2000" b="1" i="1" u="sng" dirty="0">
                <a:latin typeface="+mn-lt"/>
              </a:rPr>
              <a:t>hope until the end, that you do not become sluggish</a:t>
            </a:r>
            <a:r>
              <a:rPr lang="en-US" altLang="en-US" sz="2000" b="1" i="1" dirty="0">
                <a:latin typeface="+mn-lt"/>
              </a:rPr>
              <a:t>, but imitate</a:t>
            </a:r>
            <a:r>
              <a:rPr lang="en-US" altLang="en-US" sz="2000" i="1" dirty="0">
                <a:latin typeface="+mn-lt"/>
              </a:rPr>
              <a:t> those who </a:t>
            </a:r>
            <a:r>
              <a:rPr lang="en-US" altLang="en-US" sz="2000" b="1" i="1" dirty="0">
                <a:latin typeface="+mn-lt"/>
              </a:rPr>
              <a:t>through faith and patience</a:t>
            </a:r>
            <a:r>
              <a:rPr lang="en-US" altLang="en-US" sz="2000" i="1" dirty="0">
                <a:latin typeface="+mn-lt"/>
              </a:rPr>
              <a:t> inherit the promises”</a:t>
            </a:r>
            <a:r>
              <a:rPr lang="en-US" altLang="en-US" sz="2000" dirty="0">
                <a:latin typeface="+mn-lt"/>
              </a:rPr>
              <a:t> (</a:t>
            </a:r>
            <a:r>
              <a:rPr lang="en-US" altLang="en-US" sz="2000" b="1" dirty="0">
                <a:solidFill>
                  <a:schemeClr val="accent1"/>
                </a:solidFill>
                <a:latin typeface="+mn-lt"/>
              </a:rPr>
              <a:t>Hebrews 6:10-12</a:t>
            </a:r>
            <a:r>
              <a:rPr lang="en-US" altLang="en-US" sz="2000" dirty="0">
                <a:latin typeface="+mn-lt"/>
              </a:rPr>
              <a:t>)</a:t>
            </a:r>
          </a:p>
        </p:txBody>
      </p:sp>
      <p:sp>
        <p:nvSpPr>
          <p:cNvPr id="26630" name="Text Box 6"/>
          <p:cNvSpPr txBox="1">
            <a:spLocks noChangeArrowheads="1"/>
          </p:cNvSpPr>
          <p:nvPr/>
        </p:nvSpPr>
        <p:spPr bwMode="auto">
          <a:xfrm>
            <a:off x="152400" y="1142999"/>
            <a:ext cx="4343400" cy="1578429"/>
          </a:xfrm>
          <a:prstGeom prst="rect">
            <a:avLst/>
          </a:prstGeom>
          <a:noFill/>
          <a:ln w="222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000" i="1" dirty="0" smtClean="0">
                <a:latin typeface="+mn-lt"/>
              </a:rPr>
              <a:t>“</a:t>
            </a:r>
            <a:r>
              <a:rPr lang="en-US" altLang="en-US" sz="2000" b="1" i="1" u="sng" dirty="0" smtClean="0">
                <a:latin typeface="+mn-lt"/>
              </a:rPr>
              <a:t>Be </a:t>
            </a:r>
            <a:r>
              <a:rPr lang="en-US" altLang="en-US" sz="2000" b="1" i="1" u="sng" dirty="0">
                <a:latin typeface="+mn-lt"/>
              </a:rPr>
              <a:t>diligent</a:t>
            </a:r>
            <a:r>
              <a:rPr lang="en-US" altLang="en-US" sz="2000" i="1" dirty="0">
                <a:latin typeface="+mn-lt"/>
              </a:rPr>
              <a:t> to present yourself approved to God, </a:t>
            </a:r>
            <a:r>
              <a:rPr lang="en-US" altLang="en-US" sz="2000" b="1" i="1" dirty="0">
                <a:latin typeface="+mn-lt"/>
              </a:rPr>
              <a:t>a </a:t>
            </a:r>
            <a:r>
              <a:rPr lang="en-US" altLang="en-US" sz="2000" b="1" i="1" u="sng" dirty="0">
                <a:latin typeface="+mn-lt"/>
              </a:rPr>
              <a:t>worker</a:t>
            </a:r>
            <a:r>
              <a:rPr lang="en-US" altLang="en-US" sz="2000" b="1" i="1" dirty="0">
                <a:latin typeface="+mn-lt"/>
              </a:rPr>
              <a:t> who does not need to be ashamed</a:t>
            </a:r>
            <a:r>
              <a:rPr lang="en-US" altLang="en-US" sz="2000" i="1" dirty="0">
                <a:latin typeface="+mn-lt"/>
              </a:rPr>
              <a:t>, rightly dividing the word of truth.”</a:t>
            </a:r>
            <a:r>
              <a:rPr lang="en-US" altLang="en-US" sz="2000" dirty="0">
                <a:latin typeface="+mn-lt"/>
              </a:rPr>
              <a:t> (</a:t>
            </a:r>
            <a:r>
              <a:rPr lang="en-US" altLang="en-US" sz="2000" b="1" dirty="0">
                <a:solidFill>
                  <a:schemeClr val="accent1"/>
                </a:solidFill>
                <a:latin typeface="+mn-lt"/>
              </a:rPr>
              <a:t>II Timothy 2:15</a:t>
            </a:r>
            <a:r>
              <a:rPr lang="en-US" altLang="en-US" sz="2000" dirty="0">
                <a:latin typeface="+mn-lt"/>
              </a:rPr>
              <a:t>)</a:t>
            </a:r>
          </a:p>
        </p:txBody>
      </p:sp>
      <p:sp>
        <p:nvSpPr>
          <p:cNvPr id="26631" name="Text Box 7"/>
          <p:cNvSpPr txBox="1">
            <a:spLocks noChangeArrowheads="1"/>
          </p:cNvSpPr>
          <p:nvPr/>
        </p:nvSpPr>
        <p:spPr bwMode="auto">
          <a:xfrm>
            <a:off x="152400" y="2879271"/>
            <a:ext cx="4343400" cy="2130879"/>
          </a:xfrm>
          <a:prstGeom prst="rect">
            <a:avLst/>
          </a:prstGeom>
          <a:noFill/>
          <a:ln w="222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000" i="1" dirty="0">
                <a:latin typeface="+mn-lt"/>
              </a:rPr>
              <a:t>“But also for this very reason, </a:t>
            </a:r>
            <a:r>
              <a:rPr lang="en-US" altLang="en-US" sz="2000" b="1" i="1" dirty="0">
                <a:latin typeface="+mn-lt"/>
              </a:rPr>
              <a:t>giving </a:t>
            </a:r>
            <a:r>
              <a:rPr lang="en-US" altLang="en-US" sz="2000" b="1" i="1" u="sng" dirty="0">
                <a:latin typeface="+mn-lt"/>
              </a:rPr>
              <a:t>all diligence</a:t>
            </a:r>
            <a:r>
              <a:rPr lang="en-US" altLang="en-US" sz="2000" i="1" dirty="0">
                <a:latin typeface="+mn-lt"/>
              </a:rPr>
              <a:t>, add to your faith virtue, … Therefore, brethren, </a:t>
            </a:r>
            <a:r>
              <a:rPr lang="en-US" altLang="en-US" sz="2000" b="1" i="1" dirty="0">
                <a:latin typeface="+mn-lt"/>
              </a:rPr>
              <a:t>be even </a:t>
            </a:r>
            <a:r>
              <a:rPr lang="en-US" altLang="en-US" sz="2000" b="1" i="1" u="sng" dirty="0">
                <a:latin typeface="+mn-lt"/>
              </a:rPr>
              <a:t>more diligent</a:t>
            </a:r>
            <a:r>
              <a:rPr lang="en-US" altLang="en-US" sz="2000" i="1" dirty="0">
                <a:latin typeface="+mn-lt"/>
              </a:rPr>
              <a:t> to make your call and election sure, </a:t>
            </a:r>
            <a:r>
              <a:rPr lang="en-US" altLang="en-US" sz="2000" b="1" i="1" dirty="0">
                <a:latin typeface="+mn-lt"/>
              </a:rPr>
              <a:t>for if you do these things you will never stumble</a:t>
            </a:r>
            <a:r>
              <a:rPr lang="en-US" altLang="en-US" sz="2000" i="1" dirty="0">
                <a:latin typeface="+mn-lt"/>
              </a:rPr>
              <a:t>.”</a:t>
            </a:r>
            <a:r>
              <a:rPr lang="en-US" altLang="en-US" sz="2000" dirty="0">
                <a:latin typeface="+mn-lt"/>
              </a:rPr>
              <a:t> (</a:t>
            </a:r>
            <a:r>
              <a:rPr lang="en-US" altLang="en-US" sz="2000" b="1" dirty="0">
                <a:solidFill>
                  <a:schemeClr val="accent1"/>
                </a:solidFill>
                <a:latin typeface="+mn-lt"/>
              </a:rPr>
              <a:t>II Peter 1:5-11</a:t>
            </a:r>
            <a:r>
              <a:rPr lang="en-US" altLang="en-US" sz="2000" dirty="0">
                <a:latin typeface="+mn-lt"/>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3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3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6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animBg="1"/>
      <p:bldP spid="26630" grpId="0" animBg="1"/>
      <p:bldP spid="26631"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eaLnBrk="1" hangingPunct="1"/>
            <a:r>
              <a:rPr lang="en-US" altLang="en-US" dirty="0" smtClean="0"/>
              <a:t>Why Work?</a:t>
            </a:r>
          </a:p>
        </p:txBody>
      </p:sp>
      <p:sp>
        <p:nvSpPr>
          <p:cNvPr id="9219" name="Rectangle 3"/>
          <p:cNvSpPr>
            <a:spLocks noGrp="1" noChangeArrowheads="1"/>
          </p:cNvSpPr>
          <p:nvPr>
            <p:ph idx="1"/>
          </p:nvPr>
        </p:nvSpPr>
        <p:spPr>
          <a:xfrm>
            <a:off x="76200" y="1200150"/>
            <a:ext cx="8915400" cy="1200150"/>
          </a:xfrm>
        </p:spPr>
        <p:txBody>
          <a:bodyPr>
            <a:normAutofit fontScale="85000" lnSpcReduction="20000"/>
          </a:bodyPr>
          <a:lstStyle/>
          <a:p>
            <a:pPr marL="228600" indent="-228600" eaLnBrk="1" hangingPunct="1"/>
            <a:r>
              <a:rPr lang="en-US" altLang="en-US" sz="2400" dirty="0" smtClean="0"/>
              <a:t>The need for </a:t>
            </a:r>
            <a:r>
              <a:rPr lang="en-US" altLang="en-US" sz="2400" b="1" i="1" dirty="0" smtClean="0"/>
              <a:t>godly</a:t>
            </a:r>
            <a:r>
              <a:rPr lang="en-US" altLang="en-US" sz="2400" dirty="0" smtClean="0"/>
              <a:t> motivation?</a:t>
            </a:r>
          </a:p>
          <a:p>
            <a:pPr marL="569913" lvl="1" indent="-338138" eaLnBrk="1" hangingPunct="1">
              <a:buFontTx/>
              <a:buAutoNum type="arabicPeriod"/>
            </a:pPr>
            <a:r>
              <a:rPr lang="en-US" altLang="en-US" sz="2100" dirty="0" smtClean="0"/>
              <a:t>Provides drive and powers zeal.</a:t>
            </a:r>
          </a:p>
          <a:p>
            <a:pPr marL="569913" lvl="1" indent="-338138" eaLnBrk="1" hangingPunct="1">
              <a:buFontTx/>
              <a:buAutoNum type="arabicPeriod"/>
            </a:pPr>
            <a:r>
              <a:rPr lang="en-US" altLang="en-US" sz="2100" dirty="0" smtClean="0"/>
              <a:t>Removes the dreariness of toil (</a:t>
            </a:r>
            <a:r>
              <a:rPr lang="en-US" altLang="en-US" sz="2100" b="1" dirty="0" smtClean="0">
                <a:solidFill>
                  <a:schemeClr val="accent1"/>
                </a:solidFill>
              </a:rPr>
              <a:t>Ecclesiastes 4:8</a:t>
            </a:r>
            <a:r>
              <a:rPr lang="en-US" altLang="en-US" sz="2100" dirty="0" smtClean="0"/>
              <a:t>).</a:t>
            </a:r>
          </a:p>
          <a:p>
            <a:pPr marL="228600" indent="-228600" eaLnBrk="1" hangingPunct="1"/>
            <a:r>
              <a:rPr lang="en-US" altLang="en-US" sz="2400" b="1" dirty="0" smtClean="0"/>
              <a:t>Motivations</a:t>
            </a:r>
            <a:r>
              <a:rPr lang="en-US" altLang="en-US" sz="2400" dirty="0" smtClean="0"/>
              <a:t> – </a:t>
            </a:r>
            <a:r>
              <a:rPr lang="en-US" altLang="en-US" sz="2400" dirty="0" smtClean="0"/>
              <a:t>Command</a:t>
            </a:r>
            <a:r>
              <a:rPr lang="en-US" altLang="en-US" sz="2400" dirty="0" smtClean="0"/>
              <a:t>, </a:t>
            </a:r>
            <a:r>
              <a:rPr lang="en-US" altLang="en-US" sz="2400" dirty="0" smtClean="0"/>
              <a:t>Survival, and Higher Obligation:</a:t>
            </a:r>
            <a:endParaRPr lang="en-US" altLang="en-US" sz="2400" dirty="0" smtClean="0"/>
          </a:p>
        </p:txBody>
      </p:sp>
      <p:sp>
        <p:nvSpPr>
          <p:cNvPr id="9220" name="Text Box 4"/>
          <p:cNvSpPr txBox="1">
            <a:spLocks noChangeArrowheads="1"/>
          </p:cNvSpPr>
          <p:nvPr/>
        </p:nvSpPr>
        <p:spPr bwMode="auto">
          <a:xfrm>
            <a:off x="76200" y="2372916"/>
            <a:ext cx="4419600" cy="2637234"/>
          </a:xfrm>
          <a:prstGeom prst="rect">
            <a:avLst/>
          </a:prstGeom>
          <a:noFill/>
          <a:ln w="222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i="1" dirty="0">
                <a:latin typeface="+mn-lt"/>
              </a:rPr>
              <a:t>For even when we were with you, we </a:t>
            </a:r>
            <a:r>
              <a:rPr lang="en-US" altLang="en-US" b="1" i="1" u="sng" dirty="0">
                <a:latin typeface="+mn-lt"/>
              </a:rPr>
              <a:t>commanded</a:t>
            </a:r>
            <a:r>
              <a:rPr lang="en-US" altLang="en-US" i="1" dirty="0">
                <a:latin typeface="+mn-lt"/>
              </a:rPr>
              <a:t> you this: </a:t>
            </a:r>
            <a:r>
              <a:rPr lang="en-US" altLang="en-US" b="1" i="1" dirty="0">
                <a:latin typeface="+mn-lt"/>
              </a:rPr>
              <a:t>If anyone will not work, </a:t>
            </a:r>
            <a:r>
              <a:rPr lang="en-US" altLang="en-US" b="1" i="1" u="sng" dirty="0">
                <a:latin typeface="+mn-lt"/>
              </a:rPr>
              <a:t>neither shall he eat</a:t>
            </a:r>
            <a:r>
              <a:rPr lang="en-US" altLang="en-US" i="1" dirty="0">
                <a:latin typeface="+mn-lt"/>
              </a:rPr>
              <a:t>. For we hear that there are some who walk among you in a disorderly manner, </a:t>
            </a:r>
            <a:r>
              <a:rPr lang="en-US" altLang="en-US" b="1" i="1" dirty="0">
                <a:latin typeface="+mn-lt"/>
              </a:rPr>
              <a:t>not working at all</a:t>
            </a:r>
            <a:r>
              <a:rPr lang="en-US" altLang="en-US" i="1" dirty="0">
                <a:latin typeface="+mn-lt"/>
              </a:rPr>
              <a:t>, but are busybodies. Now those who are such we </a:t>
            </a:r>
            <a:r>
              <a:rPr lang="en-US" altLang="en-US" b="1" i="1" u="sng" dirty="0">
                <a:latin typeface="+mn-lt"/>
              </a:rPr>
              <a:t>command</a:t>
            </a:r>
            <a:r>
              <a:rPr lang="en-US" altLang="en-US" i="1" dirty="0">
                <a:latin typeface="+mn-lt"/>
              </a:rPr>
              <a:t> and exhort through our Lord Jesus Christ that they </a:t>
            </a:r>
            <a:r>
              <a:rPr lang="en-US" altLang="en-US" b="1" i="1" u="sng" dirty="0">
                <a:latin typeface="+mn-lt"/>
              </a:rPr>
              <a:t>work</a:t>
            </a:r>
            <a:r>
              <a:rPr lang="en-US" altLang="en-US" b="1" i="1" dirty="0">
                <a:latin typeface="+mn-lt"/>
              </a:rPr>
              <a:t> in quietness and </a:t>
            </a:r>
            <a:r>
              <a:rPr lang="en-US" altLang="en-US" b="1" i="1" u="sng" dirty="0">
                <a:latin typeface="+mn-lt"/>
              </a:rPr>
              <a:t>eat their own bread</a:t>
            </a:r>
            <a:r>
              <a:rPr lang="en-US" altLang="en-US" i="1" dirty="0">
                <a:latin typeface="+mn-lt"/>
              </a:rPr>
              <a:t>.</a:t>
            </a:r>
            <a:r>
              <a:rPr lang="en-US" altLang="en-US" dirty="0">
                <a:latin typeface="+mn-lt"/>
              </a:rPr>
              <a:t> (</a:t>
            </a:r>
            <a:r>
              <a:rPr lang="en-US" altLang="en-US" b="1" dirty="0">
                <a:solidFill>
                  <a:schemeClr val="accent1"/>
                </a:solidFill>
                <a:latin typeface="+mn-lt"/>
              </a:rPr>
              <a:t>II Thess. 3:10-12</a:t>
            </a:r>
            <a:r>
              <a:rPr lang="en-US" altLang="en-US" dirty="0">
                <a:latin typeface="+mn-lt"/>
              </a:rPr>
              <a:t>)</a:t>
            </a:r>
          </a:p>
        </p:txBody>
      </p:sp>
      <p:sp>
        <p:nvSpPr>
          <p:cNvPr id="9221" name="Text Box 5"/>
          <p:cNvSpPr txBox="1">
            <a:spLocks noChangeArrowheads="1"/>
          </p:cNvSpPr>
          <p:nvPr/>
        </p:nvSpPr>
        <p:spPr bwMode="auto">
          <a:xfrm>
            <a:off x="4648200" y="2372916"/>
            <a:ext cx="4343400" cy="2637234"/>
          </a:xfrm>
          <a:prstGeom prst="rect">
            <a:avLst/>
          </a:prstGeom>
          <a:noFill/>
          <a:ln w="222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i="1" dirty="0">
                <a:latin typeface="+mn-lt"/>
              </a:rPr>
              <a:t>Bondservants, </a:t>
            </a:r>
            <a:r>
              <a:rPr lang="en-US" altLang="en-US" b="1" i="1" dirty="0">
                <a:latin typeface="+mn-lt"/>
              </a:rPr>
              <a:t>obey in all things</a:t>
            </a:r>
            <a:r>
              <a:rPr lang="en-US" altLang="en-US" i="1" dirty="0">
                <a:latin typeface="+mn-lt"/>
              </a:rPr>
              <a:t> your masters according to the flesh, </a:t>
            </a:r>
            <a:r>
              <a:rPr lang="en-US" altLang="en-US" b="1" i="1" dirty="0">
                <a:latin typeface="+mn-lt"/>
              </a:rPr>
              <a:t>not with </a:t>
            </a:r>
            <a:r>
              <a:rPr lang="en-US" altLang="en-US" b="1" i="1" dirty="0" err="1">
                <a:latin typeface="+mn-lt"/>
              </a:rPr>
              <a:t>eyeservice</a:t>
            </a:r>
            <a:r>
              <a:rPr lang="en-US" altLang="en-US" i="1" dirty="0">
                <a:latin typeface="+mn-lt"/>
              </a:rPr>
              <a:t>, as men-pleasers, </a:t>
            </a:r>
            <a:r>
              <a:rPr lang="en-US" altLang="en-US" b="1" i="1" dirty="0">
                <a:latin typeface="+mn-lt"/>
              </a:rPr>
              <a:t>but in sincerity of heart, </a:t>
            </a:r>
            <a:r>
              <a:rPr lang="en-US" altLang="en-US" b="1" i="1" u="sng" dirty="0">
                <a:latin typeface="+mn-lt"/>
              </a:rPr>
              <a:t>fearing God</a:t>
            </a:r>
            <a:r>
              <a:rPr lang="en-US" altLang="en-US" i="1" dirty="0">
                <a:latin typeface="+mn-lt"/>
              </a:rPr>
              <a:t>.  And whatever you do, </a:t>
            </a:r>
            <a:r>
              <a:rPr lang="en-US" altLang="en-US" b="1" i="1" dirty="0">
                <a:latin typeface="+mn-lt"/>
              </a:rPr>
              <a:t>do it </a:t>
            </a:r>
            <a:r>
              <a:rPr lang="en-US" altLang="en-US" b="1" i="1" u="sng" dirty="0">
                <a:latin typeface="+mn-lt"/>
              </a:rPr>
              <a:t>heartily, as to the Lord</a:t>
            </a:r>
            <a:r>
              <a:rPr lang="en-US" altLang="en-US" b="1" i="1" dirty="0">
                <a:latin typeface="+mn-lt"/>
              </a:rPr>
              <a:t> and not to men</a:t>
            </a:r>
            <a:r>
              <a:rPr lang="en-US" altLang="en-US" i="1" dirty="0">
                <a:latin typeface="+mn-lt"/>
              </a:rPr>
              <a:t>, knowing that </a:t>
            </a:r>
            <a:r>
              <a:rPr lang="en-US" altLang="en-US" b="1" i="1" dirty="0">
                <a:latin typeface="+mn-lt"/>
              </a:rPr>
              <a:t>from the Lord you will receive the reward</a:t>
            </a:r>
            <a:r>
              <a:rPr lang="en-US" altLang="en-US" i="1" dirty="0">
                <a:latin typeface="+mn-lt"/>
              </a:rPr>
              <a:t> of the inheritance; </a:t>
            </a:r>
            <a:r>
              <a:rPr lang="en-US" altLang="en-US" b="1" i="1" dirty="0">
                <a:latin typeface="+mn-lt"/>
              </a:rPr>
              <a:t>for you serve the Lord Christ</a:t>
            </a:r>
            <a:r>
              <a:rPr lang="en-US" altLang="en-US" i="1" dirty="0">
                <a:latin typeface="+mn-lt"/>
              </a:rPr>
              <a:t>.</a:t>
            </a:r>
            <a:r>
              <a:rPr lang="en-US" altLang="en-US" dirty="0">
                <a:latin typeface="+mn-lt"/>
              </a:rPr>
              <a:t> (</a:t>
            </a:r>
            <a:r>
              <a:rPr lang="en-US" altLang="en-US" b="1" dirty="0">
                <a:solidFill>
                  <a:schemeClr val="accent1"/>
                </a:solidFill>
                <a:latin typeface="+mn-lt"/>
              </a:rPr>
              <a:t>Colossians 3:22-24</a:t>
            </a:r>
            <a:r>
              <a:rPr lang="en-US" altLang="en-US" dirty="0">
                <a:latin typeface="+mn-lt"/>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fade">
                                      <p:cBhvr>
                                        <p:cTn id="12" dur="500"/>
                                        <p:tgtEl>
                                          <p:spTgt spid="9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fade">
                                      <p:cBhvr>
                                        <p:cTn id="17" dur="500"/>
                                        <p:tgtEl>
                                          <p:spTgt spid="92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fade">
                                      <p:cBhvr>
                                        <p:cTn id="22" dur="500"/>
                                        <p:tgtEl>
                                          <p:spTgt spid="92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220"/>
                                        </p:tgtEl>
                                        <p:attrNameLst>
                                          <p:attrName>style.visibility</p:attrName>
                                        </p:attrNameLst>
                                      </p:cBhvr>
                                      <p:to>
                                        <p:strVal val="visible"/>
                                      </p:to>
                                    </p:set>
                                    <p:animEffect transition="in" filter="fade">
                                      <p:cBhvr>
                                        <p:cTn id="27" dur="500"/>
                                        <p:tgtEl>
                                          <p:spTgt spid="922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221"/>
                                        </p:tgtEl>
                                        <p:attrNameLst>
                                          <p:attrName>style.visibility</p:attrName>
                                        </p:attrNameLst>
                                      </p:cBhvr>
                                      <p:to>
                                        <p:strVal val="visible"/>
                                      </p:to>
                                    </p:set>
                                    <p:animEffect transition="in" filter="fade">
                                      <p:cBhvr>
                                        <p:cTn id="32" dur="500"/>
                                        <p:tgtEl>
                                          <p:spTgt spid="92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nimBg="1"/>
      <p:bldP spid="9221"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pPr eaLnBrk="1" hangingPunct="1"/>
            <a:r>
              <a:rPr lang="en-US" altLang="en-US" dirty="0" smtClean="0"/>
              <a:t>Motivation of Love</a:t>
            </a:r>
          </a:p>
        </p:txBody>
      </p:sp>
      <p:sp>
        <p:nvSpPr>
          <p:cNvPr id="11267" name="Rectangle 3"/>
          <p:cNvSpPr>
            <a:spLocks noGrp="1" noChangeArrowheads="1"/>
          </p:cNvSpPr>
          <p:nvPr>
            <p:ph idx="1"/>
          </p:nvPr>
        </p:nvSpPr>
        <p:spPr>
          <a:xfrm>
            <a:off x="76200" y="1200150"/>
            <a:ext cx="8991600" cy="1143000"/>
          </a:xfrm>
        </p:spPr>
        <p:txBody>
          <a:bodyPr>
            <a:normAutofit fontScale="92500"/>
          </a:bodyPr>
          <a:lstStyle/>
          <a:p>
            <a:pPr eaLnBrk="1" hangingPunct="1"/>
            <a:r>
              <a:rPr lang="en-US" altLang="en-US" dirty="0" smtClean="0"/>
              <a:t>Mature Christians are </a:t>
            </a:r>
            <a:r>
              <a:rPr lang="en-US" altLang="en-US" b="1" i="1" dirty="0" smtClean="0"/>
              <a:t>ultimately</a:t>
            </a:r>
            <a:r>
              <a:rPr lang="en-US" altLang="en-US" dirty="0" smtClean="0"/>
              <a:t> </a:t>
            </a:r>
            <a:r>
              <a:rPr lang="en-US" altLang="en-US" b="1" u="sng" dirty="0" smtClean="0"/>
              <a:t>motivated</a:t>
            </a:r>
            <a:r>
              <a:rPr lang="en-US" altLang="en-US" dirty="0" smtClean="0"/>
              <a:t> by </a:t>
            </a:r>
            <a:r>
              <a:rPr lang="en-US" altLang="en-US" b="1" u="sng" dirty="0" smtClean="0"/>
              <a:t>LOVE</a:t>
            </a:r>
            <a:r>
              <a:rPr lang="en-US" altLang="en-US" dirty="0" smtClean="0"/>
              <a:t> (</a:t>
            </a:r>
            <a:r>
              <a:rPr lang="en-US" altLang="en-US" b="1" dirty="0" smtClean="0">
                <a:solidFill>
                  <a:schemeClr val="accent1"/>
                </a:solidFill>
              </a:rPr>
              <a:t>2Tm.1:7; 1Jn.4:18</a:t>
            </a:r>
            <a:r>
              <a:rPr lang="en-US" altLang="en-US" dirty="0" smtClean="0"/>
              <a:t>).</a:t>
            </a:r>
          </a:p>
          <a:p>
            <a:pPr eaLnBrk="1" hangingPunct="1"/>
            <a:r>
              <a:rPr lang="en-US" altLang="en-US" dirty="0" smtClean="0"/>
              <a:t>Love </a:t>
            </a:r>
            <a:r>
              <a:rPr lang="en-US" altLang="en-US" b="1" i="1" dirty="0" smtClean="0"/>
              <a:t>drives</a:t>
            </a:r>
            <a:r>
              <a:rPr lang="en-US" altLang="en-US" dirty="0" smtClean="0"/>
              <a:t> us to work for our </a:t>
            </a:r>
            <a:r>
              <a:rPr lang="en-US" altLang="en-US" dirty="0" smtClean="0"/>
              <a:t>family – and </a:t>
            </a:r>
            <a:r>
              <a:rPr lang="en-US" altLang="en-US" dirty="0" smtClean="0"/>
              <a:t>others:</a:t>
            </a:r>
          </a:p>
        </p:txBody>
      </p:sp>
      <p:sp>
        <p:nvSpPr>
          <p:cNvPr id="11268" name="Text Box 4"/>
          <p:cNvSpPr txBox="1">
            <a:spLocks noChangeArrowheads="1"/>
          </p:cNvSpPr>
          <p:nvPr/>
        </p:nvSpPr>
        <p:spPr bwMode="auto">
          <a:xfrm>
            <a:off x="76200" y="2114551"/>
            <a:ext cx="4419600" cy="1371599"/>
          </a:xfrm>
          <a:prstGeom prst="rect">
            <a:avLst/>
          </a:prstGeom>
          <a:noFill/>
          <a:ln w="222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i="1" dirty="0">
                <a:latin typeface="+mn-lt"/>
              </a:rPr>
              <a:t>Let him who stole steal no longer, but rather </a:t>
            </a:r>
            <a:r>
              <a:rPr lang="en-US" altLang="en-US" b="1" i="1" dirty="0">
                <a:latin typeface="+mn-lt"/>
              </a:rPr>
              <a:t>let him labor</a:t>
            </a:r>
            <a:r>
              <a:rPr lang="en-US" altLang="en-US" i="1" dirty="0">
                <a:latin typeface="+mn-lt"/>
              </a:rPr>
              <a:t>, working with his hands </a:t>
            </a:r>
            <a:r>
              <a:rPr lang="en-US" altLang="en-US" b="1" i="1" dirty="0">
                <a:latin typeface="+mn-lt"/>
              </a:rPr>
              <a:t>what is good</a:t>
            </a:r>
            <a:r>
              <a:rPr lang="en-US" altLang="en-US" i="1" dirty="0">
                <a:latin typeface="+mn-lt"/>
              </a:rPr>
              <a:t>, </a:t>
            </a:r>
            <a:r>
              <a:rPr lang="en-US" altLang="en-US" b="1" i="1" u="sng" dirty="0">
                <a:latin typeface="+mn-lt"/>
              </a:rPr>
              <a:t>that</a:t>
            </a:r>
            <a:r>
              <a:rPr lang="en-US" altLang="en-US" b="1" i="1" dirty="0">
                <a:latin typeface="+mn-lt"/>
              </a:rPr>
              <a:t> he may have something </a:t>
            </a:r>
            <a:r>
              <a:rPr lang="en-US" altLang="en-US" b="1" i="1" u="sng" dirty="0">
                <a:latin typeface="+mn-lt"/>
              </a:rPr>
              <a:t>to give him who has need</a:t>
            </a:r>
            <a:r>
              <a:rPr lang="en-US" altLang="en-US" i="1" dirty="0">
                <a:latin typeface="+mn-lt"/>
              </a:rPr>
              <a:t>.  </a:t>
            </a:r>
            <a:r>
              <a:rPr lang="en-US" altLang="en-US" dirty="0">
                <a:latin typeface="+mn-lt"/>
              </a:rPr>
              <a:t>(</a:t>
            </a:r>
            <a:r>
              <a:rPr lang="en-US" altLang="en-US" b="1" dirty="0">
                <a:solidFill>
                  <a:schemeClr val="accent1"/>
                </a:solidFill>
                <a:latin typeface="+mn-lt"/>
              </a:rPr>
              <a:t>Ephesians 4:28</a:t>
            </a:r>
            <a:r>
              <a:rPr lang="en-US" altLang="en-US" dirty="0">
                <a:latin typeface="+mn-lt"/>
              </a:rPr>
              <a:t>)</a:t>
            </a:r>
          </a:p>
        </p:txBody>
      </p:sp>
      <p:sp>
        <p:nvSpPr>
          <p:cNvPr id="11269" name="Text Box 5"/>
          <p:cNvSpPr txBox="1">
            <a:spLocks noChangeArrowheads="1"/>
          </p:cNvSpPr>
          <p:nvPr/>
        </p:nvSpPr>
        <p:spPr bwMode="auto">
          <a:xfrm>
            <a:off x="4648200" y="2113836"/>
            <a:ext cx="4419600" cy="1374528"/>
          </a:xfrm>
          <a:prstGeom prst="rect">
            <a:avLst/>
          </a:prstGeom>
          <a:noFill/>
          <a:ln w="222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i="1" dirty="0">
                <a:latin typeface="+mn-lt"/>
              </a:rPr>
              <a:t>But if anyone </a:t>
            </a:r>
            <a:r>
              <a:rPr lang="en-US" altLang="en-US" b="1" i="1" dirty="0">
                <a:latin typeface="+mn-lt"/>
              </a:rPr>
              <a:t>does not provide for his own</a:t>
            </a:r>
            <a:r>
              <a:rPr lang="en-US" altLang="en-US" i="1" dirty="0">
                <a:latin typeface="+mn-lt"/>
              </a:rPr>
              <a:t>, and </a:t>
            </a:r>
            <a:r>
              <a:rPr lang="en-US" altLang="en-US" b="1" i="1" dirty="0">
                <a:latin typeface="+mn-lt"/>
              </a:rPr>
              <a:t>especially for those of his household</a:t>
            </a:r>
            <a:r>
              <a:rPr lang="en-US" altLang="en-US" i="1" dirty="0">
                <a:latin typeface="+mn-lt"/>
              </a:rPr>
              <a:t>, he has </a:t>
            </a:r>
            <a:r>
              <a:rPr lang="en-US" altLang="en-US" b="1" i="1" dirty="0">
                <a:latin typeface="+mn-lt"/>
              </a:rPr>
              <a:t>denied the faith and is </a:t>
            </a:r>
            <a:r>
              <a:rPr lang="en-US" altLang="en-US" b="1" i="1" u="sng" dirty="0">
                <a:latin typeface="+mn-lt"/>
              </a:rPr>
              <a:t>worse than an unbeliever</a:t>
            </a:r>
            <a:r>
              <a:rPr lang="en-US" altLang="en-US" i="1" dirty="0">
                <a:latin typeface="+mn-lt"/>
              </a:rPr>
              <a:t>.</a:t>
            </a:r>
            <a:r>
              <a:rPr lang="en-US" altLang="en-US" dirty="0">
                <a:latin typeface="+mn-lt"/>
              </a:rPr>
              <a:t> (</a:t>
            </a:r>
            <a:r>
              <a:rPr lang="en-US" altLang="en-US" b="1" dirty="0">
                <a:solidFill>
                  <a:schemeClr val="accent1"/>
                </a:solidFill>
                <a:latin typeface="+mn-lt"/>
              </a:rPr>
              <a:t>I Timothy 5:8</a:t>
            </a:r>
            <a:r>
              <a:rPr lang="en-US" altLang="en-US" dirty="0">
                <a:latin typeface="+mn-lt"/>
              </a:rPr>
              <a:t>)</a:t>
            </a:r>
          </a:p>
        </p:txBody>
      </p:sp>
      <p:sp>
        <p:nvSpPr>
          <p:cNvPr id="11270" name="Text Box 6"/>
          <p:cNvSpPr txBox="1">
            <a:spLocks noChangeArrowheads="1"/>
          </p:cNvSpPr>
          <p:nvPr/>
        </p:nvSpPr>
        <p:spPr bwMode="auto">
          <a:xfrm>
            <a:off x="1371600" y="3714750"/>
            <a:ext cx="6400800" cy="1200329"/>
          </a:xfrm>
          <a:prstGeom prst="rect">
            <a:avLst/>
          </a:prstGeom>
          <a:noFill/>
          <a:ln w="222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i="1" dirty="0">
                <a:latin typeface="+mn-lt"/>
              </a:rPr>
              <a:t>By faith Noah, being divinely warned of things not yet seen, moved with godly fear, </a:t>
            </a:r>
            <a:r>
              <a:rPr lang="en-US" altLang="en-US" b="1" i="1" dirty="0">
                <a:latin typeface="+mn-lt"/>
              </a:rPr>
              <a:t>prepared an ark </a:t>
            </a:r>
            <a:r>
              <a:rPr lang="en-US" altLang="en-US" b="1" i="1" u="sng" dirty="0">
                <a:latin typeface="+mn-lt"/>
              </a:rPr>
              <a:t>for the saving of his household</a:t>
            </a:r>
            <a:r>
              <a:rPr lang="en-US" altLang="en-US" i="1" dirty="0">
                <a:latin typeface="+mn-lt"/>
              </a:rPr>
              <a:t>, by which he condemned the world and became heir of the righteousness which is according to faith.  </a:t>
            </a:r>
            <a:r>
              <a:rPr lang="en-US" altLang="en-US" dirty="0">
                <a:latin typeface="+mn-lt"/>
              </a:rPr>
              <a:t>(</a:t>
            </a:r>
            <a:r>
              <a:rPr lang="en-US" altLang="en-US" b="1" dirty="0">
                <a:solidFill>
                  <a:schemeClr val="accent1"/>
                </a:solidFill>
                <a:latin typeface="+mn-lt"/>
              </a:rPr>
              <a:t>Hebrews 11:7</a:t>
            </a:r>
            <a:r>
              <a:rPr lang="en-US" altLang="en-US" dirty="0">
                <a:latin typeface="+mn-lt"/>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fade">
                                      <p:cBhvr>
                                        <p:cTn id="12" dur="500"/>
                                        <p:tgtEl>
                                          <p:spTgt spid="112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268"/>
                                        </p:tgtEl>
                                        <p:attrNameLst>
                                          <p:attrName>style.visibility</p:attrName>
                                        </p:attrNameLst>
                                      </p:cBhvr>
                                      <p:to>
                                        <p:strVal val="visible"/>
                                      </p:to>
                                    </p:set>
                                    <p:animEffect transition="in" filter="fade">
                                      <p:cBhvr>
                                        <p:cTn id="17" dur="500"/>
                                        <p:tgtEl>
                                          <p:spTgt spid="1126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269"/>
                                        </p:tgtEl>
                                        <p:attrNameLst>
                                          <p:attrName>style.visibility</p:attrName>
                                        </p:attrNameLst>
                                      </p:cBhvr>
                                      <p:to>
                                        <p:strVal val="visible"/>
                                      </p:to>
                                    </p:set>
                                    <p:animEffect transition="in" filter="fade">
                                      <p:cBhvr>
                                        <p:cTn id="22" dur="500"/>
                                        <p:tgtEl>
                                          <p:spTgt spid="1126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270"/>
                                        </p:tgtEl>
                                        <p:attrNameLst>
                                          <p:attrName>style.visibility</p:attrName>
                                        </p:attrNameLst>
                                      </p:cBhvr>
                                      <p:to>
                                        <p:strVal val="visible"/>
                                      </p:to>
                                    </p:set>
                                    <p:animEffect transition="in" filter="fade">
                                      <p:cBhvr>
                                        <p:cTn id="27" dur="500"/>
                                        <p:tgtEl>
                                          <p:spTgt spid="112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animBg="1"/>
      <p:bldP spid="11269" grpId="0" animBg="1"/>
      <p:bldP spid="11270"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a:bodyPr>
          <a:lstStyle/>
          <a:p>
            <a:pPr eaLnBrk="1" hangingPunct="1"/>
            <a:r>
              <a:rPr lang="en-US" altLang="en-US" dirty="0" smtClean="0"/>
              <a:t>Destruction of Greed, Laziness</a:t>
            </a:r>
            <a:endParaRPr lang="en-US" altLang="en-US" dirty="0" smtClean="0"/>
          </a:p>
        </p:txBody>
      </p:sp>
      <p:sp>
        <p:nvSpPr>
          <p:cNvPr id="25603" name="Rectangle 3"/>
          <p:cNvSpPr>
            <a:spLocks noGrp="1" noChangeArrowheads="1"/>
          </p:cNvSpPr>
          <p:nvPr>
            <p:ph idx="1"/>
          </p:nvPr>
        </p:nvSpPr>
        <p:spPr>
          <a:xfrm>
            <a:off x="228599" y="3257550"/>
            <a:ext cx="8670471" cy="1600200"/>
          </a:xfrm>
        </p:spPr>
        <p:txBody>
          <a:bodyPr>
            <a:normAutofit lnSpcReduction="10000"/>
          </a:bodyPr>
          <a:lstStyle/>
          <a:p>
            <a:pPr eaLnBrk="1" hangingPunct="1"/>
            <a:r>
              <a:rPr lang="en-US" altLang="en-US" dirty="0" smtClean="0"/>
              <a:t>Part of our motivation – to help others.</a:t>
            </a:r>
          </a:p>
          <a:p>
            <a:pPr eaLnBrk="1" hangingPunct="1"/>
            <a:r>
              <a:rPr lang="en-US" altLang="en-US" i="1" dirty="0" smtClean="0"/>
              <a:t>“Lay aside”</a:t>
            </a:r>
            <a:r>
              <a:rPr lang="en-US" altLang="en-US" dirty="0" smtClean="0"/>
              <a:t> or dedicate part of your earnings to the church and to those in need (</a:t>
            </a:r>
            <a:r>
              <a:rPr lang="en-US" altLang="en-US" b="1" dirty="0" smtClean="0"/>
              <a:t>I Corinthians 16:1-3; II Corinthians 8-9; Acts 4:32-37</a:t>
            </a:r>
            <a:r>
              <a:rPr lang="en-US" altLang="en-US" dirty="0" smtClean="0"/>
              <a:t>).</a:t>
            </a:r>
          </a:p>
        </p:txBody>
      </p:sp>
      <p:sp>
        <p:nvSpPr>
          <p:cNvPr id="24580" name="Text Box 4"/>
          <p:cNvSpPr txBox="1">
            <a:spLocks noChangeArrowheads="1"/>
          </p:cNvSpPr>
          <p:nvPr/>
        </p:nvSpPr>
        <p:spPr bwMode="auto">
          <a:xfrm>
            <a:off x="76200" y="1257300"/>
            <a:ext cx="8991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i="1" dirty="0">
                <a:latin typeface="+mn-lt"/>
              </a:rPr>
              <a:t>“The desire of the lazy man kills him, for his hands refuse to labor.  He covets greedily all day long, but </a:t>
            </a:r>
            <a:r>
              <a:rPr lang="en-US" altLang="en-US" b="1" i="1" dirty="0">
                <a:latin typeface="+mn-lt"/>
              </a:rPr>
              <a:t>the righteous gives and </a:t>
            </a:r>
            <a:r>
              <a:rPr lang="en-US" altLang="en-US" b="1" i="1" u="sng" dirty="0">
                <a:latin typeface="+mn-lt"/>
              </a:rPr>
              <a:t>does not spare</a:t>
            </a:r>
            <a:r>
              <a:rPr lang="en-US" altLang="en-US" i="1" dirty="0">
                <a:latin typeface="+mn-lt"/>
              </a:rPr>
              <a:t>.”</a:t>
            </a:r>
            <a:r>
              <a:rPr lang="en-US" altLang="en-US" dirty="0">
                <a:latin typeface="+mn-lt"/>
              </a:rPr>
              <a:t> (</a:t>
            </a:r>
            <a:r>
              <a:rPr lang="en-US" altLang="en-US" b="1" dirty="0">
                <a:solidFill>
                  <a:schemeClr val="accent1"/>
                </a:solidFill>
                <a:latin typeface="+mn-lt"/>
              </a:rPr>
              <a:t>Proverbs 21:25-26</a:t>
            </a:r>
            <a:r>
              <a:rPr lang="en-US" altLang="en-US" dirty="0">
                <a:latin typeface="+mn-lt"/>
              </a:rPr>
              <a:t>)</a:t>
            </a:r>
          </a:p>
        </p:txBody>
      </p:sp>
      <p:sp>
        <p:nvSpPr>
          <p:cNvPr id="25605" name="Text Box 5"/>
          <p:cNvSpPr txBox="1">
            <a:spLocks noChangeArrowheads="1"/>
          </p:cNvSpPr>
          <p:nvPr/>
        </p:nvSpPr>
        <p:spPr bwMode="auto">
          <a:xfrm>
            <a:off x="76200" y="1943100"/>
            <a:ext cx="8991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latin typeface="+mn-lt"/>
              </a:rPr>
              <a:t>“</a:t>
            </a:r>
            <a:r>
              <a:rPr lang="en-US" altLang="en-US" i="1" dirty="0">
                <a:latin typeface="+mn-lt"/>
              </a:rPr>
              <a:t>Command those </a:t>
            </a:r>
            <a:r>
              <a:rPr lang="en-US" altLang="en-US" b="1" i="1" dirty="0">
                <a:latin typeface="+mn-lt"/>
              </a:rPr>
              <a:t>who are rich</a:t>
            </a:r>
            <a:r>
              <a:rPr lang="en-US" altLang="en-US" i="1" dirty="0">
                <a:latin typeface="+mn-lt"/>
              </a:rPr>
              <a:t> in this present age </a:t>
            </a:r>
            <a:r>
              <a:rPr lang="en-US" altLang="en-US" b="1" i="1" dirty="0">
                <a:latin typeface="+mn-lt"/>
              </a:rPr>
              <a:t>not to be haughty, nor to </a:t>
            </a:r>
            <a:r>
              <a:rPr lang="en-US" altLang="en-US" b="1" i="1" u="sng" dirty="0">
                <a:latin typeface="+mn-lt"/>
              </a:rPr>
              <a:t>trust</a:t>
            </a:r>
            <a:r>
              <a:rPr lang="en-US" altLang="en-US" b="1" i="1" dirty="0">
                <a:latin typeface="+mn-lt"/>
              </a:rPr>
              <a:t> in uncertain riches but </a:t>
            </a:r>
            <a:r>
              <a:rPr lang="en-US" altLang="en-US" b="1" i="1" u="sng" dirty="0">
                <a:latin typeface="+mn-lt"/>
              </a:rPr>
              <a:t>in the living God</a:t>
            </a:r>
            <a:r>
              <a:rPr lang="en-US" altLang="en-US" i="1" dirty="0">
                <a:latin typeface="+mn-lt"/>
              </a:rPr>
              <a:t>, who gives us richly all things to enjoy.  </a:t>
            </a:r>
            <a:r>
              <a:rPr lang="en-US" altLang="en-US" b="1" i="1" dirty="0">
                <a:latin typeface="+mn-lt"/>
              </a:rPr>
              <a:t>Let them do good, that they </a:t>
            </a:r>
            <a:r>
              <a:rPr lang="en-US" altLang="en-US" b="1" i="1" u="sng" dirty="0">
                <a:latin typeface="+mn-lt"/>
              </a:rPr>
              <a:t>be rich in good works</a:t>
            </a:r>
            <a:r>
              <a:rPr lang="en-US" altLang="en-US" b="1" i="1" dirty="0">
                <a:latin typeface="+mn-lt"/>
              </a:rPr>
              <a:t>, </a:t>
            </a:r>
            <a:r>
              <a:rPr lang="en-US" altLang="en-US" b="1" i="1" u="sng" dirty="0">
                <a:latin typeface="+mn-lt"/>
              </a:rPr>
              <a:t>ready to give, willing to share</a:t>
            </a:r>
            <a:r>
              <a:rPr lang="en-US" altLang="en-US" i="1" dirty="0">
                <a:latin typeface="+mn-lt"/>
              </a:rPr>
              <a:t>, storing up for themselves a good foundation for the time to come, that they may lay hold on eternal life.”</a:t>
            </a:r>
            <a:r>
              <a:rPr lang="en-US" altLang="en-US" dirty="0">
                <a:latin typeface="+mn-lt"/>
              </a:rPr>
              <a:t> (</a:t>
            </a:r>
            <a:r>
              <a:rPr lang="en-US" altLang="en-US" b="1" dirty="0">
                <a:solidFill>
                  <a:schemeClr val="accent1"/>
                </a:solidFill>
                <a:latin typeface="+mn-lt"/>
              </a:rPr>
              <a:t>I Timothy 6:17-19</a:t>
            </a:r>
            <a:r>
              <a:rPr lang="en-US" altLang="en-US" dirty="0">
                <a:latin typeface="+mn-lt"/>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P spid="25605"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dirty="0" smtClean="0"/>
              <a:t>A Balanced “Defense”</a:t>
            </a:r>
          </a:p>
        </p:txBody>
      </p:sp>
      <p:sp>
        <p:nvSpPr>
          <p:cNvPr id="23555" name="Rectangle 3"/>
          <p:cNvSpPr>
            <a:spLocks noGrp="1" noChangeArrowheads="1"/>
          </p:cNvSpPr>
          <p:nvPr>
            <p:ph idx="1"/>
          </p:nvPr>
        </p:nvSpPr>
        <p:spPr/>
        <p:txBody>
          <a:bodyPr>
            <a:noAutofit/>
          </a:bodyPr>
          <a:lstStyle/>
          <a:p>
            <a:pPr>
              <a:lnSpc>
                <a:spcPct val="95000"/>
              </a:lnSpc>
              <a:spcBef>
                <a:spcPts val="0"/>
              </a:spcBef>
            </a:pPr>
            <a:r>
              <a:rPr lang="en-US" altLang="en-US" sz="2000" dirty="0" smtClean="0"/>
              <a:t>Wealth is not inherently evil</a:t>
            </a:r>
            <a:r>
              <a:rPr lang="en-US" altLang="en-US" sz="2000" dirty="0"/>
              <a:t>. Wise to secure an adequate “defense</a:t>
            </a:r>
            <a:r>
              <a:rPr lang="en-US" altLang="en-US" sz="2000" dirty="0" smtClean="0"/>
              <a:t>”.</a:t>
            </a:r>
            <a:endParaRPr lang="en-US" altLang="en-US" sz="2000" dirty="0" smtClean="0"/>
          </a:p>
          <a:p>
            <a:pPr marL="0" indent="0" eaLnBrk="1" hangingPunct="1">
              <a:lnSpc>
                <a:spcPct val="95000"/>
              </a:lnSpc>
              <a:spcBef>
                <a:spcPts val="0"/>
              </a:spcBef>
              <a:buNone/>
            </a:pPr>
            <a:r>
              <a:rPr lang="en-US" altLang="en-US" sz="2000" i="1" dirty="0" smtClean="0"/>
              <a:t>“For wisdom is a defense </a:t>
            </a:r>
            <a:r>
              <a:rPr lang="en-US" altLang="en-US" sz="2000" b="1" i="1" dirty="0" smtClean="0"/>
              <a:t>as </a:t>
            </a:r>
            <a:r>
              <a:rPr lang="en-US" altLang="en-US" sz="2000" b="1" i="1" u="sng" dirty="0" smtClean="0"/>
              <a:t>money is a defense</a:t>
            </a:r>
            <a:r>
              <a:rPr lang="en-US" altLang="en-US" sz="2000" i="1" dirty="0" smtClean="0"/>
              <a:t>, but the excellence of knowledge is that </a:t>
            </a:r>
            <a:r>
              <a:rPr lang="en-US" altLang="en-US" sz="2000" b="1" i="1" dirty="0" smtClean="0"/>
              <a:t>wisdom gives </a:t>
            </a:r>
            <a:r>
              <a:rPr lang="en-US" altLang="en-US" sz="2000" b="1" i="1" u="sng" dirty="0" smtClean="0"/>
              <a:t>life</a:t>
            </a:r>
            <a:r>
              <a:rPr lang="en-US" altLang="en-US" sz="2000" b="1" i="1" dirty="0" smtClean="0"/>
              <a:t> </a:t>
            </a:r>
            <a:r>
              <a:rPr lang="en-US" altLang="en-US" sz="2000" i="1" dirty="0" smtClean="0"/>
              <a:t>to those who have it.”</a:t>
            </a:r>
            <a:r>
              <a:rPr lang="en-US" altLang="en-US" sz="2000" dirty="0" smtClean="0"/>
              <a:t> (</a:t>
            </a:r>
            <a:r>
              <a:rPr lang="en-US" altLang="en-US" sz="2000" b="1" dirty="0" smtClean="0">
                <a:solidFill>
                  <a:schemeClr val="accent1"/>
                </a:solidFill>
              </a:rPr>
              <a:t>Ecclesiastes </a:t>
            </a:r>
            <a:r>
              <a:rPr lang="en-US" altLang="en-US" sz="2000" b="1" dirty="0" smtClean="0">
                <a:solidFill>
                  <a:schemeClr val="accent1"/>
                </a:solidFill>
              </a:rPr>
              <a:t>7:12</a:t>
            </a:r>
            <a:r>
              <a:rPr lang="en-US" altLang="en-US" sz="2000" dirty="0" smtClean="0"/>
              <a:t>)</a:t>
            </a:r>
          </a:p>
          <a:p>
            <a:pPr marL="0" indent="0">
              <a:lnSpc>
                <a:spcPct val="95000"/>
              </a:lnSpc>
              <a:spcBef>
                <a:spcPts val="0"/>
              </a:spcBef>
              <a:buNone/>
            </a:pPr>
            <a:r>
              <a:rPr lang="en-US" altLang="en-US" sz="2000" i="1" dirty="0" smtClean="0"/>
              <a:t>“But </a:t>
            </a:r>
            <a:r>
              <a:rPr lang="en-US" altLang="en-US" sz="2000" i="1" dirty="0"/>
              <a:t>those who </a:t>
            </a:r>
            <a:r>
              <a:rPr lang="en-US" altLang="en-US" sz="2000" b="1" i="1" u="sng" dirty="0"/>
              <a:t>desire</a:t>
            </a:r>
            <a:r>
              <a:rPr lang="en-US" altLang="en-US" sz="2000" b="1" i="1" dirty="0"/>
              <a:t> to be rich</a:t>
            </a:r>
            <a:r>
              <a:rPr lang="en-US" altLang="en-US" sz="2000" i="1" dirty="0"/>
              <a:t> fall into </a:t>
            </a:r>
            <a:r>
              <a:rPr lang="en-US" altLang="en-US" sz="2000" b="1" i="1" dirty="0"/>
              <a:t>temptation</a:t>
            </a:r>
            <a:r>
              <a:rPr lang="en-US" altLang="en-US" sz="2000" i="1" dirty="0"/>
              <a:t> and a </a:t>
            </a:r>
            <a:r>
              <a:rPr lang="en-US" altLang="en-US" sz="2000" b="1" i="1" dirty="0"/>
              <a:t>snare</a:t>
            </a:r>
            <a:r>
              <a:rPr lang="en-US" altLang="en-US" sz="2000" i="1" dirty="0"/>
              <a:t>, and into </a:t>
            </a:r>
            <a:r>
              <a:rPr lang="en-US" altLang="en-US" sz="2000" b="1" i="1" dirty="0"/>
              <a:t>many foolish and </a:t>
            </a:r>
            <a:r>
              <a:rPr lang="en-US" altLang="en-US" sz="2000" b="1" i="1" u="sng" dirty="0"/>
              <a:t>harmful</a:t>
            </a:r>
            <a:r>
              <a:rPr lang="en-US" altLang="en-US" sz="2000" b="1" i="1" dirty="0"/>
              <a:t> lusts</a:t>
            </a:r>
            <a:r>
              <a:rPr lang="en-US" altLang="en-US" sz="2000" i="1" dirty="0"/>
              <a:t> which </a:t>
            </a:r>
            <a:r>
              <a:rPr lang="en-US" altLang="en-US" sz="2000" b="1" i="1" dirty="0"/>
              <a:t>drown men in </a:t>
            </a:r>
            <a:r>
              <a:rPr lang="en-US" altLang="en-US" sz="2000" b="1" i="1" u="sng" dirty="0"/>
              <a:t>destruction and perdition</a:t>
            </a:r>
            <a:r>
              <a:rPr lang="en-US" altLang="en-US" sz="2000" i="1" dirty="0" smtClean="0"/>
              <a:t>. For </a:t>
            </a:r>
            <a:r>
              <a:rPr lang="en-US" altLang="en-US" sz="2000" i="1" dirty="0"/>
              <a:t>the </a:t>
            </a:r>
            <a:r>
              <a:rPr lang="en-US" altLang="en-US" sz="2000" b="1" i="1" u="sng" dirty="0"/>
              <a:t>love</a:t>
            </a:r>
            <a:r>
              <a:rPr lang="en-US" altLang="en-US" sz="2000" b="1" i="1" dirty="0"/>
              <a:t> of money </a:t>
            </a:r>
            <a:r>
              <a:rPr lang="en-US" altLang="en-US" sz="2000" i="1" dirty="0"/>
              <a:t>is a </a:t>
            </a:r>
            <a:r>
              <a:rPr lang="en-US" altLang="en-US" sz="2000" b="1" i="1" dirty="0"/>
              <a:t>root of all kinds of evil</a:t>
            </a:r>
            <a:r>
              <a:rPr lang="en-US" altLang="en-US" sz="2000" i="1" dirty="0"/>
              <a:t>, for which some have </a:t>
            </a:r>
            <a:r>
              <a:rPr lang="en-US" altLang="en-US" sz="2000" b="1" i="1" u="sng" dirty="0"/>
              <a:t>strayed</a:t>
            </a:r>
            <a:r>
              <a:rPr lang="en-US" altLang="en-US" sz="2000" b="1" i="1" dirty="0"/>
              <a:t> from the faith</a:t>
            </a:r>
            <a:r>
              <a:rPr lang="en-US" altLang="en-US" sz="2000" i="1" dirty="0"/>
              <a:t> in their greediness, and </a:t>
            </a:r>
            <a:r>
              <a:rPr lang="en-US" altLang="en-US" sz="2000" b="1" i="1" u="sng" dirty="0"/>
              <a:t>pierced themselves</a:t>
            </a:r>
            <a:r>
              <a:rPr lang="en-US" altLang="en-US" sz="2000" b="1" i="1" dirty="0"/>
              <a:t> through with many sorrows</a:t>
            </a:r>
            <a:r>
              <a:rPr lang="en-US" altLang="en-US" sz="2000" i="1" dirty="0" smtClean="0"/>
              <a:t>.”</a:t>
            </a:r>
            <a:r>
              <a:rPr lang="en-US" altLang="en-US" sz="2000" dirty="0" smtClean="0"/>
              <a:t> (</a:t>
            </a:r>
            <a:r>
              <a:rPr lang="en-US" altLang="en-US" sz="2000" b="1" dirty="0" smtClean="0">
                <a:solidFill>
                  <a:schemeClr val="accent1"/>
                </a:solidFill>
              </a:rPr>
              <a:t>I Tm.6:9-10</a:t>
            </a:r>
            <a:r>
              <a:rPr lang="en-US" altLang="en-US" sz="2000" dirty="0" smtClean="0"/>
              <a:t>).</a:t>
            </a:r>
          </a:p>
          <a:p>
            <a:pPr marL="0" indent="0">
              <a:lnSpc>
                <a:spcPct val="95000"/>
              </a:lnSpc>
              <a:spcBef>
                <a:spcPts val="0"/>
              </a:spcBef>
              <a:buNone/>
            </a:pPr>
            <a:r>
              <a:rPr lang="en-US" altLang="en-US" sz="2000" dirty="0" smtClean="0"/>
              <a:t>“</a:t>
            </a:r>
            <a:r>
              <a:rPr lang="en-US" altLang="en-US" sz="2000" i="1" dirty="0"/>
              <a:t>Command those </a:t>
            </a:r>
            <a:r>
              <a:rPr lang="en-US" altLang="en-US" sz="2000" b="1" i="1" dirty="0"/>
              <a:t>who are rich</a:t>
            </a:r>
            <a:r>
              <a:rPr lang="en-US" altLang="en-US" sz="2000" i="1" dirty="0"/>
              <a:t> in this present age </a:t>
            </a:r>
            <a:r>
              <a:rPr lang="en-US" altLang="en-US" sz="2000" b="1" i="1" u="sng" dirty="0"/>
              <a:t>not</a:t>
            </a:r>
            <a:r>
              <a:rPr lang="en-US" altLang="en-US" sz="2000" b="1" i="1" dirty="0"/>
              <a:t> to be </a:t>
            </a:r>
            <a:r>
              <a:rPr lang="en-US" altLang="en-US" sz="2000" b="1" i="1" u="sng" dirty="0"/>
              <a:t>haughty</a:t>
            </a:r>
            <a:r>
              <a:rPr lang="en-US" altLang="en-US" sz="2000" b="1" i="1" dirty="0"/>
              <a:t>, nor to </a:t>
            </a:r>
            <a:r>
              <a:rPr lang="en-US" altLang="en-US" sz="2000" b="1" i="1" u="sng" dirty="0"/>
              <a:t>trust</a:t>
            </a:r>
            <a:r>
              <a:rPr lang="en-US" altLang="en-US" sz="2000" b="1" i="1" dirty="0"/>
              <a:t> in uncertain riches but </a:t>
            </a:r>
            <a:r>
              <a:rPr lang="en-US" altLang="en-US" sz="2000" b="1" i="1" u="sng" dirty="0"/>
              <a:t>in the living God</a:t>
            </a:r>
            <a:r>
              <a:rPr lang="en-US" altLang="en-US" sz="2000" i="1" dirty="0"/>
              <a:t>, who gives us richly all things to enjoy.  </a:t>
            </a:r>
            <a:r>
              <a:rPr lang="en-US" altLang="en-US" sz="2000" b="1" i="1" dirty="0"/>
              <a:t>Let them do good, that they </a:t>
            </a:r>
            <a:r>
              <a:rPr lang="en-US" altLang="en-US" sz="2000" b="1" i="1" u="sng" dirty="0"/>
              <a:t>be rich in good works</a:t>
            </a:r>
            <a:r>
              <a:rPr lang="en-US" altLang="en-US" sz="2000" b="1" i="1" dirty="0"/>
              <a:t>, </a:t>
            </a:r>
            <a:r>
              <a:rPr lang="en-US" altLang="en-US" sz="2000" b="1" i="1" u="sng" dirty="0"/>
              <a:t>ready to give, willing to share</a:t>
            </a:r>
            <a:r>
              <a:rPr lang="en-US" altLang="en-US" sz="2000" i="1" dirty="0"/>
              <a:t>, storing up for themselves a good foundation for the time to come, that they may lay hold on eternal life.”</a:t>
            </a:r>
            <a:r>
              <a:rPr lang="en-US" altLang="en-US" sz="2000" dirty="0"/>
              <a:t> (</a:t>
            </a:r>
            <a:r>
              <a:rPr lang="en-US" altLang="en-US" sz="2000" b="1" dirty="0">
                <a:solidFill>
                  <a:schemeClr val="accent1"/>
                </a:solidFill>
              </a:rPr>
              <a:t>I Timothy 6:17-19</a:t>
            </a:r>
            <a:r>
              <a:rPr lang="en-US" altLang="en-US" sz="2000" dirty="0" smtClean="0"/>
              <a:t>)</a:t>
            </a:r>
          </a:p>
          <a:p>
            <a:pPr eaLnBrk="1" hangingPunct="1">
              <a:lnSpc>
                <a:spcPct val="95000"/>
              </a:lnSpc>
              <a:spcBef>
                <a:spcPts val="0"/>
              </a:spcBef>
            </a:pPr>
            <a:r>
              <a:rPr lang="en-US" altLang="en-US" sz="2000" dirty="0" smtClean="0"/>
              <a:t>Pilot the strait between laziness </a:t>
            </a:r>
            <a:r>
              <a:rPr lang="en-US" altLang="en-US" sz="2000" dirty="0" smtClean="0"/>
              <a:t>and greed </a:t>
            </a:r>
            <a:r>
              <a:rPr lang="en-US" altLang="en-US" sz="2000" b="1" i="1" dirty="0" smtClean="0"/>
              <a:t>through</a:t>
            </a:r>
            <a:r>
              <a:rPr lang="en-US" altLang="en-US" sz="2000" dirty="0" smtClean="0"/>
              <a:t> godly </a:t>
            </a:r>
            <a:r>
              <a:rPr lang="en-US" altLang="en-US" sz="2000" dirty="0" smtClean="0"/>
              <a:t>trust, wisdom, and judicious balance.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5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p:txBody>
          <a:bodyPr>
            <a:normAutofit/>
          </a:bodyPr>
          <a:lstStyle/>
          <a:p>
            <a:pPr eaLnBrk="1" hangingPunct="1"/>
            <a:r>
              <a:rPr lang="en-US" altLang="en-US" dirty="0" smtClean="0"/>
              <a:t>Difficulty of work makes us question, “Why?”</a:t>
            </a:r>
          </a:p>
          <a:p>
            <a:pPr eaLnBrk="1" hangingPunct="1"/>
            <a:r>
              <a:rPr lang="en-US" altLang="en-US" dirty="0" smtClean="0"/>
              <a:t>The </a:t>
            </a:r>
            <a:r>
              <a:rPr lang="en-US" altLang="en-US" dirty="0" smtClean="0"/>
              <a:t>worker’s faith and </a:t>
            </a:r>
            <a:r>
              <a:rPr lang="en-US" altLang="en-US" dirty="0" smtClean="0"/>
              <a:t>hope:</a:t>
            </a:r>
            <a:endParaRPr lang="en-US" altLang="en-US" dirty="0" smtClean="0"/>
          </a:p>
          <a:p>
            <a:pPr lvl="1" eaLnBrk="1" hangingPunct="1"/>
            <a:r>
              <a:rPr lang="en-US" altLang="en-US" dirty="0" smtClean="0"/>
              <a:t>Charitable provision for others (</a:t>
            </a:r>
            <a:r>
              <a:rPr lang="en-US" altLang="en-US" b="1" dirty="0" smtClean="0">
                <a:solidFill>
                  <a:schemeClr val="accent1"/>
                </a:solidFill>
              </a:rPr>
              <a:t>Ephesians 4:28</a:t>
            </a:r>
            <a:r>
              <a:rPr lang="en-US" altLang="en-US" dirty="0" smtClean="0"/>
              <a:t>)</a:t>
            </a:r>
          </a:p>
          <a:p>
            <a:pPr lvl="1" eaLnBrk="1" hangingPunct="1"/>
            <a:r>
              <a:rPr lang="en-US" altLang="en-US" dirty="0" smtClean="0"/>
              <a:t>Personal reward by obeying and glorifying the Lord (</a:t>
            </a:r>
            <a:r>
              <a:rPr lang="en-US" altLang="en-US" b="1" dirty="0" smtClean="0">
                <a:solidFill>
                  <a:schemeClr val="accent1"/>
                </a:solidFill>
              </a:rPr>
              <a:t>Colossians 3:24; Ephesians 6:8; I Corinthians 15:58</a:t>
            </a:r>
            <a:r>
              <a:rPr lang="en-US" altLang="en-US" dirty="0" smtClean="0"/>
              <a:t>)</a:t>
            </a:r>
          </a:p>
          <a:p>
            <a:pPr lvl="1" eaLnBrk="1" hangingPunct="1"/>
            <a:r>
              <a:rPr lang="en-US" altLang="en-US" dirty="0" smtClean="0"/>
              <a:t>Personal growth, lessons learned (</a:t>
            </a:r>
            <a:r>
              <a:rPr lang="en-US" altLang="en-US" b="1" dirty="0" smtClean="0">
                <a:solidFill>
                  <a:schemeClr val="accent1"/>
                </a:solidFill>
              </a:rPr>
              <a:t>Romans 8:20</a:t>
            </a:r>
            <a:r>
              <a:rPr lang="en-US" altLang="en-US" dirty="0" smtClean="0"/>
              <a:t>)</a:t>
            </a:r>
          </a:p>
          <a:p>
            <a:pPr lvl="1"/>
            <a:r>
              <a:rPr lang="en-US" altLang="en-US" dirty="0" smtClean="0"/>
              <a:t>Blasphemers will use our hypocritical laziness as an excuse to disobey (</a:t>
            </a:r>
            <a:r>
              <a:rPr lang="en-US" altLang="en-US" b="1" dirty="0" smtClean="0">
                <a:solidFill>
                  <a:schemeClr val="accent1"/>
                </a:solidFill>
              </a:rPr>
              <a:t>Ephesians 4:28; Romans 2:21, 23-24</a:t>
            </a:r>
            <a:r>
              <a:rPr lang="en-US" altLang="en-US" dirty="0" smtClean="0"/>
              <a:t>). – We represent God!</a:t>
            </a:r>
          </a:p>
          <a:p>
            <a:pPr lvl="1"/>
            <a:r>
              <a:rPr lang="en-US" altLang="en-US" dirty="0" smtClean="0"/>
              <a:t>Our </a:t>
            </a:r>
            <a:r>
              <a:rPr lang="en-US" altLang="en-US" i="1" dirty="0" smtClean="0"/>
              <a:t>“good works”</a:t>
            </a:r>
            <a:r>
              <a:rPr lang="en-US" altLang="en-US" dirty="0" smtClean="0"/>
              <a:t> may open doors to convert unbelievers (</a:t>
            </a:r>
            <a:r>
              <a:rPr lang="en-US" altLang="en-US" b="1" dirty="0" smtClean="0">
                <a:solidFill>
                  <a:schemeClr val="accent1"/>
                </a:solidFill>
              </a:rPr>
              <a:t>I Peter 2:12</a:t>
            </a:r>
            <a:r>
              <a:rPr lang="en-US" altLang="en-US" dirty="0" smtClean="0"/>
              <a:t>).</a:t>
            </a:r>
            <a:endParaRPr lang="en-US" altLang="en-US" dirty="0" smtClean="0"/>
          </a:p>
        </p:txBody>
      </p:sp>
      <p:sp>
        <p:nvSpPr>
          <p:cNvPr id="12290" name="Rectangle 2"/>
          <p:cNvSpPr>
            <a:spLocks noGrp="1" noChangeArrowheads="1"/>
          </p:cNvSpPr>
          <p:nvPr>
            <p:ph type="title"/>
          </p:nvPr>
        </p:nvSpPr>
        <p:spPr>
          <a:xfrm>
            <a:off x="76200" y="361950"/>
            <a:ext cx="8991600" cy="685800"/>
          </a:xfrm>
          <a:noFill/>
        </p:spPr>
        <p:txBody>
          <a:bodyPr>
            <a:normAutofit fontScale="90000"/>
          </a:bodyPr>
          <a:lstStyle/>
          <a:p>
            <a:pPr eaLnBrk="1" hangingPunct="1"/>
            <a:r>
              <a:rPr lang="en-US" altLang="en-US" dirty="0" smtClean="0"/>
              <a:t>Faith in the </a:t>
            </a:r>
            <a:r>
              <a:rPr lang="en-US" altLang="en-US" dirty="0" smtClean="0"/>
              <a:t>Good Value </a:t>
            </a:r>
            <a:r>
              <a:rPr lang="en-US" altLang="en-US" dirty="0" smtClean="0"/>
              <a:t>of Work</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500"/>
                                        <p:tgtEl>
                                          <p:spTgt spid="12291">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animEffect transition="in" filter="fade">
                                      <p:cBhvr>
                                        <p:cTn id="11" dur="500"/>
                                        <p:tgtEl>
                                          <p:spTgt spid="12291">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animEffect transition="in" filter="fade">
                                      <p:cBhvr>
                                        <p:cTn id="15" dur="500"/>
                                        <p:tgtEl>
                                          <p:spTgt spid="12291">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2291">
                                            <p:txEl>
                                              <p:pRg st="3" end="3"/>
                                            </p:txEl>
                                          </p:spTgt>
                                        </p:tgtEl>
                                        <p:attrNameLst>
                                          <p:attrName>style.visibility</p:attrName>
                                        </p:attrNameLst>
                                      </p:cBhvr>
                                      <p:to>
                                        <p:strVal val="visible"/>
                                      </p:to>
                                    </p:set>
                                    <p:animEffect transition="in" filter="fade">
                                      <p:cBhvr>
                                        <p:cTn id="19" dur="500"/>
                                        <p:tgtEl>
                                          <p:spTgt spid="12291">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2291">
                                            <p:txEl>
                                              <p:pRg st="4" end="4"/>
                                            </p:txEl>
                                          </p:spTgt>
                                        </p:tgtEl>
                                        <p:attrNameLst>
                                          <p:attrName>style.visibility</p:attrName>
                                        </p:attrNameLst>
                                      </p:cBhvr>
                                      <p:to>
                                        <p:strVal val="visible"/>
                                      </p:to>
                                    </p:set>
                                    <p:animEffect transition="in" filter="fade">
                                      <p:cBhvr>
                                        <p:cTn id="24" dur="500"/>
                                        <p:tgtEl>
                                          <p:spTgt spid="12291">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2291">
                                            <p:txEl>
                                              <p:pRg st="5" end="5"/>
                                            </p:txEl>
                                          </p:spTgt>
                                        </p:tgtEl>
                                        <p:attrNameLst>
                                          <p:attrName>style.visibility</p:attrName>
                                        </p:attrNameLst>
                                      </p:cBhvr>
                                      <p:to>
                                        <p:strVal val="visible"/>
                                      </p:to>
                                    </p:set>
                                    <p:animEffect transition="in" filter="fade">
                                      <p:cBhvr>
                                        <p:cTn id="29" dur="500"/>
                                        <p:tgtEl>
                                          <p:spTgt spid="12291">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2291">
                                            <p:txEl>
                                              <p:pRg st="6" end="6"/>
                                            </p:txEl>
                                          </p:spTgt>
                                        </p:tgtEl>
                                        <p:attrNameLst>
                                          <p:attrName>style.visibility</p:attrName>
                                        </p:attrNameLst>
                                      </p:cBhvr>
                                      <p:to>
                                        <p:strVal val="visible"/>
                                      </p:to>
                                    </p:set>
                                    <p:animEffect transition="in" filter="fade">
                                      <p:cBhvr>
                                        <p:cTn id="34" dur="500"/>
                                        <p:tgtEl>
                                          <p:spTgt spid="1229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Examples in Diligence</a:t>
            </a:r>
            <a:endParaRPr lang="en-US" dirty="0"/>
          </a:p>
        </p:txBody>
      </p:sp>
      <p:sp>
        <p:nvSpPr>
          <p:cNvPr id="5" name="Text Placeholder 4"/>
          <p:cNvSpPr>
            <a:spLocks noGrp="1"/>
          </p:cNvSpPr>
          <p:nvPr>
            <p:ph type="body" idx="1"/>
          </p:nvPr>
        </p:nvSpPr>
        <p:spPr/>
        <p:txBody>
          <a:bodyPr/>
          <a:lstStyle/>
          <a:p>
            <a:r>
              <a:rPr lang="en-US" dirty="0" smtClean="0"/>
              <a:t>How Do I Compare to Bible Saints?</a:t>
            </a:r>
            <a:endParaRPr lang="en-US" dirty="0"/>
          </a:p>
        </p:txBody>
      </p:sp>
    </p:spTree>
    <p:extLst>
      <p:ext uri="{BB962C8B-B14F-4D97-AF65-F5344CB8AC3E}">
        <p14:creationId xmlns:p14="http://schemas.microsoft.com/office/powerpoint/2010/main" val="4595946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1" name="Text Box 7"/>
          <p:cNvSpPr txBox="1">
            <a:spLocks noChangeArrowheads="1"/>
          </p:cNvSpPr>
          <p:nvPr/>
        </p:nvSpPr>
        <p:spPr bwMode="auto">
          <a:xfrm>
            <a:off x="76200" y="1200150"/>
            <a:ext cx="44196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i="1" dirty="0">
                <a:latin typeface="+mn-lt"/>
              </a:rPr>
              <a:t>And He said to them, “</a:t>
            </a:r>
            <a:r>
              <a:rPr lang="en-US" altLang="en-US" b="1" i="1" dirty="0">
                <a:latin typeface="+mn-lt"/>
              </a:rPr>
              <a:t>Come aside by yourselves to a deserted place and </a:t>
            </a:r>
            <a:r>
              <a:rPr lang="en-US" altLang="en-US" b="1" i="1" u="sng" dirty="0">
                <a:latin typeface="+mn-lt"/>
              </a:rPr>
              <a:t>rest a while</a:t>
            </a:r>
            <a:r>
              <a:rPr lang="en-US" altLang="en-US" i="1" dirty="0" smtClean="0">
                <a:latin typeface="+mn-lt"/>
              </a:rPr>
              <a:t>.” </a:t>
            </a:r>
            <a:r>
              <a:rPr lang="en-US" altLang="en-US" i="1" dirty="0">
                <a:latin typeface="+mn-lt"/>
              </a:rPr>
              <a:t>For there were many coming and going, and </a:t>
            </a:r>
            <a:r>
              <a:rPr lang="en-US" altLang="en-US" b="1" i="1" dirty="0">
                <a:latin typeface="+mn-lt"/>
              </a:rPr>
              <a:t>they did not </a:t>
            </a:r>
            <a:r>
              <a:rPr lang="en-US" altLang="en-US" b="1" i="1" u="sng" dirty="0">
                <a:latin typeface="+mn-lt"/>
              </a:rPr>
              <a:t>even have time to eat</a:t>
            </a:r>
            <a:r>
              <a:rPr lang="en-US" altLang="en-US" i="1" dirty="0">
                <a:latin typeface="+mn-lt"/>
              </a:rPr>
              <a:t>. So they departed to a deserted place in the boat by themselves. … </a:t>
            </a:r>
            <a:r>
              <a:rPr lang="en-US" altLang="en-US" dirty="0">
                <a:latin typeface="+mn-lt"/>
              </a:rPr>
              <a:t>(</a:t>
            </a:r>
            <a:r>
              <a:rPr lang="en-US" altLang="en-US" b="1" dirty="0">
                <a:solidFill>
                  <a:schemeClr val="accent1"/>
                </a:solidFill>
                <a:latin typeface="+mn-lt"/>
              </a:rPr>
              <a:t>Mark 6:30-34</a:t>
            </a:r>
            <a:r>
              <a:rPr lang="en-US" altLang="en-US" dirty="0">
                <a:latin typeface="+mn-lt"/>
              </a:rPr>
              <a:t>)</a:t>
            </a:r>
          </a:p>
        </p:txBody>
      </p:sp>
      <p:sp>
        <p:nvSpPr>
          <p:cNvPr id="16389" name="Text Box 5"/>
          <p:cNvSpPr txBox="1">
            <a:spLocks noChangeArrowheads="1"/>
          </p:cNvSpPr>
          <p:nvPr/>
        </p:nvSpPr>
        <p:spPr bwMode="auto">
          <a:xfrm>
            <a:off x="76200" y="1200150"/>
            <a:ext cx="4419600" cy="3886200"/>
          </a:xfrm>
          <a:prstGeom prst="rect">
            <a:avLst/>
          </a:prstGeom>
          <a:solidFill>
            <a:schemeClr val="bg1"/>
          </a:solidFill>
          <a:ln>
            <a:noFill/>
          </a:ln>
          <a:extLst>
            <a:ext uri="{91240B29-F687-4F45-9708-019B960494DF}">
              <a14:hiddenLine xmlns:a14="http://schemas.microsoft.com/office/drawing/2010/main" w="222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i="1" dirty="0">
                <a:latin typeface="+mn-lt"/>
              </a:rPr>
              <a:t>And He said to them, “</a:t>
            </a:r>
            <a:r>
              <a:rPr lang="en-US" altLang="en-US" b="1" i="1" dirty="0">
                <a:latin typeface="+mn-lt"/>
              </a:rPr>
              <a:t>Come aside by yourselves to a deserted place and </a:t>
            </a:r>
            <a:r>
              <a:rPr lang="en-US" altLang="en-US" b="1" i="1" u="sng" dirty="0">
                <a:latin typeface="+mn-lt"/>
              </a:rPr>
              <a:t>rest a while</a:t>
            </a:r>
            <a:r>
              <a:rPr lang="en-US" altLang="en-US" i="1" dirty="0" smtClean="0">
                <a:latin typeface="+mn-lt"/>
              </a:rPr>
              <a:t>.” </a:t>
            </a:r>
            <a:r>
              <a:rPr lang="en-US" altLang="en-US" i="1" dirty="0">
                <a:latin typeface="+mn-lt"/>
              </a:rPr>
              <a:t>For there were many coming and going, and </a:t>
            </a:r>
            <a:r>
              <a:rPr lang="en-US" altLang="en-US" b="1" i="1" dirty="0">
                <a:latin typeface="+mn-lt"/>
              </a:rPr>
              <a:t>they did not </a:t>
            </a:r>
            <a:r>
              <a:rPr lang="en-US" altLang="en-US" b="1" i="1" u="sng" dirty="0">
                <a:latin typeface="+mn-lt"/>
              </a:rPr>
              <a:t>even have time to eat</a:t>
            </a:r>
            <a:r>
              <a:rPr lang="en-US" altLang="en-US" i="1" dirty="0">
                <a:latin typeface="+mn-lt"/>
              </a:rPr>
              <a:t>. So they departed to a deserted place in the boat by themselves. But the multitudes saw them departing, and many knew Him and ran there on foot from all the cities. They arrived before them and came together to Him. And Jesus, when He came out, saw a great multitude and was</a:t>
            </a:r>
            <a:r>
              <a:rPr lang="en-US" altLang="en-US" b="1" i="1" dirty="0">
                <a:latin typeface="+mn-lt"/>
              </a:rPr>
              <a:t> </a:t>
            </a:r>
            <a:r>
              <a:rPr lang="en-US" altLang="en-US" b="1" i="1" u="sng" dirty="0">
                <a:latin typeface="+mn-lt"/>
              </a:rPr>
              <a:t>moved with compassion for them</a:t>
            </a:r>
            <a:r>
              <a:rPr lang="en-US" altLang="en-US" i="1" dirty="0">
                <a:latin typeface="+mn-lt"/>
              </a:rPr>
              <a:t>, because they were like sheep not having a shepherd. </a:t>
            </a:r>
            <a:r>
              <a:rPr lang="en-US" altLang="en-US" b="1" i="1" u="sng" dirty="0">
                <a:latin typeface="+mn-lt"/>
              </a:rPr>
              <a:t>So</a:t>
            </a:r>
            <a:r>
              <a:rPr lang="en-US" altLang="en-US" b="1" i="1" dirty="0">
                <a:latin typeface="+mn-lt"/>
              </a:rPr>
              <a:t> He began to teach them many things</a:t>
            </a:r>
            <a:r>
              <a:rPr lang="en-US" altLang="en-US" i="1" dirty="0">
                <a:latin typeface="+mn-lt"/>
              </a:rPr>
              <a:t>. </a:t>
            </a:r>
            <a:r>
              <a:rPr lang="en-US" altLang="en-US" dirty="0">
                <a:latin typeface="+mn-lt"/>
              </a:rPr>
              <a:t>(</a:t>
            </a:r>
            <a:r>
              <a:rPr lang="en-US" altLang="en-US" b="1" dirty="0">
                <a:solidFill>
                  <a:schemeClr val="accent1"/>
                </a:solidFill>
                <a:latin typeface="+mn-lt"/>
              </a:rPr>
              <a:t>Mark 6:30-34</a:t>
            </a:r>
            <a:r>
              <a:rPr lang="en-US" altLang="en-US" dirty="0">
                <a:latin typeface="+mn-lt"/>
              </a:rPr>
              <a:t>)</a:t>
            </a:r>
          </a:p>
        </p:txBody>
      </p:sp>
      <p:sp>
        <p:nvSpPr>
          <p:cNvPr id="16392" name="Text Box 8"/>
          <p:cNvSpPr txBox="1">
            <a:spLocks noChangeArrowheads="1"/>
          </p:cNvSpPr>
          <p:nvPr/>
        </p:nvSpPr>
        <p:spPr bwMode="auto">
          <a:xfrm>
            <a:off x="4648200" y="1200150"/>
            <a:ext cx="4419600" cy="177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i="1" dirty="0">
                <a:latin typeface="+mn-lt"/>
              </a:rPr>
              <a:t>… Jesus therefore, </a:t>
            </a:r>
            <a:r>
              <a:rPr lang="en-US" altLang="en-US" b="1" i="1" dirty="0">
                <a:latin typeface="+mn-lt"/>
              </a:rPr>
              <a:t>being wearied from His journey</a:t>
            </a:r>
            <a:r>
              <a:rPr lang="en-US" altLang="en-US" i="1" dirty="0">
                <a:latin typeface="+mn-lt"/>
              </a:rPr>
              <a:t>, sat thus by the well. It was about the </a:t>
            </a:r>
            <a:r>
              <a:rPr lang="en-US" altLang="en-US" b="1" i="1" dirty="0">
                <a:latin typeface="+mn-lt"/>
              </a:rPr>
              <a:t>sixth hour</a:t>
            </a:r>
            <a:r>
              <a:rPr lang="en-US" altLang="en-US" i="1" dirty="0">
                <a:latin typeface="+mn-lt"/>
              </a:rPr>
              <a:t>. A woman of Samaria came to draw water. Jesus said to her, “Give Me a drink.”  For His disciples had gone away into the city </a:t>
            </a:r>
            <a:r>
              <a:rPr lang="en-US" altLang="en-US" b="1" i="1" dirty="0">
                <a:latin typeface="+mn-lt"/>
              </a:rPr>
              <a:t>to buy food</a:t>
            </a:r>
            <a:r>
              <a:rPr lang="en-US" altLang="en-US" i="1" dirty="0">
                <a:latin typeface="+mn-lt"/>
              </a:rPr>
              <a:t>. … </a:t>
            </a:r>
            <a:r>
              <a:rPr lang="en-US" altLang="en-US" dirty="0">
                <a:latin typeface="+mn-lt"/>
              </a:rPr>
              <a:t>(</a:t>
            </a:r>
            <a:r>
              <a:rPr lang="en-US" altLang="en-US" b="1" dirty="0">
                <a:solidFill>
                  <a:schemeClr val="accent1"/>
                </a:solidFill>
                <a:latin typeface="+mn-lt"/>
              </a:rPr>
              <a:t>John 4:6-38</a:t>
            </a:r>
            <a:r>
              <a:rPr lang="en-US" altLang="en-US" dirty="0">
                <a:latin typeface="+mn-lt"/>
              </a:rPr>
              <a:t>)</a:t>
            </a:r>
          </a:p>
        </p:txBody>
      </p:sp>
      <p:sp>
        <p:nvSpPr>
          <p:cNvPr id="16390" name="Text Box 6"/>
          <p:cNvSpPr txBox="1">
            <a:spLocks noChangeArrowheads="1"/>
          </p:cNvSpPr>
          <p:nvPr/>
        </p:nvSpPr>
        <p:spPr bwMode="auto">
          <a:xfrm>
            <a:off x="4648200" y="1200150"/>
            <a:ext cx="4419600" cy="3886200"/>
          </a:xfrm>
          <a:prstGeom prst="rect">
            <a:avLst/>
          </a:prstGeom>
          <a:solidFill>
            <a:schemeClr val="bg1"/>
          </a:solidFill>
          <a:ln>
            <a:noFill/>
          </a:ln>
          <a:extLst>
            <a:ext uri="{91240B29-F687-4F45-9708-019B960494DF}">
              <a14:hiddenLine xmlns:a14="http://schemas.microsoft.com/office/drawing/2010/main" w="222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i="1" dirty="0">
                <a:latin typeface="+mn-lt"/>
              </a:rPr>
              <a:t>… Jesus therefore, </a:t>
            </a:r>
            <a:r>
              <a:rPr lang="en-US" altLang="en-US" b="1" i="1" dirty="0">
                <a:latin typeface="+mn-lt"/>
              </a:rPr>
              <a:t>being </a:t>
            </a:r>
            <a:r>
              <a:rPr lang="en-US" altLang="en-US" b="1" i="1" u="sng" dirty="0">
                <a:latin typeface="+mn-lt"/>
              </a:rPr>
              <a:t>wearied</a:t>
            </a:r>
            <a:r>
              <a:rPr lang="en-US" altLang="en-US" b="1" i="1" dirty="0">
                <a:latin typeface="+mn-lt"/>
              </a:rPr>
              <a:t> from His journey</a:t>
            </a:r>
            <a:r>
              <a:rPr lang="en-US" altLang="en-US" i="1" dirty="0">
                <a:latin typeface="+mn-lt"/>
              </a:rPr>
              <a:t>, sat thus by the well. It was about the </a:t>
            </a:r>
            <a:r>
              <a:rPr lang="en-US" altLang="en-US" b="1" i="1" dirty="0">
                <a:latin typeface="+mn-lt"/>
              </a:rPr>
              <a:t>sixth hour</a:t>
            </a:r>
            <a:r>
              <a:rPr lang="en-US" altLang="en-US" i="1" dirty="0">
                <a:latin typeface="+mn-lt"/>
              </a:rPr>
              <a:t>. A woman of Samaria came to draw water. Jesus said to her, “Give Me a drink.”  For His disciples had gone away into the city </a:t>
            </a:r>
            <a:r>
              <a:rPr lang="en-US" altLang="en-US" b="1" i="1" dirty="0">
                <a:latin typeface="+mn-lt"/>
              </a:rPr>
              <a:t>to buy food</a:t>
            </a:r>
            <a:r>
              <a:rPr lang="en-US" altLang="en-US" i="1" dirty="0">
                <a:latin typeface="+mn-lt"/>
              </a:rPr>
              <a:t>. … In the meantime His disciples urged Him, saying, “Rabbi, eat.”  But He said to them, “… </a:t>
            </a:r>
            <a:r>
              <a:rPr lang="en-US" altLang="en-US" b="1" i="1" dirty="0">
                <a:latin typeface="+mn-lt"/>
              </a:rPr>
              <a:t>My food is </a:t>
            </a:r>
            <a:r>
              <a:rPr lang="en-US" altLang="en-US" b="1" i="1" u="sng" dirty="0">
                <a:latin typeface="+mn-lt"/>
              </a:rPr>
              <a:t>to do the will of Him who sent Me, and to finish His work</a:t>
            </a:r>
            <a:r>
              <a:rPr lang="en-US" altLang="en-US" i="1" dirty="0">
                <a:latin typeface="+mn-lt"/>
              </a:rPr>
              <a:t>. Do you not say, ‘There are still four months and then comes the harvest’? Behold, I say to you, lift up your eyes and look at the fields, for </a:t>
            </a:r>
            <a:r>
              <a:rPr lang="en-US" altLang="en-US" b="1" i="1" dirty="0">
                <a:latin typeface="+mn-lt"/>
              </a:rPr>
              <a:t>they are already white for harvest</a:t>
            </a:r>
            <a:r>
              <a:rPr lang="en-US" altLang="en-US" i="1" dirty="0">
                <a:latin typeface="+mn-lt"/>
              </a:rPr>
              <a:t>!” </a:t>
            </a:r>
            <a:r>
              <a:rPr lang="en-US" altLang="en-US" dirty="0">
                <a:latin typeface="+mn-lt"/>
              </a:rPr>
              <a:t>(</a:t>
            </a:r>
            <a:r>
              <a:rPr lang="en-US" altLang="en-US" b="1" dirty="0">
                <a:solidFill>
                  <a:schemeClr val="accent1"/>
                </a:solidFill>
                <a:latin typeface="+mn-lt"/>
              </a:rPr>
              <a:t>John 4:6-38</a:t>
            </a:r>
            <a:r>
              <a:rPr lang="en-US" altLang="en-US" dirty="0">
                <a:latin typeface="+mn-lt"/>
              </a:rPr>
              <a:t>)</a:t>
            </a:r>
          </a:p>
        </p:txBody>
      </p:sp>
      <p:sp>
        <p:nvSpPr>
          <p:cNvPr id="16387" name="Rectangle 2"/>
          <p:cNvSpPr>
            <a:spLocks noGrp="1" noChangeArrowheads="1"/>
          </p:cNvSpPr>
          <p:nvPr>
            <p:ph type="title"/>
          </p:nvPr>
        </p:nvSpPr>
        <p:spPr>
          <a:xfrm>
            <a:off x="304800" y="285750"/>
            <a:ext cx="8534400" cy="857250"/>
          </a:xfrm>
        </p:spPr>
        <p:txBody>
          <a:bodyPr>
            <a:noAutofit/>
          </a:bodyPr>
          <a:lstStyle/>
          <a:p>
            <a:pPr eaLnBrk="1" hangingPunct="1"/>
            <a:r>
              <a:rPr lang="en-US" altLang="en-US" dirty="0" smtClean="0"/>
              <a:t>Jesus’ Work Ethic?</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1" nodeType="clickEffect">
                                  <p:stCondLst>
                                    <p:cond delay="0"/>
                                  </p:stCondLst>
                                  <p:childTnLst>
                                    <p:set>
                                      <p:cBhvr>
                                        <p:cTn id="6" dur="1" fill="hold">
                                          <p:stCondLst>
                                            <p:cond delay="0"/>
                                          </p:stCondLst>
                                        </p:cTn>
                                        <p:tgtEl>
                                          <p:spTgt spid="1639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6389"/>
                                        </p:tgtEl>
                                        <p:attrNameLst>
                                          <p:attrName>style.visibility</p:attrName>
                                        </p:attrNameLst>
                                      </p:cBhvr>
                                      <p:to>
                                        <p:strVal val="visible"/>
                                      </p:to>
                                    </p:set>
                                    <p:animEffect transition="in" filter="fade">
                                      <p:cBhvr>
                                        <p:cTn id="11" dur="2000"/>
                                        <p:tgtEl>
                                          <p:spTgt spid="16389"/>
                                        </p:tgtEl>
                                      </p:cBhvr>
                                    </p:animEffect>
                                  </p:childTnLst>
                                </p:cTn>
                              </p:par>
                              <p:par>
                                <p:cTn id="12" presetID="10" presetClass="exit" presetSubtype="0" fill="hold" grpId="0" nodeType="withEffect">
                                  <p:stCondLst>
                                    <p:cond delay="0"/>
                                  </p:stCondLst>
                                  <p:childTnLst>
                                    <p:animEffect transition="out" filter="fade">
                                      <p:cBhvr>
                                        <p:cTn id="13" dur="2000"/>
                                        <p:tgtEl>
                                          <p:spTgt spid="16391"/>
                                        </p:tgtEl>
                                      </p:cBhvr>
                                    </p:animEffect>
                                    <p:set>
                                      <p:cBhvr>
                                        <p:cTn id="14" dur="1" fill="hold">
                                          <p:stCondLst>
                                            <p:cond delay="1999"/>
                                          </p:stCondLst>
                                        </p:cTn>
                                        <p:tgtEl>
                                          <p:spTgt spid="16391"/>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39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6390"/>
                                        </p:tgtEl>
                                        <p:attrNameLst>
                                          <p:attrName>style.visibility</p:attrName>
                                        </p:attrNameLst>
                                      </p:cBhvr>
                                      <p:to>
                                        <p:strVal val="visible"/>
                                      </p:to>
                                    </p:set>
                                    <p:animEffect transition="in" filter="fade">
                                      <p:cBhvr>
                                        <p:cTn id="23" dur="2000"/>
                                        <p:tgtEl>
                                          <p:spTgt spid="16390"/>
                                        </p:tgtEl>
                                      </p:cBhvr>
                                    </p:animEffect>
                                  </p:childTnLst>
                                </p:cTn>
                              </p:par>
                              <p:par>
                                <p:cTn id="24" presetID="10" presetClass="exit" presetSubtype="0" fill="hold" grpId="1" nodeType="withEffect">
                                  <p:stCondLst>
                                    <p:cond delay="0"/>
                                  </p:stCondLst>
                                  <p:childTnLst>
                                    <p:animEffect transition="out" filter="fade">
                                      <p:cBhvr>
                                        <p:cTn id="25" dur="2000"/>
                                        <p:tgtEl>
                                          <p:spTgt spid="16392"/>
                                        </p:tgtEl>
                                      </p:cBhvr>
                                    </p:animEffect>
                                    <p:set>
                                      <p:cBhvr>
                                        <p:cTn id="26" dur="1" fill="hold">
                                          <p:stCondLst>
                                            <p:cond delay="1999"/>
                                          </p:stCondLst>
                                        </p:cTn>
                                        <p:tgtEl>
                                          <p:spTgt spid="1639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1" grpId="0"/>
      <p:bldP spid="16391" grpId="1"/>
      <p:bldP spid="16389" grpId="0" animBg="1"/>
      <p:bldP spid="16392" grpId="0"/>
      <p:bldP spid="16392" grpId="1"/>
      <p:bldP spid="16390"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1639</TotalTime>
  <Words>2919</Words>
  <Application>Microsoft Office PowerPoint</Application>
  <PresentationFormat>On-screen Show (16:9)</PresentationFormat>
  <Paragraphs>113</Paragraphs>
  <Slides>20</Slides>
  <Notes>0</Notes>
  <HiddenSlides>1</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NewsPrint</vt:lpstr>
      <vt:lpstr>Christian Work Ethic</vt:lpstr>
      <vt:lpstr>What is “Work Ethic”?</vt:lpstr>
      <vt:lpstr>Why Work?</vt:lpstr>
      <vt:lpstr>Motivation of Love</vt:lpstr>
      <vt:lpstr>Destruction of Greed, Laziness</vt:lpstr>
      <vt:lpstr>A Balanced “Defense”</vt:lpstr>
      <vt:lpstr>Faith in the Good Value of Work</vt:lpstr>
      <vt:lpstr>Examples in Diligence</vt:lpstr>
      <vt:lpstr>Jesus’ Work Ethic?</vt:lpstr>
      <vt:lpstr>Work Hard – Play, Sleep Less</vt:lpstr>
      <vt:lpstr>Pitfalls Ahead!</vt:lpstr>
      <vt:lpstr>Confront the Lions!</vt:lpstr>
      <vt:lpstr>Danger of Delay, Procrastination</vt:lpstr>
      <vt:lpstr>Self-Denial and Self-Control</vt:lpstr>
      <vt:lpstr>Be Patient, Work Humbly</vt:lpstr>
      <vt:lpstr>Other Applications</vt:lpstr>
      <vt:lpstr>The Despicable Sluggard!</vt:lpstr>
      <vt:lpstr>Priorities &amp; Dissipation</vt:lpstr>
      <vt:lpstr>Wisdom &amp; Limited Resources</vt:lpstr>
      <vt:lpstr>Conclusion: Lifelong Diligence</vt:lpstr>
    </vt:vector>
  </TitlesOfParts>
  <Company>Family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Bowen</dc:creator>
  <cp:lastModifiedBy>C. Trevor Bowen</cp:lastModifiedBy>
  <cp:revision>216</cp:revision>
  <dcterms:created xsi:type="dcterms:W3CDTF">2010-03-20T03:20:38Z</dcterms:created>
  <dcterms:modified xsi:type="dcterms:W3CDTF">2015-07-19T21:11:06Z</dcterms:modified>
</cp:coreProperties>
</file>