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7" r:id="rId1"/>
  </p:sldMasterIdLst>
  <p:notesMasterIdLst>
    <p:notesMasterId r:id="rId11"/>
  </p:notesMasterIdLst>
  <p:handoutMasterIdLst>
    <p:handoutMasterId r:id="rId12"/>
  </p:handoutMasterIdLst>
  <p:sldIdLst>
    <p:sldId id="465" r:id="rId2"/>
    <p:sldId id="509" r:id="rId3"/>
    <p:sldId id="488" r:id="rId4"/>
    <p:sldId id="510" r:id="rId5"/>
    <p:sldId id="511" r:id="rId6"/>
    <p:sldId id="513" r:id="rId7"/>
    <p:sldId id="514" r:id="rId8"/>
    <p:sldId id="516" r:id="rId9"/>
    <p:sldId id="517" r:id="rId10"/>
  </p:sldIdLst>
  <p:sldSz cx="9144000" cy="5143500" type="screen16x9"/>
  <p:notesSz cx="7102475" cy="9369425"/>
  <p:embeddedFontLst>
    <p:embeddedFont>
      <p:font typeface="Impact" panose="020B080603090205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8" autoAdjust="0"/>
    <p:restoredTop sz="94660"/>
  </p:normalViewPr>
  <p:slideViewPr>
    <p:cSldViewPr showGuides="1">
      <p:cViewPr>
        <p:scale>
          <a:sx n="130" d="100"/>
          <a:sy n="130" d="100"/>
        </p:scale>
        <p:origin x="-480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7BC9177-8551-45F1-9408-98F8A0CF4102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8D1DB009-B4C8-4E1E-AE93-B487A62E5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F7666-21A0-4312-8FB6-8B52503EC316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448E-C724-4D06-BAD9-AD7087301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http://forums.insearchoftruth.org/isot1707.html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448E-C724-4D06-BAD9-AD7087301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http://forums.insearchoftruth.org/isot1707.html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448E-C724-4D06-BAD9-AD7087301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http://forums.insearchoftruth.org/isot1707.html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448E-C724-4D06-BAD9-AD7087301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71863"/>
            <a:ext cx="7543800" cy="11430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14863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457200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01D3B5-17E4-4AC0-A8A8-FBBC8BA9D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7D657-C1A8-4478-BFDC-B5F184093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460375" indent="-230188">
              <a:defRPr/>
            </a:lvl2pPr>
            <a:lvl3pPr marL="684213" indent="-223838"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109610-C443-45C4-9F64-DBACC2788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54342-E144-4BF9-BC9E-34B220698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75004"/>
            <a:ext cx="4419600" cy="38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5004"/>
            <a:ext cx="4419600" cy="38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143000"/>
            <a:ext cx="4340352" cy="3929063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43000"/>
            <a:ext cx="4422648" cy="3929063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CB0B2E-AC6C-40B8-B9CA-581A699A3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1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CEA358-AE41-4C4C-BF43-5680FB0D3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842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157288"/>
            <a:ext cx="8991600" cy="391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0"/>
            <a:ext cx="89916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1122426"/>
            <a:ext cx="89916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38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i="1" dirty="0" smtClean="0"/>
              <a:t>“Women Professing Godliness”</a:t>
            </a:r>
            <a:endParaRPr lang="en-US" sz="66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614863"/>
            <a:ext cx="7543800" cy="7429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 #5 – II Timothy 2:9-15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lvl="0" indent="-344488">
              <a:spcBef>
                <a:spcPts val="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US" sz="2000" b="1" dirty="0"/>
              <a:t>Salutation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1"/>
                </a:solidFill>
              </a:rPr>
              <a:t>1:1-2</a:t>
            </a:r>
            <a:r>
              <a:rPr lang="en-US" sz="2000" dirty="0"/>
              <a:t>).</a:t>
            </a:r>
            <a:endParaRPr lang="en-US" sz="2000" b="1" dirty="0" smtClean="0"/>
          </a:p>
          <a:p>
            <a:pPr marL="344488" lvl="0" indent="-344488">
              <a:spcBef>
                <a:spcPts val="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US" sz="2000" b="1" dirty="0" smtClean="0"/>
              <a:t>Seriousness</a:t>
            </a:r>
            <a:r>
              <a:rPr lang="en-US" sz="2000" b="1" dirty="0"/>
              <a:t>:</a:t>
            </a:r>
            <a:r>
              <a:rPr lang="en-US" sz="2000" dirty="0"/>
              <a:t> The responsibility to preach and uphold truth (</a:t>
            </a:r>
            <a:r>
              <a:rPr lang="en-US" sz="2000" b="1" dirty="0">
                <a:solidFill>
                  <a:schemeClr val="accent1"/>
                </a:solidFill>
              </a:rPr>
              <a:t>1:3-11</a:t>
            </a:r>
            <a:r>
              <a:rPr lang="en-US" sz="2000" dirty="0"/>
              <a:t>).</a:t>
            </a:r>
          </a:p>
          <a:p>
            <a:pPr marL="687388" lvl="1" indent="-34290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1800" dirty="0" smtClean="0"/>
              <a:t>Danger and warning </a:t>
            </a:r>
            <a:r>
              <a:rPr lang="en-US" sz="1800" dirty="0"/>
              <a:t>of false teachers, twisting the law.</a:t>
            </a:r>
          </a:p>
          <a:p>
            <a:pPr marL="687388" lvl="1" indent="-34290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1800" dirty="0" smtClean="0"/>
              <a:t>True </a:t>
            </a:r>
            <a:r>
              <a:rPr lang="en-US" sz="1800" dirty="0"/>
              <a:t>intent and purpose of the law and command.</a:t>
            </a:r>
          </a:p>
          <a:p>
            <a:pPr marL="344488" lvl="0" indent="-344488">
              <a:spcBef>
                <a:spcPts val="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US" sz="2000" b="1" dirty="0" smtClean="0"/>
              <a:t>Comfort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Jesus’ </a:t>
            </a:r>
            <a:r>
              <a:rPr lang="en-US" sz="2000" dirty="0"/>
              <a:t>demonstration of longsuffering and enabling Paul to preach truth (</a:t>
            </a:r>
            <a:r>
              <a:rPr lang="en-US" sz="2000" b="1" dirty="0">
                <a:solidFill>
                  <a:schemeClr val="accent1"/>
                </a:solidFill>
              </a:rPr>
              <a:t>1:12-17</a:t>
            </a:r>
            <a:r>
              <a:rPr lang="en-US" sz="2000" dirty="0"/>
              <a:t>).</a:t>
            </a:r>
          </a:p>
          <a:p>
            <a:pPr marL="344488" lvl="0" indent="-344488">
              <a:spcBef>
                <a:spcPts val="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US" sz="2000" b="1" dirty="0" smtClean="0"/>
              <a:t>Urgency</a:t>
            </a:r>
            <a:r>
              <a:rPr lang="en-US" sz="2000" b="1" dirty="0"/>
              <a:t>:</a:t>
            </a:r>
            <a:r>
              <a:rPr lang="en-US" sz="2000" dirty="0"/>
              <a:t> The importance of </a:t>
            </a:r>
            <a:r>
              <a:rPr lang="en-US" sz="2000" i="1" dirty="0"/>
              <a:t>“waging the good warfare”</a:t>
            </a:r>
            <a:r>
              <a:rPr lang="en-US" sz="2000" dirty="0"/>
              <a:t>, avoiding shipwreck (</a:t>
            </a:r>
            <a:r>
              <a:rPr lang="en-US" sz="2000" b="1" dirty="0">
                <a:solidFill>
                  <a:schemeClr val="accent1"/>
                </a:solidFill>
              </a:rPr>
              <a:t>1:18-20</a:t>
            </a:r>
            <a:r>
              <a:rPr lang="en-US" sz="2000" dirty="0"/>
              <a:t>).</a:t>
            </a:r>
          </a:p>
          <a:p>
            <a:pPr marL="344488" lvl="0" indent="-344488">
              <a:spcBef>
                <a:spcPts val="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US" sz="2000" b="1" dirty="0" smtClean="0"/>
              <a:t>Remedy</a:t>
            </a:r>
            <a:r>
              <a:rPr lang="en-US" sz="2000" b="1" dirty="0"/>
              <a:t>:</a:t>
            </a:r>
            <a:r>
              <a:rPr lang="en-US" sz="2000" dirty="0"/>
              <a:t> Prayers for all men and from all men (</a:t>
            </a:r>
            <a:r>
              <a:rPr lang="en-US" sz="2000" b="1" dirty="0">
                <a:solidFill>
                  <a:schemeClr val="accent1"/>
                </a:solidFill>
              </a:rPr>
              <a:t>2:1-15</a:t>
            </a:r>
            <a:r>
              <a:rPr lang="en-US" sz="2000" dirty="0"/>
              <a:t>)</a:t>
            </a:r>
          </a:p>
          <a:p>
            <a:pPr marL="687388" lvl="1" indent="-34290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1800" b="1" dirty="0" smtClean="0"/>
              <a:t>Opening: </a:t>
            </a:r>
            <a:r>
              <a:rPr lang="en-US" sz="1800" dirty="0" smtClean="0"/>
              <a:t>God </a:t>
            </a:r>
            <a:r>
              <a:rPr lang="en-US" sz="1800" dirty="0"/>
              <a:t>desires all to be saved, </a:t>
            </a:r>
            <a:r>
              <a:rPr lang="en-US" sz="1800" dirty="0" smtClean="0"/>
              <a:t>provided </a:t>
            </a:r>
            <a:r>
              <a:rPr lang="en-US" sz="1800" dirty="0"/>
              <a:t>one </a:t>
            </a:r>
            <a:r>
              <a:rPr lang="en-US" sz="1800" dirty="0" smtClean="0"/>
              <a:t>Mediator, ransom </a:t>
            </a:r>
            <a:r>
              <a:rPr lang="en-US" sz="1800" dirty="0"/>
              <a:t>for all (</a:t>
            </a:r>
            <a:r>
              <a:rPr lang="en-US" sz="1800" b="1" dirty="0">
                <a:solidFill>
                  <a:schemeClr val="accent1"/>
                </a:solidFill>
              </a:rPr>
              <a:t>2:1-7</a:t>
            </a:r>
            <a:r>
              <a:rPr lang="en-US" sz="1800" dirty="0"/>
              <a:t>).</a:t>
            </a:r>
          </a:p>
          <a:p>
            <a:pPr marL="687388" lvl="1" indent="-34290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1800" b="1" dirty="0" smtClean="0"/>
              <a:t>Leadership</a:t>
            </a:r>
            <a:r>
              <a:rPr lang="en-US" sz="1800" b="1" dirty="0"/>
              <a:t>:</a:t>
            </a:r>
            <a:r>
              <a:rPr lang="en-US" sz="1800" dirty="0"/>
              <a:t> Men in </a:t>
            </a:r>
            <a:r>
              <a:rPr lang="en-US" sz="1800" dirty="0" smtClean="0"/>
              <a:t>prayer – holy always, everywhere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accent1"/>
                </a:solidFill>
              </a:rPr>
              <a:t>2:8</a:t>
            </a:r>
            <a:r>
              <a:rPr lang="en-US" sz="1800" dirty="0"/>
              <a:t>).</a:t>
            </a:r>
          </a:p>
          <a:p>
            <a:pPr marL="687388" lvl="1" indent="-342900">
              <a:spcBef>
                <a:spcPts val="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en-US" sz="1800" b="1" dirty="0" smtClean="0"/>
              <a:t>Submission</a:t>
            </a:r>
            <a:r>
              <a:rPr lang="en-US" sz="1800" b="1" dirty="0"/>
              <a:t>:</a:t>
            </a:r>
            <a:r>
              <a:rPr lang="en-US" sz="1800" dirty="0"/>
              <a:t> Quiet place of women </a:t>
            </a:r>
            <a:r>
              <a:rPr lang="en-US" sz="1800" dirty="0" smtClean="0"/>
              <a:t>(</a:t>
            </a:r>
            <a:r>
              <a:rPr lang="en-US" sz="1800" b="1" dirty="0">
                <a:solidFill>
                  <a:schemeClr val="accent1"/>
                </a:solidFill>
              </a:rPr>
              <a:t>2:9-15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377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Guarding Extreme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 smtClean="0"/>
              <a:t>… in </a:t>
            </a:r>
            <a:r>
              <a:rPr lang="en-US" sz="2200" b="1" i="1" u="sng" dirty="0" smtClean="0"/>
              <a:t>like</a:t>
            </a:r>
            <a:r>
              <a:rPr lang="en-US" sz="2200" b="1" i="1" dirty="0" smtClean="0"/>
              <a:t> manner also</a:t>
            </a:r>
            <a:r>
              <a:rPr lang="en-US" sz="2200" i="1" dirty="0" smtClean="0"/>
              <a:t>, that the women adorn themselves in </a:t>
            </a:r>
            <a:r>
              <a:rPr lang="en-US" sz="2200" b="1" i="1" dirty="0" smtClean="0"/>
              <a:t>modest apparel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propriety</a:t>
            </a:r>
            <a:r>
              <a:rPr lang="en-US" sz="2200" i="1" dirty="0" smtClean="0"/>
              <a:t> and </a:t>
            </a:r>
            <a:r>
              <a:rPr lang="en-US" sz="2200" b="1" i="1" dirty="0" smtClean="0"/>
              <a:t>moderation</a:t>
            </a:r>
            <a:r>
              <a:rPr lang="en-US" sz="2200" i="1" dirty="0" smtClean="0"/>
              <a:t>,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not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with braided hair or </a:t>
            </a:r>
            <a:r>
              <a:rPr lang="en-US" sz="2200" b="1" i="1" dirty="0" smtClean="0"/>
              <a:t>gold</a:t>
            </a:r>
            <a:r>
              <a:rPr lang="en-US" sz="2200" i="1" dirty="0" smtClean="0"/>
              <a:t> or </a:t>
            </a:r>
            <a:r>
              <a:rPr lang="en-US" sz="2200" b="1" i="1" dirty="0" smtClean="0"/>
              <a:t>pearls</a:t>
            </a:r>
            <a:r>
              <a:rPr lang="en-US" sz="2200" i="1" dirty="0" smtClean="0"/>
              <a:t> or </a:t>
            </a:r>
            <a:r>
              <a:rPr lang="en-US" sz="2200" b="1" i="1" dirty="0" smtClean="0"/>
              <a:t>costly clothing</a:t>
            </a:r>
            <a:r>
              <a:rPr lang="en-US" sz="2200" i="1" dirty="0" smtClean="0"/>
              <a:t>,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but</a:t>
            </a:r>
            <a:r>
              <a:rPr lang="en-US" sz="2200" i="1" dirty="0" smtClean="0"/>
              <a:t>, which is </a:t>
            </a:r>
            <a:r>
              <a:rPr lang="en-US" sz="2200" b="1" i="1" u="sng" dirty="0" smtClean="0"/>
              <a:t>proper for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women professing godliness</a:t>
            </a:r>
            <a:r>
              <a:rPr lang="en-US" sz="2200" b="1" i="1" u="sng" dirty="0" smtClean="0"/>
              <a:t>, with good works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2:9-10</a:t>
            </a:r>
            <a:r>
              <a:rPr lang="en-US" sz="2200" dirty="0" smtClean="0"/>
              <a:t>)</a:t>
            </a:r>
          </a:p>
          <a:p>
            <a:pPr marL="227013" lvl="0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 smtClean="0"/>
              <a:t>Is it </a:t>
            </a:r>
            <a:r>
              <a:rPr lang="en-US" sz="2200" b="1" i="1" dirty="0" smtClean="0"/>
              <a:t>sinful</a:t>
            </a:r>
            <a:r>
              <a:rPr lang="en-US" sz="2200" dirty="0" smtClean="0"/>
              <a:t> for women to wear </a:t>
            </a:r>
            <a:r>
              <a:rPr lang="en-US" sz="2200" i="1" dirty="0" smtClean="0"/>
              <a:t>“gold or pearls or costly clothing”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Grammatically, the </a:t>
            </a:r>
            <a:r>
              <a:rPr lang="en-US" sz="2200" i="1" dirty="0" smtClean="0"/>
              <a:t>“not-but”</a:t>
            </a:r>
            <a:r>
              <a:rPr lang="en-US" sz="2200" dirty="0" smtClean="0"/>
              <a:t> phrasing may imply </a:t>
            </a:r>
            <a:r>
              <a:rPr lang="en-US" sz="2200" b="1" i="1" dirty="0" smtClean="0"/>
              <a:t>relative</a:t>
            </a:r>
            <a:r>
              <a:rPr lang="en-US" sz="2200" dirty="0" smtClean="0"/>
              <a:t> emphasis, not absolute abstinence.  Compare to:  </a:t>
            </a:r>
            <a:r>
              <a:rPr lang="en-US" sz="2200" b="1" dirty="0" smtClean="0">
                <a:solidFill>
                  <a:schemeClr val="accent1"/>
                </a:solidFill>
              </a:rPr>
              <a:t>John 6:27; 12:44; I Corinthians 1:17</a:t>
            </a:r>
            <a:r>
              <a:rPr lang="en-US" sz="2200" dirty="0" smtClean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Ignoring this grammar and possibility leads to </a:t>
            </a:r>
            <a:r>
              <a:rPr lang="en-US" sz="2200" b="1" i="1" dirty="0" smtClean="0"/>
              <a:t>absurd</a:t>
            </a:r>
            <a:r>
              <a:rPr lang="en-US" sz="2200" dirty="0" smtClean="0"/>
              <a:t> conclusions – </a:t>
            </a:r>
            <a:r>
              <a:rPr lang="en-US" sz="2200" b="1" i="1" dirty="0" smtClean="0"/>
              <a:t>all</a:t>
            </a:r>
            <a:r>
              <a:rPr lang="en-US" sz="2200" dirty="0" smtClean="0"/>
              <a:t> clothing forbidden (</a:t>
            </a:r>
            <a:r>
              <a:rPr lang="en-US" sz="2200" b="1" dirty="0" smtClean="0">
                <a:solidFill>
                  <a:schemeClr val="accent1"/>
                </a:solidFill>
              </a:rPr>
              <a:t>I Peter 3:3-5</a:t>
            </a:r>
            <a:r>
              <a:rPr lang="en-US" sz="2200" dirty="0" smtClean="0"/>
              <a:t>)?!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Emphasis should be on </a:t>
            </a:r>
            <a:r>
              <a:rPr lang="en-US" sz="2200" b="1" i="1" dirty="0" smtClean="0"/>
              <a:t>inner</a:t>
            </a:r>
            <a:r>
              <a:rPr lang="en-US" sz="2200" dirty="0" smtClean="0"/>
              <a:t> person, </a:t>
            </a:r>
            <a:r>
              <a:rPr lang="en-US" sz="2200" b="1" i="1" dirty="0" smtClean="0"/>
              <a:t>not</a:t>
            </a:r>
            <a:r>
              <a:rPr lang="en-US" sz="2200" dirty="0" smtClean="0"/>
              <a:t> drawing attention to </a:t>
            </a:r>
            <a:r>
              <a:rPr lang="en-US" sz="2200" b="1" i="1" dirty="0" smtClean="0"/>
              <a:t>outward</a:t>
            </a:r>
            <a:r>
              <a:rPr lang="en-US" sz="2200" dirty="0" smtClean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Similarly, </a:t>
            </a:r>
            <a:r>
              <a:rPr lang="en-US" sz="2200" b="1" dirty="0" smtClean="0">
                <a:solidFill>
                  <a:schemeClr val="accent1"/>
                </a:solidFill>
              </a:rPr>
              <a:t>I Peter 3:3-5 </a:t>
            </a:r>
            <a:r>
              <a:rPr lang="en-US" sz="2200" dirty="0" smtClean="0"/>
              <a:t>exalts the </a:t>
            </a:r>
            <a:r>
              <a:rPr lang="en-US" sz="2200" i="1" dirty="0" smtClean="0"/>
              <a:t>“adornment”</a:t>
            </a:r>
            <a:r>
              <a:rPr lang="en-US" sz="2200" dirty="0" smtClean="0"/>
              <a:t> of </a:t>
            </a:r>
            <a:r>
              <a:rPr lang="en-US" sz="2200" i="1" dirty="0" smtClean="0"/>
              <a:t>“holy women”</a:t>
            </a:r>
            <a:r>
              <a:rPr lang="en-US" sz="2200" dirty="0" smtClean="0"/>
              <a:t> in </a:t>
            </a:r>
            <a:r>
              <a:rPr lang="en-US" sz="2200" i="1" dirty="0" smtClean="0"/>
              <a:t>“former times”</a:t>
            </a:r>
            <a:r>
              <a:rPr lang="en-US" sz="2200" dirty="0" smtClean="0"/>
              <a:t>.  What do we know of their manner of dress?</a:t>
            </a:r>
          </a:p>
        </p:txBody>
      </p:sp>
    </p:spTree>
    <p:extLst>
      <p:ext uri="{BB962C8B-B14F-4D97-AF65-F5344CB8AC3E}">
        <p14:creationId xmlns:p14="http://schemas.microsoft.com/office/powerpoint/2010/main" val="11115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Holy Adornment of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i="1" dirty="0"/>
              <a:t>Who can find a </a:t>
            </a:r>
            <a:r>
              <a:rPr lang="en-US" sz="1900" b="1" i="1" dirty="0"/>
              <a:t>virtuous wife</a:t>
            </a:r>
            <a:r>
              <a:rPr lang="en-US" sz="1900" i="1" dirty="0"/>
              <a:t>? For her worth is far above rubies</a:t>
            </a:r>
            <a:r>
              <a:rPr lang="en-US" sz="1900" i="1" dirty="0" smtClean="0"/>
              <a:t>. … She </a:t>
            </a:r>
            <a:r>
              <a:rPr lang="en-US" sz="1900" i="1" dirty="0"/>
              <a:t>is not afraid of snow for her household, For </a:t>
            </a:r>
            <a:r>
              <a:rPr lang="en-US" sz="1900" b="1" i="1" dirty="0"/>
              <a:t>all her household is clothed with </a:t>
            </a:r>
            <a:r>
              <a:rPr lang="en-US" sz="1900" b="1" i="1" u="sng" dirty="0"/>
              <a:t>scarlet</a:t>
            </a:r>
            <a:r>
              <a:rPr lang="en-US" sz="1900" i="1" dirty="0" smtClean="0"/>
              <a:t>. She </a:t>
            </a:r>
            <a:r>
              <a:rPr lang="en-US" sz="1900" i="1" dirty="0"/>
              <a:t>makes </a:t>
            </a:r>
            <a:r>
              <a:rPr lang="en-US" sz="1900" b="1" i="1" dirty="0"/>
              <a:t>tapestry for herself; Her clothing is </a:t>
            </a:r>
            <a:r>
              <a:rPr lang="en-US" sz="1900" b="1" i="1" u="sng" dirty="0"/>
              <a:t>fine linen</a:t>
            </a:r>
            <a:r>
              <a:rPr lang="en-US" sz="1900" b="1" i="1" dirty="0"/>
              <a:t> and </a:t>
            </a:r>
            <a:r>
              <a:rPr lang="en-US" sz="1900" b="1" i="1" u="sng" dirty="0"/>
              <a:t>purple</a:t>
            </a:r>
            <a:r>
              <a:rPr lang="en-US" sz="1900" i="1" dirty="0" smtClean="0"/>
              <a:t>.  Her </a:t>
            </a:r>
            <a:r>
              <a:rPr lang="en-US" sz="1900" i="1" dirty="0"/>
              <a:t>husband is known in the gates, When he sits among the elders of the land</a:t>
            </a:r>
            <a:r>
              <a:rPr lang="en-US" sz="1900" i="1" dirty="0" smtClean="0"/>
              <a:t>. </a:t>
            </a:r>
            <a:r>
              <a:rPr lang="en-US" sz="1900" b="1" i="1" dirty="0" smtClean="0"/>
              <a:t>She </a:t>
            </a:r>
            <a:r>
              <a:rPr lang="en-US" sz="1900" b="1" i="1" dirty="0"/>
              <a:t>makes linen garments and sells them</a:t>
            </a:r>
            <a:r>
              <a:rPr lang="en-US" sz="1900" i="1" dirty="0"/>
              <a:t>, And supplies sashes for the merchants</a:t>
            </a:r>
            <a:r>
              <a:rPr lang="en-US" sz="1900" i="1" dirty="0" smtClean="0"/>
              <a:t>. </a:t>
            </a:r>
            <a:r>
              <a:rPr lang="en-US" sz="1900" b="1" i="1" u="sng" dirty="0" smtClean="0"/>
              <a:t>Strength</a:t>
            </a:r>
            <a:r>
              <a:rPr lang="en-US" sz="1900" b="1" i="1" dirty="0" smtClean="0"/>
              <a:t> </a:t>
            </a:r>
            <a:r>
              <a:rPr lang="en-US" sz="1900" b="1" i="1" dirty="0"/>
              <a:t>and </a:t>
            </a:r>
            <a:r>
              <a:rPr lang="en-US" sz="1900" b="1" i="1" u="sng" dirty="0"/>
              <a:t>honor</a:t>
            </a:r>
            <a:r>
              <a:rPr lang="en-US" sz="1900" b="1" i="1" dirty="0"/>
              <a:t> are </a:t>
            </a:r>
            <a:r>
              <a:rPr lang="en-US" sz="1900" b="1" i="1" u="sng" dirty="0"/>
              <a:t>her clothing</a:t>
            </a:r>
            <a:r>
              <a:rPr lang="en-US" sz="1900" i="1" dirty="0"/>
              <a:t>; She shall rejoice in time to come</a:t>
            </a:r>
            <a:r>
              <a:rPr lang="en-US" sz="1900" i="1" dirty="0" smtClean="0"/>
              <a:t>. She </a:t>
            </a:r>
            <a:r>
              <a:rPr lang="en-US" sz="1900" i="1" dirty="0"/>
              <a:t>opens her </a:t>
            </a:r>
            <a:r>
              <a:rPr lang="en-US" sz="1900" b="1" i="1" dirty="0"/>
              <a:t>mouth with wisdom</a:t>
            </a:r>
            <a:r>
              <a:rPr lang="en-US" sz="1900" i="1" dirty="0"/>
              <a:t>, And on her </a:t>
            </a:r>
            <a:r>
              <a:rPr lang="en-US" sz="1900" b="1" i="1" dirty="0"/>
              <a:t>tongue is the law of kindness</a:t>
            </a:r>
            <a:r>
              <a:rPr lang="en-US" sz="1900" i="1" dirty="0" smtClean="0"/>
              <a:t>. …  Charm </a:t>
            </a:r>
            <a:r>
              <a:rPr lang="en-US" sz="1900" i="1" dirty="0"/>
              <a:t>is deceitful and </a:t>
            </a:r>
            <a:r>
              <a:rPr lang="en-US" sz="1900" b="1" i="1" dirty="0"/>
              <a:t>beauty is passing, But a woman who </a:t>
            </a:r>
            <a:r>
              <a:rPr lang="en-US" sz="1900" b="1" i="1" u="sng" dirty="0"/>
              <a:t>fears the LORD</a:t>
            </a:r>
            <a:r>
              <a:rPr lang="en-US" sz="1900" b="1" i="1" dirty="0"/>
              <a:t>, she shall be praised</a:t>
            </a:r>
            <a:r>
              <a:rPr lang="en-US" sz="1900" i="1" dirty="0" smtClean="0"/>
              <a:t>.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b="1" dirty="0">
                <a:solidFill>
                  <a:schemeClr val="accent1"/>
                </a:solidFill>
              </a:rPr>
              <a:t>Proverbs </a:t>
            </a:r>
            <a:r>
              <a:rPr lang="en-US" sz="1900" b="1" dirty="0" smtClean="0">
                <a:solidFill>
                  <a:schemeClr val="accent1"/>
                </a:solidFill>
              </a:rPr>
              <a:t>31:10-30</a:t>
            </a:r>
            <a:r>
              <a:rPr lang="en-US" sz="190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900" dirty="0" smtClean="0"/>
              <a:t>Exemplified women of old wore </a:t>
            </a:r>
            <a:r>
              <a:rPr lang="en-US" sz="1900" i="1" dirty="0" smtClean="0"/>
              <a:t>“fine clothing”</a:t>
            </a:r>
            <a:r>
              <a:rPr lang="en-US" sz="1900" dirty="0" smtClean="0"/>
              <a:t>, but actions and styling ultimately pointed to godliness – neither pride nor sensuality.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900" dirty="0" smtClean="0"/>
              <a:t>Christians should fit in society where </a:t>
            </a:r>
            <a:r>
              <a:rPr lang="en-US" sz="1900" b="1" i="1" u="sng" dirty="0" smtClean="0"/>
              <a:t>possible</a:t>
            </a:r>
            <a:r>
              <a:rPr lang="en-US" sz="1900" dirty="0" smtClean="0"/>
              <a:t> (</a:t>
            </a:r>
            <a:r>
              <a:rPr lang="en-US" sz="1900" b="1" dirty="0" smtClean="0">
                <a:solidFill>
                  <a:schemeClr val="accent1"/>
                </a:solidFill>
              </a:rPr>
              <a:t>I Corinthians 9:19-22</a:t>
            </a:r>
            <a:r>
              <a:rPr lang="en-US" sz="1900" dirty="0" smtClean="0"/>
              <a:t>).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900" b="1" i="1" dirty="0" smtClean="0"/>
              <a:t>Unjustified</a:t>
            </a:r>
            <a:r>
              <a:rPr lang="en-US" sz="1900" dirty="0" smtClean="0"/>
              <a:t> </a:t>
            </a:r>
            <a:r>
              <a:rPr lang="en-US" sz="1900" b="1" i="1" u="sng" dirty="0" smtClean="0"/>
              <a:t>scruples</a:t>
            </a:r>
            <a:r>
              <a:rPr lang="en-US" sz="1900" dirty="0" smtClean="0"/>
              <a:t> may backfire and draw wrong attention to us, lessen evangelism.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900" b="1" i="1" dirty="0" smtClean="0"/>
              <a:t>Original</a:t>
            </a:r>
            <a:r>
              <a:rPr lang="en-US" sz="1900" dirty="0" smtClean="0"/>
              <a:t> application does </a:t>
            </a:r>
            <a:r>
              <a:rPr lang="en-US" sz="1900" b="1" i="1" u="sng" dirty="0" smtClean="0"/>
              <a:t>not</a:t>
            </a:r>
            <a:r>
              <a:rPr lang="en-US" sz="1900" b="1" i="1" dirty="0" smtClean="0"/>
              <a:t> change </a:t>
            </a:r>
            <a:r>
              <a:rPr lang="en-US" sz="1900" b="1" i="1" u="sng" dirty="0" smtClean="0"/>
              <a:t>underlying</a:t>
            </a:r>
            <a:r>
              <a:rPr lang="en-US" sz="1900" b="1" i="1" dirty="0" smtClean="0"/>
              <a:t> principle</a:t>
            </a:r>
            <a:r>
              <a:rPr lang="en-US" sz="1900" dirty="0" smtClean="0"/>
              <a:t> for </a:t>
            </a:r>
            <a:r>
              <a:rPr lang="en-US" sz="1900" b="1" i="1" dirty="0" smtClean="0"/>
              <a:t>modern application </a:t>
            </a:r>
            <a:r>
              <a:rPr lang="en-US" sz="1900" dirty="0" smtClean="0"/>
              <a:t>against too </a:t>
            </a:r>
            <a:r>
              <a:rPr lang="en-US" sz="1900" b="1" i="1" dirty="0" smtClean="0"/>
              <a:t>little</a:t>
            </a:r>
            <a:r>
              <a:rPr lang="en-US" sz="1900" dirty="0" smtClean="0"/>
              <a:t> or too </a:t>
            </a:r>
            <a:r>
              <a:rPr lang="en-US" sz="1900" b="1" i="1" dirty="0" smtClean="0"/>
              <a:t>tight</a:t>
            </a:r>
            <a:r>
              <a:rPr lang="en-US" sz="1900" dirty="0" smtClean="0"/>
              <a:t> clothing.  “</a:t>
            </a:r>
            <a:r>
              <a:rPr lang="en-US" sz="1900" i="1" dirty="0" smtClean="0"/>
              <a:t>Professing godliness”</a:t>
            </a:r>
            <a:r>
              <a:rPr lang="en-US" sz="1900" dirty="0" smtClean="0"/>
              <a:t>?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900" dirty="0" smtClean="0"/>
              <a:t>What </a:t>
            </a:r>
            <a:r>
              <a:rPr lang="en-US" sz="1900" b="1" i="1" dirty="0" smtClean="0"/>
              <a:t>anchors</a:t>
            </a:r>
            <a:r>
              <a:rPr lang="en-US" sz="1900" dirty="0" smtClean="0"/>
              <a:t> our sense of shame?  Have we lost ability to blush (</a:t>
            </a:r>
            <a:r>
              <a:rPr lang="en-US" sz="1900" b="1" dirty="0" smtClean="0">
                <a:solidFill>
                  <a:schemeClr val="accent1"/>
                </a:solidFill>
              </a:rPr>
              <a:t>Jeremiah 6:15</a:t>
            </a:r>
            <a:r>
              <a:rPr lang="en-US" sz="1900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958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i="1" dirty="0" smtClean="0"/>
              <a:t>Let </a:t>
            </a:r>
            <a:r>
              <a:rPr lang="en-US" sz="2200" i="1" dirty="0"/>
              <a:t>a </a:t>
            </a:r>
            <a:r>
              <a:rPr lang="en-US" sz="2200" b="1" i="1" dirty="0"/>
              <a:t>woman </a:t>
            </a:r>
            <a:r>
              <a:rPr lang="en-US" sz="2200" b="1" i="1" u="sng" dirty="0"/>
              <a:t>learn in silence</a:t>
            </a:r>
            <a:r>
              <a:rPr lang="en-US" sz="2200" b="1" i="1" dirty="0"/>
              <a:t> with </a:t>
            </a:r>
            <a:r>
              <a:rPr lang="en-US" sz="2200" b="1" i="1" u="sng" dirty="0"/>
              <a:t>all submission</a:t>
            </a:r>
            <a:r>
              <a:rPr lang="en-US" sz="2200" i="1" dirty="0" smtClean="0"/>
              <a:t>.  And </a:t>
            </a:r>
            <a:r>
              <a:rPr lang="en-US" sz="2200" i="1" dirty="0"/>
              <a:t>I </a:t>
            </a:r>
            <a:r>
              <a:rPr lang="en-US" sz="2200" b="1" i="1" dirty="0"/>
              <a:t>do not permit a woman to teach or to have authority </a:t>
            </a:r>
            <a:r>
              <a:rPr lang="en-US" sz="2200" b="1" i="1" u="sng" dirty="0"/>
              <a:t>over a man</a:t>
            </a:r>
            <a:r>
              <a:rPr lang="en-US" sz="2200" b="1" i="1" dirty="0"/>
              <a:t>, but to be in </a:t>
            </a:r>
            <a:r>
              <a:rPr lang="en-US" sz="2200" b="1" i="1" u="sng" dirty="0"/>
              <a:t>silence</a:t>
            </a:r>
            <a:r>
              <a:rPr lang="en-US" sz="2200" i="1" dirty="0" smtClean="0"/>
              <a:t>.  For Adam </a:t>
            </a:r>
            <a:r>
              <a:rPr lang="en-US" sz="2200" i="1" dirty="0"/>
              <a:t>was formed first, then Eve</a:t>
            </a:r>
            <a:r>
              <a:rPr lang="en-US" sz="2200" i="1" dirty="0" smtClean="0"/>
              <a:t>.  And Adam </a:t>
            </a:r>
            <a:r>
              <a:rPr lang="en-US" sz="2200" i="1" dirty="0"/>
              <a:t>was not deceived, but the woman being deceived, fell into transgression.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2:11-14</a:t>
            </a:r>
            <a:r>
              <a:rPr lang="en-US" sz="2200" dirty="0" smtClean="0"/>
              <a:t>)</a:t>
            </a:r>
          </a:p>
          <a:p>
            <a:pPr marL="227013" lvl="0" indent="-227013">
              <a:spcBef>
                <a:spcPts val="0"/>
              </a:spcBef>
              <a:buFont typeface="+mj-lt"/>
              <a:buAutoNum type="arabicPeriod" startAt="8"/>
            </a:pPr>
            <a:r>
              <a:rPr lang="en-US" sz="2200" dirty="0" smtClean="0"/>
              <a:t>In what Scriptural ways may a woman teach – if at all?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i="1" dirty="0" smtClean="0"/>
              <a:t>… the </a:t>
            </a:r>
            <a:r>
              <a:rPr lang="en-US" sz="2200" b="1" i="1" dirty="0"/>
              <a:t>older women </a:t>
            </a:r>
            <a:r>
              <a:rPr lang="en-US" sz="2200" i="1" dirty="0"/>
              <a:t>likewise, that they be reverent in behavior, not slanderers, not given to much wine, </a:t>
            </a:r>
            <a:r>
              <a:rPr lang="en-US" sz="2200" b="1" i="1" u="sng" dirty="0"/>
              <a:t>teachers</a:t>
            </a:r>
            <a:r>
              <a:rPr lang="en-US" sz="2200" b="1" i="1" dirty="0"/>
              <a:t> of good </a:t>
            </a:r>
            <a:r>
              <a:rPr lang="en-US" sz="2200" b="1" i="1" dirty="0" smtClean="0"/>
              <a:t>things </a:t>
            </a:r>
            <a:r>
              <a:rPr lang="en-US" sz="2200" i="1" dirty="0" smtClean="0"/>
              <a:t>– that </a:t>
            </a:r>
            <a:r>
              <a:rPr lang="en-US" sz="2200" i="1" dirty="0"/>
              <a:t>they </a:t>
            </a:r>
            <a:r>
              <a:rPr lang="en-US" sz="2200" b="1" i="1" u="sng" dirty="0"/>
              <a:t>admonish</a:t>
            </a:r>
            <a:r>
              <a:rPr lang="en-US" sz="2200" b="1" i="1" dirty="0"/>
              <a:t> the young women</a:t>
            </a:r>
            <a:r>
              <a:rPr lang="en-US" sz="2200" i="1" dirty="0"/>
              <a:t> to love their husbands, to </a:t>
            </a:r>
            <a:r>
              <a:rPr lang="en-US" sz="2200" b="1" i="1" dirty="0"/>
              <a:t>love their children</a:t>
            </a:r>
            <a:r>
              <a:rPr lang="en-US" sz="2200" i="1" dirty="0" smtClean="0"/>
              <a:t>, to </a:t>
            </a:r>
            <a:r>
              <a:rPr lang="en-US" sz="2200" i="1" dirty="0"/>
              <a:t>be discreet, chaste, </a:t>
            </a:r>
            <a:r>
              <a:rPr lang="en-US" sz="2200" b="1" i="1" dirty="0"/>
              <a:t>homemakers</a:t>
            </a:r>
            <a:r>
              <a:rPr lang="en-US" sz="2200" i="1" dirty="0"/>
              <a:t>, good, obedient to their own husbands, that the word of God may not be blasphemed. </a:t>
            </a:r>
            <a:r>
              <a:rPr lang="en-US" sz="2200" dirty="0"/>
              <a:t>(</a:t>
            </a:r>
            <a:r>
              <a:rPr lang="en-US" sz="2200" b="1" dirty="0">
                <a:solidFill>
                  <a:schemeClr val="accent1"/>
                </a:solidFill>
              </a:rPr>
              <a:t>Titus </a:t>
            </a:r>
            <a:r>
              <a:rPr lang="en-US" sz="2200" b="1" dirty="0" smtClean="0">
                <a:solidFill>
                  <a:schemeClr val="accent1"/>
                </a:solidFill>
              </a:rPr>
              <a:t>2:3-5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 smtClean="0"/>
              <a:t>Teach other women and children (“</a:t>
            </a:r>
            <a:r>
              <a:rPr lang="en-US" sz="2200" b="1" i="1" dirty="0" smtClean="0"/>
              <a:t>manage</a:t>
            </a:r>
            <a:r>
              <a:rPr lang="en-US" sz="2200" i="1" dirty="0" smtClean="0"/>
              <a:t> the house”, </a:t>
            </a:r>
            <a:r>
              <a:rPr lang="en-US" sz="2200" b="1" dirty="0">
                <a:solidFill>
                  <a:schemeClr val="accent1"/>
                </a:solidFill>
              </a:rPr>
              <a:t>I Timothy </a:t>
            </a:r>
            <a:r>
              <a:rPr lang="en-US" sz="2200" b="1" dirty="0" smtClean="0">
                <a:solidFill>
                  <a:schemeClr val="accent1"/>
                </a:solidFill>
              </a:rPr>
              <a:t>5:14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41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Silent is Silent?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 smtClean="0"/>
              <a:t>Let </a:t>
            </a:r>
            <a:r>
              <a:rPr lang="en-US" sz="2200" i="1" dirty="0"/>
              <a:t>a </a:t>
            </a:r>
            <a:r>
              <a:rPr lang="en-US" sz="2200" b="1" i="1" dirty="0"/>
              <a:t>woman </a:t>
            </a:r>
            <a:r>
              <a:rPr lang="en-US" sz="2200" b="1" i="1" u="sng" dirty="0"/>
              <a:t>learn in silence</a:t>
            </a:r>
            <a:r>
              <a:rPr lang="en-US" sz="2200" b="1" i="1" dirty="0"/>
              <a:t> with </a:t>
            </a:r>
            <a:r>
              <a:rPr lang="en-US" sz="2200" b="1" i="1" u="sng" dirty="0"/>
              <a:t>all submission</a:t>
            </a:r>
            <a:r>
              <a:rPr lang="en-US" sz="2200" i="1" dirty="0" smtClean="0"/>
              <a:t>.  And </a:t>
            </a:r>
            <a:r>
              <a:rPr lang="en-US" sz="2200" i="1" dirty="0"/>
              <a:t>I </a:t>
            </a:r>
            <a:r>
              <a:rPr lang="en-US" sz="2200" b="1" i="1" dirty="0"/>
              <a:t>do not permit a woman to teach or to have authority </a:t>
            </a:r>
            <a:r>
              <a:rPr lang="en-US" sz="2200" b="1" i="1" u="sng" dirty="0"/>
              <a:t>over a man</a:t>
            </a:r>
            <a:r>
              <a:rPr lang="en-US" sz="2200" b="1" i="1" dirty="0"/>
              <a:t>, but to be in </a:t>
            </a:r>
            <a:r>
              <a:rPr lang="en-US" sz="2200" b="1" i="1" u="sng" dirty="0"/>
              <a:t>silence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2:11-12</a:t>
            </a:r>
            <a:r>
              <a:rPr lang="en-US" sz="2200" dirty="0" smtClean="0"/>
              <a:t>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Same Greek word, </a:t>
            </a:r>
            <a:r>
              <a:rPr lang="el-GR" sz="2000" dirty="0" smtClean="0"/>
              <a:t>ἡσυχίᾳ</a:t>
            </a:r>
            <a:r>
              <a:rPr lang="en-US" sz="2000" dirty="0" smtClean="0"/>
              <a:t> </a:t>
            </a:r>
            <a:r>
              <a:rPr lang="en-US" sz="2200" dirty="0" smtClean="0"/>
              <a:t>(</a:t>
            </a:r>
            <a:r>
              <a:rPr lang="en-US" sz="2200" b="1" i="1" dirty="0" err="1" smtClean="0"/>
              <a:t>hesuchia</a:t>
            </a:r>
            <a:r>
              <a:rPr lang="en-US" sz="2200" dirty="0" smtClean="0"/>
              <a:t>), describing manner of life and work (</a:t>
            </a:r>
            <a:r>
              <a:rPr lang="en-US" sz="2200" b="1" dirty="0" smtClean="0">
                <a:solidFill>
                  <a:schemeClr val="accent1"/>
                </a:solidFill>
              </a:rPr>
              <a:t>I The. 4:11; II The. 3:11</a:t>
            </a:r>
            <a:r>
              <a:rPr lang="en-US" sz="2200" dirty="0" smtClean="0"/>
              <a:t>). Varying levels of </a:t>
            </a:r>
            <a:r>
              <a:rPr lang="en-US" sz="2200" i="1" dirty="0" smtClean="0"/>
              <a:t>“silence”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Acts 22:2</a:t>
            </a:r>
            <a:r>
              <a:rPr lang="en-US" sz="2200" dirty="0" smtClean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i="1" dirty="0" smtClean="0"/>
              <a:t>In</a:t>
            </a:r>
            <a:r>
              <a:rPr lang="en-US" sz="2200" dirty="0" smtClean="0"/>
              <a:t> the </a:t>
            </a:r>
            <a:r>
              <a:rPr lang="en-US" sz="2200" b="1" u="sng" dirty="0" smtClean="0"/>
              <a:t>assembly</a:t>
            </a:r>
            <a:r>
              <a:rPr lang="en-US" sz="2200" dirty="0" smtClean="0"/>
              <a:t>, women are to </a:t>
            </a:r>
            <a:r>
              <a:rPr lang="en-US" sz="2200" i="1" dirty="0" smtClean="0"/>
              <a:t>“keep silent </a:t>
            </a:r>
            <a:r>
              <a:rPr lang="en-US" sz="2200" b="1" i="1" dirty="0" smtClean="0"/>
              <a:t>in the churches</a:t>
            </a:r>
            <a:r>
              <a:rPr lang="en-US" sz="2200" i="1" dirty="0" smtClean="0"/>
              <a:t>, for they are </a:t>
            </a:r>
            <a:r>
              <a:rPr lang="en-US" sz="2200" b="1" i="1" dirty="0" smtClean="0"/>
              <a:t>not permitted to speak</a:t>
            </a:r>
            <a:r>
              <a:rPr lang="en-US" sz="2200" i="1" dirty="0" smtClean="0"/>
              <a:t>”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I Cor. 14:26, 28, 34-35</a:t>
            </a:r>
            <a:r>
              <a:rPr lang="en-US" sz="2200" dirty="0"/>
              <a:t>; </a:t>
            </a:r>
            <a:r>
              <a:rPr lang="en-US" sz="2200" i="1" dirty="0"/>
              <a:t>Greek</a:t>
            </a:r>
            <a:r>
              <a:rPr lang="en-US" sz="2200" dirty="0"/>
              <a:t>, </a:t>
            </a:r>
            <a:r>
              <a:rPr lang="el-GR" sz="2000" dirty="0"/>
              <a:t>σιγάτωσαν</a:t>
            </a:r>
            <a:r>
              <a:rPr lang="en-US" sz="2000" dirty="0"/>
              <a:t>, </a:t>
            </a:r>
            <a:r>
              <a:rPr lang="en-US" sz="2200" b="1" i="1" dirty="0" err="1" smtClean="0"/>
              <a:t>sigao</a:t>
            </a:r>
            <a:r>
              <a:rPr lang="en-US" sz="2200" dirty="0" smtClean="0"/>
              <a:t>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i="1" dirty="0" smtClean="0"/>
              <a:t>Outside</a:t>
            </a:r>
            <a:r>
              <a:rPr lang="en-US" sz="2200" dirty="0" smtClean="0"/>
              <a:t> the assembly, can women teach </a:t>
            </a:r>
            <a:r>
              <a:rPr lang="en-US" sz="2200" b="1" i="1" dirty="0" smtClean="0"/>
              <a:t>without</a:t>
            </a:r>
            <a:r>
              <a:rPr lang="en-US" sz="2200" dirty="0" smtClean="0"/>
              <a:t> </a:t>
            </a:r>
            <a:r>
              <a:rPr lang="en-US" sz="2200" i="1" dirty="0" smtClean="0"/>
              <a:t>“authority over a man</a:t>
            </a:r>
            <a:r>
              <a:rPr lang="en-US" sz="2200" dirty="0" smtClean="0"/>
              <a:t>”?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Indeterminate example of Priscilla must be consistent with </a:t>
            </a:r>
            <a:r>
              <a:rPr lang="en-US" sz="2200" b="1" dirty="0" smtClean="0">
                <a:solidFill>
                  <a:schemeClr val="accent1"/>
                </a:solidFill>
              </a:rPr>
              <a:t>I Tim. 2:11-12</a:t>
            </a:r>
            <a:r>
              <a:rPr lang="en-US" sz="2200" dirty="0" smtClean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NT teaching is consistent with Old (</a:t>
            </a:r>
            <a:r>
              <a:rPr lang="en-US" sz="2200" i="1" dirty="0" smtClean="0"/>
              <a:t>“as the </a:t>
            </a:r>
            <a:r>
              <a:rPr lang="en-US" sz="2200" b="1" i="1" dirty="0" smtClean="0"/>
              <a:t>law</a:t>
            </a:r>
            <a:r>
              <a:rPr lang="en-US" sz="2200" i="1" dirty="0" smtClean="0"/>
              <a:t> also says”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chemeClr val="accent1"/>
                </a:solidFill>
              </a:rPr>
              <a:t>I Cor. 14:34</a:t>
            </a:r>
            <a:r>
              <a:rPr lang="en-US" sz="2200" dirty="0" smtClean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Consider </a:t>
            </a:r>
            <a:r>
              <a:rPr lang="en-US" sz="2200" b="1" i="1" dirty="0" smtClean="0"/>
              <a:t>Deborah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b="1" i="1" dirty="0" smtClean="0"/>
              <a:t>Huldah</a:t>
            </a:r>
            <a:r>
              <a:rPr lang="en-US" sz="2200" dirty="0" smtClean="0"/>
              <a:t> (</a:t>
            </a:r>
            <a:r>
              <a:rPr lang="en-US" sz="2200" b="1" dirty="0" smtClean="0">
                <a:solidFill>
                  <a:schemeClr val="accent1"/>
                </a:solidFill>
              </a:rPr>
              <a:t>Judges 4:5; II Kings 22:13-15</a:t>
            </a:r>
            <a:r>
              <a:rPr lang="en-US" sz="2200" dirty="0" smtClean="0"/>
              <a:t>).  Men came to them </a:t>
            </a:r>
            <a:r>
              <a:rPr lang="en-US" sz="2200" b="1" i="1" dirty="0" smtClean="0"/>
              <a:t>privately</a:t>
            </a:r>
            <a:r>
              <a:rPr lang="en-US" sz="2200" dirty="0" smtClean="0"/>
              <a:t>.  No indication of </a:t>
            </a:r>
            <a:r>
              <a:rPr lang="en-US" sz="2200" b="1" i="1" dirty="0" smtClean="0"/>
              <a:t>public</a:t>
            </a:r>
            <a:r>
              <a:rPr lang="en-US" sz="2200" dirty="0" smtClean="0"/>
              <a:t> address or teaching.</a:t>
            </a:r>
          </a:p>
        </p:txBody>
      </p:sp>
    </p:spTree>
    <p:extLst>
      <p:ext uri="{BB962C8B-B14F-4D97-AF65-F5344CB8AC3E}">
        <p14:creationId xmlns:p14="http://schemas.microsoft.com/office/powerpoint/2010/main" val="23923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Silent?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Was Paul merely expressing his personal </a:t>
            </a:r>
            <a:r>
              <a:rPr lang="en-US" sz="2200" b="1" i="1" dirty="0" smtClean="0"/>
              <a:t>opinion</a:t>
            </a:r>
            <a:r>
              <a:rPr lang="en-US" sz="2200" dirty="0" smtClean="0"/>
              <a:t> or the cultural </a:t>
            </a:r>
            <a:r>
              <a:rPr lang="en-US" sz="2200" b="1" i="1" dirty="0" smtClean="0"/>
              <a:t>norms</a:t>
            </a:r>
            <a:r>
              <a:rPr lang="en-US" sz="2200" dirty="0" smtClean="0"/>
              <a:t> of his day, or was he expressing the </a:t>
            </a:r>
            <a:r>
              <a:rPr lang="en-US" sz="2200" b="1" i="1" dirty="0" smtClean="0"/>
              <a:t>commandment</a:t>
            </a:r>
            <a:r>
              <a:rPr lang="en-US" sz="2200" dirty="0" smtClean="0"/>
              <a:t> of the Lord (</a:t>
            </a:r>
            <a:r>
              <a:rPr lang="en-US" sz="2200" b="1" dirty="0" smtClean="0">
                <a:solidFill>
                  <a:schemeClr val="accent1"/>
                </a:solidFill>
              </a:rPr>
              <a:t>I Cor. 14:37</a:t>
            </a:r>
            <a:r>
              <a:rPr lang="en-US" sz="2200" dirty="0" smtClean="0"/>
              <a:t>)?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i="1" dirty="0" smtClean="0"/>
              <a:t>Let </a:t>
            </a:r>
            <a:r>
              <a:rPr lang="en-US" sz="2200" i="1" dirty="0"/>
              <a:t>a woman learn in silence with all submission</a:t>
            </a:r>
            <a:r>
              <a:rPr lang="en-US" sz="2200" i="1" dirty="0" smtClean="0"/>
              <a:t>.  And </a:t>
            </a:r>
            <a:r>
              <a:rPr lang="en-US" sz="2200" i="1" dirty="0"/>
              <a:t>I do not permit a woman to teach or to have authority over a man, but to be in silence</a:t>
            </a:r>
            <a:r>
              <a:rPr lang="en-US" sz="2200" i="1" dirty="0" smtClean="0"/>
              <a:t>.  </a:t>
            </a:r>
            <a:r>
              <a:rPr lang="en-US" sz="2200" b="1" i="1" u="sng" dirty="0" smtClean="0"/>
              <a:t>For</a:t>
            </a:r>
            <a:r>
              <a:rPr lang="en-US" sz="2200" i="1" dirty="0" smtClean="0"/>
              <a:t> </a:t>
            </a:r>
            <a:r>
              <a:rPr lang="en-US" sz="2200" b="1" i="1" baseline="30000" dirty="0" smtClean="0">
                <a:solidFill>
                  <a:schemeClr val="accent1"/>
                </a:solidFill>
              </a:rPr>
              <a:t>1</a:t>
            </a:r>
            <a:r>
              <a:rPr lang="en-US" sz="2200" b="1" i="1" dirty="0" smtClean="0"/>
              <a:t>Adam </a:t>
            </a:r>
            <a:r>
              <a:rPr lang="en-US" sz="2200" b="1" i="1" dirty="0"/>
              <a:t>was formed first, </a:t>
            </a:r>
            <a:r>
              <a:rPr lang="en-US" sz="2200" b="1" i="1" u="sng" dirty="0"/>
              <a:t>then</a:t>
            </a:r>
            <a:r>
              <a:rPr lang="en-US" sz="2200" b="1" i="1" dirty="0"/>
              <a:t> Eve</a:t>
            </a:r>
            <a:r>
              <a:rPr lang="en-US" sz="2200" i="1" dirty="0" smtClean="0"/>
              <a:t>.  And </a:t>
            </a:r>
            <a:r>
              <a:rPr lang="en-US" sz="2200" b="1" i="1" baseline="30000" dirty="0" smtClean="0">
                <a:solidFill>
                  <a:schemeClr val="accent1"/>
                </a:solidFill>
              </a:rPr>
              <a:t>2</a:t>
            </a:r>
            <a:r>
              <a:rPr lang="en-US" sz="2200" b="1" i="1" dirty="0" smtClean="0"/>
              <a:t>Adam </a:t>
            </a:r>
            <a:r>
              <a:rPr lang="en-US" sz="2200" b="1" i="1" dirty="0"/>
              <a:t>was </a:t>
            </a:r>
            <a:r>
              <a:rPr lang="en-US" sz="2200" b="1" i="1" u="sng" dirty="0"/>
              <a:t>not deceived</a:t>
            </a:r>
            <a:r>
              <a:rPr lang="en-US" sz="2200" i="1" dirty="0"/>
              <a:t>, but the </a:t>
            </a:r>
            <a:r>
              <a:rPr lang="en-US" sz="2200" b="1" i="1" dirty="0"/>
              <a:t>woman being </a:t>
            </a:r>
            <a:r>
              <a:rPr lang="en-US" sz="2200" b="1" i="1" u="sng" dirty="0"/>
              <a:t>deceived</a:t>
            </a:r>
            <a:r>
              <a:rPr lang="en-US" sz="2200" b="1" i="1" dirty="0"/>
              <a:t>, fell </a:t>
            </a:r>
            <a:r>
              <a:rPr lang="en-US" sz="2200" i="1" dirty="0"/>
              <a:t>into transgression.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2:11-14</a:t>
            </a:r>
            <a:r>
              <a:rPr lang="en-US" sz="2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Command was rooted </a:t>
            </a:r>
            <a:r>
              <a:rPr lang="en-US" sz="2200" b="1" i="1" dirty="0" smtClean="0"/>
              <a:t>not</a:t>
            </a:r>
            <a:r>
              <a:rPr lang="en-US" sz="2200" dirty="0" smtClean="0"/>
              <a:t> in culture or opinion, but in:</a:t>
            </a:r>
          </a:p>
          <a:p>
            <a:pPr lvl="1" indent="-231775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Order established at </a:t>
            </a:r>
            <a:r>
              <a:rPr lang="en-US" sz="2000" b="1" i="1" dirty="0" smtClean="0"/>
              <a:t>creation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chemeClr val="accent1"/>
                </a:solidFill>
              </a:rPr>
              <a:t>Genesis 2:18-25; I Corinthians 11:3, 9</a:t>
            </a:r>
            <a:r>
              <a:rPr lang="en-US" sz="2000" dirty="0" smtClean="0"/>
              <a:t>).</a:t>
            </a:r>
          </a:p>
          <a:p>
            <a:pPr lvl="1" indent="-231775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Order established at </a:t>
            </a:r>
            <a:r>
              <a:rPr lang="en-US" sz="2000" b="1" i="1" dirty="0" smtClean="0"/>
              <a:t>fall</a:t>
            </a:r>
            <a:r>
              <a:rPr lang="en-US" sz="2000" dirty="0" smtClean="0"/>
              <a:t> – transcends all culture and opinions.</a:t>
            </a:r>
          </a:p>
          <a:p>
            <a:pPr marL="227013" lvl="1" indent="-223838">
              <a:spcBef>
                <a:spcPts val="0"/>
              </a:spcBef>
            </a:pPr>
            <a:r>
              <a:rPr lang="en-US" i="1" dirty="0" smtClean="0"/>
              <a:t>“For </a:t>
            </a:r>
            <a:r>
              <a:rPr lang="en-US" i="1" dirty="0"/>
              <a:t>we walk by faith, not by sight</a:t>
            </a:r>
            <a:r>
              <a:rPr lang="en-US" i="1" dirty="0" smtClean="0"/>
              <a:t>.”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II Corinthians </a:t>
            </a:r>
            <a:r>
              <a:rPr lang="en-US" b="1" dirty="0" smtClean="0">
                <a:solidFill>
                  <a:schemeClr val="accent1"/>
                </a:solidFill>
              </a:rPr>
              <a:t>5:7</a:t>
            </a:r>
            <a:r>
              <a:rPr lang="en-US" dirty="0" smtClean="0"/>
              <a:t>) – Do </a:t>
            </a:r>
            <a:r>
              <a:rPr lang="en-US" b="1" i="1" dirty="0" smtClean="0"/>
              <a:t>we</a:t>
            </a:r>
            <a:r>
              <a:rPr lang="en-US" dirty="0" smtClean="0"/>
              <a:t>?</a:t>
            </a: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/>
              <a:t>http://</a:t>
            </a:r>
            <a:r>
              <a:rPr lang="en-US" sz="2200" dirty="0" smtClean="0"/>
              <a:t>www.insearchoftruth.org/articles/female_leadership.html</a:t>
            </a:r>
          </a:p>
        </p:txBody>
      </p:sp>
    </p:spTree>
    <p:extLst>
      <p:ext uri="{BB962C8B-B14F-4D97-AF65-F5344CB8AC3E}">
        <p14:creationId xmlns:p14="http://schemas.microsoft.com/office/powerpoint/2010/main" val="20569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“Saved in Childbearing”?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/>
              <a:t>For </a:t>
            </a:r>
            <a:r>
              <a:rPr lang="en-US" sz="2200" b="1" i="1" dirty="0"/>
              <a:t>Adam</a:t>
            </a:r>
            <a:r>
              <a:rPr lang="en-US" sz="2200" i="1" dirty="0"/>
              <a:t> was formed first, then </a:t>
            </a:r>
            <a:r>
              <a:rPr lang="en-US" sz="2200" b="1" i="1" u="sng" dirty="0">
                <a:solidFill>
                  <a:schemeClr val="accent1"/>
                </a:solidFill>
              </a:rPr>
              <a:t>Eve</a:t>
            </a:r>
            <a:r>
              <a:rPr lang="en-US" sz="2200" i="1" dirty="0" smtClean="0"/>
              <a:t>.  And </a:t>
            </a:r>
            <a:r>
              <a:rPr lang="en-US" sz="2200" b="1" i="1" dirty="0"/>
              <a:t>Adam</a:t>
            </a:r>
            <a:r>
              <a:rPr lang="en-US" sz="2200" i="1" dirty="0"/>
              <a:t> was not deceived, but </a:t>
            </a:r>
            <a:r>
              <a:rPr lang="en-US" sz="2200" b="1" i="1" u="sng" dirty="0"/>
              <a:t>the </a:t>
            </a:r>
            <a:r>
              <a:rPr lang="en-US" sz="2200" b="1" i="1" u="sng" dirty="0">
                <a:solidFill>
                  <a:schemeClr val="accent1"/>
                </a:solidFill>
              </a:rPr>
              <a:t>woman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being deceived, fell into transgression. </a:t>
            </a:r>
            <a:r>
              <a:rPr lang="en-US" sz="2200" i="1" dirty="0" smtClean="0"/>
              <a:t> Nevertheless </a:t>
            </a:r>
            <a:r>
              <a:rPr lang="en-US" sz="2200" b="1" i="1" u="sng" dirty="0">
                <a:solidFill>
                  <a:schemeClr val="accent1"/>
                </a:solidFill>
              </a:rPr>
              <a:t>she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will be </a:t>
            </a:r>
            <a:r>
              <a:rPr lang="en-US" sz="2200" b="1" i="1" u="sng" dirty="0" smtClean="0"/>
              <a:t>saved in childbearing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if</a:t>
            </a:r>
            <a:r>
              <a:rPr lang="en-US" sz="2200" i="1" dirty="0" smtClean="0"/>
              <a:t>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continue in </a:t>
            </a:r>
            <a:r>
              <a:rPr lang="en-US" sz="2200" b="1" i="1" dirty="0" smtClean="0"/>
              <a:t>faith</a:t>
            </a:r>
            <a:r>
              <a:rPr lang="en-US" sz="2200" i="1" dirty="0" smtClean="0"/>
              <a:t>, </a:t>
            </a:r>
            <a:r>
              <a:rPr lang="en-US" sz="2200" b="1" i="1" dirty="0" smtClean="0"/>
              <a:t>love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holiness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self-control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2:13-15</a:t>
            </a:r>
            <a:r>
              <a:rPr lang="en-US" sz="2200" dirty="0" smtClean="0"/>
              <a:t>)</a:t>
            </a:r>
          </a:p>
          <a:p>
            <a:pPr marL="227013" lvl="0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200" dirty="0" smtClean="0"/>
              <a:t>How is a woman “</a:t>
            </a:r>
            <a:r>
              <a:rPr lang="en-US" sz="2200" i="1" dirty="0" smtClean="0"/>
              <a:t>delivered </a:t>
            </a:r>
            <a:r>
              <a:rPr lang="en-US" sz="2200" b="1" i="1" dirty="0" smtClean="0"/>
              <a:t>through</a:t>
            </a:r>
            <a:r>
              <a:rPr lang="en-US" sz="2200" i="1" dirty="0" smtClean="0"/>
              <a:t> childbearing”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What does this </a:t>
            </a:r>
            <a:r>
              <a:rPr lang="en-US" sz="2200" b="1" i="1" dirty="0" smtClean="0"/>
              <a:t>not</a:t>
            </a:r>
            <a:r>
              <a:rPr lang="en-US" sz="2200" dirty="0"/>
              <a:t> </a:t>
            </a:r>
            <a:r>
              <a:rPr lang="en-US" sz="2200" dirty="0" smtClean="0"/>
              <a:t>mean?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Women </a:t>
            </a:r>
            <a:r>
              <a:rPr lang="en-US" sz="2000" b="1" i="1" dirty="0" smtClean="0"/>
              <a:t>cannot</a:t>
            </a:r>
            <a:r>
              <a:rPr lang="en-US" sz="2000" dirty="0" smtClean="0"/>
              <a:t> be saved </a:t>
            </a:r>
            <a:r>
              <a:rPr lang="en-US" sz="2000" b="1" i="1" dirty="0" smtClean="0"/>
              <a:t>unless</a:t>
            </a:r>
            <a:r>
              <a:rPr lang="en-US" sz="2000" dirty="0" smtClean="0"/>
              <a:t> they bear children?  </a:t>
            </a:r>
            <a:r>
              <a:rPr lang="en-US" sz="2000" b="1" i="1" dirty="0" smtClean="0"/>
              <a:t>No</a:t>
            </a:r>
            <a:r>
              <a:rPr lang="en-US" sz="2000" dirty="0" smtClean="0"/>
              <a:t>, see: </a:t>
            </a:r>
            <a:r>
              <a:rPr lang="en-US" sz="2000" b="1" dirty="0" smtClean="0">
                <a:solidFill>
                  <a:schemeClr val="accent1"/>
                </a:solidFill>
              </a:rPr>
              <a:t>I Cor. 7:25-40</a:t>
            </a:r>
            <a:r>
              <a:rPr lang="en-US" sz="2000" dirty="0" smtClean="0"/>
              <a:t>!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Godly women will </a:t>
            </a:r>
            <a:r>
              <a:rPr lang="en-US" sz="2000" b="1" i="1" dirty="0" smtClean="0"/>
              <a:t>never</a:t>
            </a:r>
            <a:r>
              <a:rPr lang="en-US" sz="2000" dirty="0" smtClean="0"/>
              <a:t> die in childbearing?  </a:t>
            </a:r>
            <a:r>
              <a:rPr lang="en-US" sz="2000" b="1" i="1" dirty="0" smtClean="0"/>
              <a:t>No</a:t>
            </a:r>
            <a:r>
              <a:rPr lang="en-US" sz="2000" dirty="0" smtClean="0"/>
              <a:t>, see:  </a:t>
            </a:r>
            <a:r>
              <a:rPr lang="en-US" sz="2000" b="1" dirty="0" smtClean="0">
                <a:solidFill>
                  <a:schemeClr val="accent1"/>
                </a:solidFill>
              </a:rPr>
              <a:t>Genesis 35:16-20</a:t>
            </a:r>
            <a:r>
              <a:rPr lang="en-US" sz="2000" dirty="0" smtClean="0"/>
              <a:t>!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Every woman bearing children will be saved?  </a:t>
            </a:r>
            <a:r>
              <a:rPr lang="en-US" sz="2000" b="1" i="1" dirty="0" smtClean="0"/>
              <a:t>No,</a:t>
            </a:r>
            <a:r>
              <a:rPr lang="en-US" sz="2000" dirty="0" smtClean="0"/>
              <a:t> see:  Jezebel?  </a:t>
            </a:r>
            <a:r>
              <a:rPr lang="en-US" sz="2000" dirty="0" err="1" smtClean="0"/>
              <a:t>Athaliah</a:t>
            </a:r>
            <a:r>
              <a:rPr lang="en-US" sz="2000" dirty="0" smtClean="0"/>
              <a:t>?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Eve will be saved if women generally are faithful?  No, see:  </a:t>
            </a:r>
            <a:r>
              <a:rPr lang="en-US" sz="2000" b="1" dirty="0" smtClean="0">
                <a:solidFill>
                  <a:schemeClr val="accent1"/>
                </a:solidFill>
              </a:rPr>
              <a:t>Ezekiel 18</a:t>
            </a:r>
            <a:r>
              <a:rPr lang="en-US" sz="2000" dirty="0" smtClean="0"/>
              <a:t>.</a:t>
            </a:r>
          </a:p>
          <a:p>
            <a:pPr marL="227013" lvl="1" indent="-227013"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Obviously, we are dealing with </a:t>
            </a:r>
            <a:r>
              <a:rPr lang="en-US" b="1" i="1" dirty="0" smtClean="0"/>
              <a:t>figurative</a:t>
            </a:r>
            <a:r>
              <a:rPr lang="en-US" dirty="0" smtClean="0"/>
              <a:t> language.</a:t>
            </a:r>
          </a:p>
          <a:p>
            <a:pPr marL="227013" lvl="1" indent="-227013"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b="1" i="1" dirty="0" smtClean="0"/>
              <a:t>might</a:t>
            </a:r>
            <a:r>
              <a:rPr lang="en-US" dirty="0" smtClean="0"/>
              <a:t> this mean?</a:t>
            </a:r>
          </a:p>
        </p:txBody>
      </p:sp>
    </p:spTree>
    <p:extLst>
      <p:ext uri="{BB962C8B-B14F-4D97-AF65-F5344CB8AC3E}">
        <p14:creationId xmlns:p14="http://schemas.microsoft.com/office/powerpoint/2010/main" val="3585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Interpretations –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2000"/>
              </a:lnSpc>
              <a:spcBef>
                <a:spcPts val="0"/>
              </a:spcBef>
              <a:buNone/>
            </a:pPr>
            <a:r>
              <a:rPr lang="en-US" sz="2200" i="1" dirty="0"/>
              <a:t>For </a:t>
            </a:r>
            <a:r>
              <a:rPr lang="en-US" sz="2200" b="1" i="1" dirty="0"/>
              <a:t>Adam</a:t>
            </a:r>
            <a:r>
              <a:rPr lang="en-US" sz="2200" i="1" dirty="0"/>
              <a:t> was formed first, then </a:t>
            </a:r>
            <a:r>
              <a:rPr lang="en-US" sz="2200" b="1" i="1" u="sng" dirty="0">
                <a:solidFill>
                  <a:schemeClr val="accent1"/>
                </a:solidFill>
              </a:rPr>
              <a:t>Eve</a:t>
            </a:r>
            <a:r>
              <a:rPr lang="en-US" sz="2200" i="1" dirty="0" smtClean="0"/>
              <a:t>.  And </a:t>
            </a:r>
            <a:r>
              <a:rPr lang="en-US" sz="2200" b="1" i="1" dirty="0"/>
              <a:t>Adam</a:t>
            </a:r>
            <a:r>
              <a:rPr lang="en-US" sz="2200" i="1" dirty="0"/>
              <a:t> was not deceived, but </a:t>
            </a:r>
            <a:r>
              <a:rPr lang="en-US" sz="2200" b="1" i="1" u="sng" dirty="0"/>
              <a:t>the </a:t>
            </a:r>
            <a:r>
              <a:rPr lang="en-US" sz="2200" b="1" i="1" u="sng" dirty="0">
                <a:solidFill>
                  <a:schemeClr val="accent1"/>
                </a:solidFill>
              </a:rPr>
              <a:t>woman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being deceived, fell into transgression. </a:t>
            </a:r>
            <a:r>
              <a:rPr lang="en-US" sz="2200" i="1" dirty="0" smtClean="0"/>
              <a:t> Nevertheless </a:t>
            </a:r>
            <a:r>
              <a:rPr lang="en-US" sz="2200" b="1" i="1" u="sng" dirty="0">
                <a:solidFill>
                  <a:schemeClr val="accent1"/>
                </a:solidFill>
              </a:rPr>
              <a:t>she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will be </a:t>
            </a:r>
            <a:r>
              <a:rPr lang="en-US" sz="2200" b="1" i="1" u="sng" dirty="0" smtClean="0"/>
              <a:t>saved in childbearing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if</a:t>
            </a:r>
            <a:r>
              <a:rPr lang="en-US" sz="2200" i="1" dirty="0" smtClean="0"/>
              <a:t>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continue in </a:t>
            </a:r>
            <a:r>
              <a:rPr lang="en-US" sz="2200" b="1" i="1" dirty="0" smtClean="0"/>
              <a:t>faith</a:t>
            </a:r>
            <a:r>
              <a:rPr lang="en-US" sz="2200" i="1" dirty="0" smtClean="0"/>
              <a:t>, </a:t>
            </a:r>
            <a:r>
              <a:rPr lang="en-US" sz="2200" b="1" i="1" dirty="0" smtClean="0"/>
              <a:t>love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holiness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self-control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2:13-15</a:t>
            </a:r>
            <a:r>
              <a:rPr lang="en-US" sz="2200" dirty="0" smtClean="0"/>
              <a:t>)</a:t>
            </a:r>
          </a:p>
          <a:p>
            <a:pPr indent="-234950">
              <a:lnSpc>
                <a:spcPct val="92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Focusing on salvation </a:t>
            </a:r>
            <a:r>
              <a:rPr lang="en-US" sz="2200" i="1" dirty="0" smtClean="0"/>
              <a:t>“through”</a:t>
            </a:r>
            <a:r>
              <a:rPr lang="en-US" sz="2200" dirty="0" smtClean="0"/>
              <a:t> (i.e., modal, denoting manner) </a:t>
            </a:r>
            <a:r>
              <a:rPr lang="en-US" sz="2200" i="1" dirty="0" smtClean="0"/>
              <a:t>“childbirth”</a:t>
            </a:r>
            <a:r>
              <a:rPr lang="en-US" sz="2200" dirty="0" smtClean="0"/>
              <a:t> might suggest common salvation though Mary’s birth of Jesus (</a:t>
            </a:r>
            <a:r>
              <a:rPr lang="en-US" sz="2200" b="1" dirty="0" smtClean="0">
                <a:solidFill>
                  <a:schemeClr val="accent1"/>
                </a:solidFill>
              </a:rPr>
              <a:t>Gen. 3:15</a:t>
            </a:r>
            <a:r>
              <a:rPr lang="en-US" sz="2200" dirty="0" smtClean="0"/>
              <a:t>).  All women are idealized and elevated in the incarnation of Jesus through a woman.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b="1" dirty="0" smtClean="0"/>
              <a:t>Awkward Transition from Figurative to Literal Application </a:t>
            </a:r>
            <a:r>
              <a:rPr lang="en-US" sz="2000" dirty="0" smtClean="0"/>
              <a:t>– Should </a:t>
            </a:r>
            <a:r>
              <a:rPr lang="en-US" sz="2000" i="1" dirty="0" smtClean="0"/>
              <a:t>“she”</a:t>
            </a:r>
            <a:r>
              <a:rPr lang="en-US" sz="2000" dirty="0" smtClean="0"/>
              <a:t>,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, be interpreted </a:t>
            </a:r>
            <a:r>
              <a:rPr lang="en-US" sz="2000" b="1" i="1" dirty="0" smtClean="0"/>
              <a:t>figuratively</a:t>
            </a:r>
            <a:r>
              <a:rPr lang="en-US" sz="2000" dirty="0" smtClean="0"/>
              <a:t> as </a:t>
            </a:r>
            <a:r>
              <a:rPr lang="en-US" sz="2000" b="1" i="1" dirty="0" smtClean="0"/>
              <a:t>plural</a:t>
            </a:r>
            <a:r>
              <a:rPr lang="en-US" sz="2000" dirty="0" smtClean="0"/>
              <a:t>, but </a:t>
            </a:r>
            <a:r>
              <a:rPr lang="en-US" sz="2000" i="1" dirty="0" smtClean="0"/>
              <a:t>“childbirth”</a:t>
            </a:r>
            <a:r>
              <a:rPr lang="en-US" sz="2000" dirty="0" smtClean="0"/>
              <a:t>,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, be interpreted </a:t>
            </a:r>
            <a:r>
              <a:rPr lang="en-US" sz="2000" b="1" i="1" dirty="0" smtClean="0"/>
              <a:t>literally</a:t>
            </a:r>
            <a:r>
              <a:rPr lang="en-US" sz="2000" dirty="0" smtClean="0"/>
              <a:t> as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 – </a:t>
            </a:r>
            <a:r>
              <a:rPr lang="en-US" sz="2000" b="1" i="1" u="sng" dirty="0" smtClean="0"/>
              <a:t>in the same phrase</a:t>
            </a:r>
            <a:r>
              <a:rPr lang="en-US" sz="2000" dirty="0" smtClean="0"/>
              <a:t>?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Men saved by the same miraculous childbirth of Jesus?  Why women idealized?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Where is contextual support? … Mixes </a:t>
            </a:r>
            <a:r>
              <a:rPr lang="en-US" sz="2000" b="1" i="1" dirty="0" smtClean="0"/>
              <a:t>gender</a:t>
            </a:r>
            <a:r>
              <a:rPr lang="en-US" sz="2000" dirty="0" smtClean="0"/>
              <a:t> salvation with </a:t>
            </a:r>
            <a:r>
              <a:rPr lang="en-US" sz="2000" b="1" i="1" dirty="0" smtClean="0"/>
              <a:t>spiritual</a:t>
            </a:r>
            <a:r>
              <a:rPr lang="en-US" sz="2000" dirty="0" smtClean="0"/>
              <a:t> salvation.</a:t>
            </a:r>
          </a:p>
        </p:txBody>
      </p:sp>
    </p:spTree>
    <p:extLst>
      <p:ext uri="{BB962C8B-B14F-4D97-AF65-F5344CB8AC3E}">
        <p14:creationId xmlns:p14="http://schemas.microsoft.com/office/powerpoint/2010/main" val="37342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23564</TotalTime>
  <Words>1352</Words>
  <Application>Microsoft Office PowerPoint</Application>
  <PresentationFormat>On-screen Show (16:9)</PresentationFormat>
  <Paragraphs>70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Impact</vt:lpstr>
      <vt:lpstr>Calibri</vt:lpstr>
      <vt:lpstr>Arial Black</vt:lpstr>
      <vt:lpstr>Times New Roman</vt:lpstr>
      <vt:lpstr>NewsPrint</vt:lpstr>
      <vt:lpstr>“Women Professing Godliness”</vt:lpstr>
      <vt:lpstr>Outline </vt:lpstr>
      <vt:lpstr>Guarding Extreme Application</vt:lpstr>
      <vt:lpstr>Holy Adornment of Old</vt:lpstr>
      <vt:lpstr>Women Teachers?</vt:lpstr>
      <vt:lpstr>How Silent is Silent?</vt:lpstr>
      <vt:lpstr>Why Silent?</vt:lpstr>
      <vt:lpstr>“Saved in Childbearing”?</vt:lpstr>
      <vt:lpstr>Other Interpretations –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Corinthians - Lesson 1</dc:title>
  <dc:creator>Trevor Bowen</dc:creator>
  <cp:keywords>2Corinthians</cp:keywords>
  <cp:lastModifiedBy>C. Trevor Bowen</cp:lastModifiedBy>
  <cp:revision>4514</cp:revision>
  <cp:lastPrinted>2015-07-19T12:46:21Z</cp:lastPrinted>
  <dcterms:created xsi:type="dcterms:W3CDTF">2010-04-25T05:11:59Z</dcterms:created>
  <dcterms:modified xsi:type="dcterms:W3CDTF">2015-07-29T15:43:45Z</dcterms:modified>
  <cp:category>Bible</cp:category>
</cp:coreProperties>
</file>