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57" r:id="rId1"/>
  </p:sldMasterIdLst>
  <p:notesMasterIdLst>
    <p:notesMasterId r:id="rId24"/>
  </p:notesMasterIdLst>
  <p:handoutMasterIdLst>
    <p:handoutMasterId r:id="rId25"/>
  </p:handoutMasterIdLst>
  <p:sldIdLst>
    <p:sldId id="465" r:id="rId2"/>
    <p:sldId id="512" r:id="rId3"/>
    <p:sldId id="515" r:id="rId4"/>
    <p:sldId id="516" r:id="rId5"/>
    <p:sldId id="517" r:id="rId6"/>
    <p:sldId id="518" r:id="rId7"/>
    <p:sldId id="519" r:id="rId8"/>
    <p:sldId id="520" r:id="rId9"/>
    <p:sldId id="525" r:id="rId10"/>
    <p:sldId id="521" r:id="rId11"/>
    <p:sldId id="522" r:id="rId12"/>
    <p:sldId id="526" r:id="rId13"/>
    <p:sldId id="530" r:id="rId14"/>
    <p:sldId id="527" r:id="rId15"/>
    <p:sldId id="528" r:id="rId16"/>
    <p:sldId id="529" r:id="rId17"/>
    <p:sldId id="531" r:id="rId18"/>
    <p:sldId id="532" r:id="rId19"/>
    <p:sldId id="533" r:id="rId20"/>
    <p:sldId id="534" r:id="rId21"/>
    <p:sldId id="524" r:id="rId22"/>
    <p:sldId id="523" r:id="rId23"/>
  </p:sldIdLst>
  <p:sldSz cx="9144000" cy="5143500" type="screen16x9"/>
  <p:notesSz cx="7102475" cy="9369425"/>
  <p:embeddedFontLst>
    <p:embeddedFont>
      <p:font typeface="Impact" panose="020B0806030902050204" pitchFamily="3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Arial Black" panose="020B0A04020102020204" pitchFamily="34" charset="0"/>
      <p:bold r:id="rId3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8" autoAdjust="0"/>
    <p:restoredTop sz="94660"/>
  </p:normalViewPr>
  <p:slideViewPr>
    <p:cSldViewPr showGuides="1">
      <p:cViewPr>
        <p:scale>
          <a:sx n="130" d="100"/>
          <a:sy n="130" d="100"/>
        </p:scale>
        <p:origin x="-480" y="-4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97BC9177-8551-45F1-9408-98F8A0CF4102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8D1DB009-B4C8-4E1E-AE93-B487A62E5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15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F7666-21A0-4312-8FB6-8B52503EC316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703263"/>
            <a:ext cx="62452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525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899525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F448E-C724-4D06-BAD9-AD7087301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89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471863"/>
            <a:ext cx="7543800" cy="11430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614863"/>
            <a:ext cx="6858000" cy="74295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 b="1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457200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14350"/>
            <a:ext cx="7239000" cy="291465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1" y="4656582"/>
            <a:ext cx="4873869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101D3B5-17E4-4AC0-A8A8-FBBC8BA9D1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14351"/>
            <a:ext cx="1828800" cy="40576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14351"/>
            <a:ext cx="5715000" cy="36576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1" y="4656582"/>
            <a:ext cx="4873869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0E7D657-C1A8-4478-BFDC-B5F1840934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0188" indent="-230188">
              <a:defRPr/>
            </a:lvl1pPr>
            <a:lvl2pPr marL="460375" indent="-230188">
              <a:defRPr/>
            </a:lvl2pPr>
            <a:lvl3pPr marL="684213" indent="-223838">
              <a:defRPr/>
            </a:lvl3pPr>
            <a:lvl4pPr marL="914400" indent="-230188">
              <a:defRPr/>
            </a:lvl4pPr>
            <a:lvl5pPr marL="1144588" indent="-23018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1" y="4656582"/>
            <a:ext cx="4873869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6109610-C443-45C4-9F64-DBACC27880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57450"/>
            <a:ext cx="7543800" cy="12573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714750"/>
            <a:ext cx="6858000" cy="6858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1" y="4656582"/>
            <a:ext cx="4873869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D54342-E144-4BF9-BC9E-34B220698C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175004"/>
            <a:ext cx="4419600" cy="38970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5004"/>
            <a:ext cx="4419600" cy="38970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1143000"/>
            <a:ext cx="4340352" cy="3929063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143000"/>
            <a:ext cx="4422648" cy="3929063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42900"/>
            <a:ext cx="4594934" cy="30860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3" y="342900"/>
            <a:ext cx="2673657" cy="30861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1" y="4656582"/>
            <a:ext cx="4873869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FCB0B2E-AC6C-40B8-B9CA-581A699A33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153444" y="1885751"/>
            <a:ext cx="28575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42900"/>
            <a:ext cx="7543800" cy="21717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628900"/>
            <a:ext cx="7391400" cy="60364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1" y="4656582"/>
            <a:ext cx="4873869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FCEA358-AE41-4C4C-BF43-5680FB0D37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" y="285750"/>
            <a:ext cx="8991600" cy="8429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157288"/>
            <a:ext cx="8991600" cy="3914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" y="0"/>
            <a:ext cx="8991600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" y="1122426"/>
            <a:ext cx="89916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30188" indent="-2301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60375" indent="-2301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684213" indent="-22383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301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4588" indent="-2301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i="1" dirty="0" smtClean="0"/>
              <a:t>“Women Professing Godliness”</a:t>
            </a:r>
            <a:endParaRPr lang="en-US" sz="6600" i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4614863"/>
            <a:ext cx="7543800" cy="74295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 Black" panose="020B0A04020102020204" pitchFamily="34" charset="0"/>
              </a:rPr>
              <a:t>Class #6 – II Timothy 2:9-15</a:t>
            </a:r>
            <a:endParaRPr lang="en-US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39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“An Overseer Must Be …”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57289"/>
            <a:ext cx="8991600" cy="957262"/>
          </a:xfrm>
        </p:spPr>
        <p:txBody>
          <a:bodyPr/>
          <a:lstStyle/>
          <a:p>
            <a:pPr marL="227013" indent="-227013">
              <a:lnSpc>
                <a:spcPct val="95000"/>
              </a:lnSpc>
              <a:spcBef>
                <a:spcPts val="0"/>
              </a:spcBef>
              <a:buFont typeface="+mj-lt"/>
              <a:buAutoNum type="arabicPeriod" startAt="7"/>
            </a:pPr>
            <a:r>
              <a:rPr lang="en-US" sz="2200" dirty="0" smtClean="0"/>
              <a:t>Compare the list of qualifications in </a:t>
            </a:r>
            <a:r>
              <a:rPr lang="en-US" sz="2200" b="1" dirty="0" smtClean="0">
                <a:solidFill>
                  <a:schemeClr val="accent1"/>
                </a:solidFill>
              </a:rPr>
              <a:t>I Timothy 3:1-7 </a:t>
            </a:r>
            <a:r>
              <a:rPr lang="en-US" sz="2200" dirty="0" smtClean="0"/>
              <a:t>with the list in </a:t>
            </a:r>
            <a:r>
              <a:rPr lang="en-US" sz="2200" b="1" dirty="0" smtClean="0">
                <a:solidFill>
                  <a:schemeClr val="accent1"/>
                </a:solidFill>
              </a:rPr>
              <a:t>Titus 1:5-9</a:t>
            </a:r>
            <a:r>
              <a:rPr lang="en-US" sz="2200" dirty="0" smtClean="0"/>
              <a:t>.  Compile a complete list of these qualifications.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885950"/>
            <a:ext cx="8991600" cy="3152775"/>
          </a:xfrm>
          <a:prstGeom prst="rect">
            <a:avLst/>
          </a:prstGeom>
        </p:spPr>
        <p:txBody>
          <a:bodyPr vert="horz" lIns="91440" tIns="45720" rIns="91440" bIns="45720" numCol="3" rtlCol="0" anchor="t" anchorCtr="0">
            <a:no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0375" indent="-2301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4213" indent="-22383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/>
              <a:t>Man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/>
              <a:t>Desires Position of Bishop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/>
              <a:t>Blameless</a:t>
            </a:r>
            <a:endParaRPr lang="en-US" sz="1800" dirty="0" smtClean="0"/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/>
              <a:t>Husband of One Wife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/>
              <a:t>Temperate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/>
              <a:t>Sober-Minded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/>
              <a:t>Just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/>
              <a:t>Holy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/>
              <a:t>Self-Controlled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/>
              <a:t>Of Good Behavior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/>
              <a:t>Hospitable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/>
              <a:t>Lover of What is Good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/>
              <a:t>Able to Teach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/>
              <a:t>Not Given to Wine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/>
              <a:t>Not Violent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/>
              <a:t>Not Greedy for Money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/>
              <a:t>Gentle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/>
              <a:t>Not self-willed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/>
              <a:t>Not Quick-Tempered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/>
              <a:t>Not Quarrelsome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/>
              <a:t>Not Covetous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i="1" dirty="0" smtClean="0"/>
              <a:t>“Rules his own house well, having his children in submission with all reverence</a:t>
            </a:r>
            <a:r>
              <a:rPr lang="en-US" sz="1800" i="1" dirty="0" smtClean="0"/>
              <a:t>”</a:t>
            </a:r>
            <a:br>
              <a:rPr lang="en-US" sz="1800" i="1" dirty="0" smtClean="0"/>
            </a:br>
            <a:endParaRPr lang="en-US" sz="1800" i="1" dirty="0" smtClean="0"/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i="1" dirty="0" smtClean="0"/>
              <a:t>“Having faithful children not accused of dissipation or insubordination”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/>
              <a:t>Not a Novice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i="1" dirty="0" smtClean="0"/>
              <a:t>“Holding fast the faithful word … that he may be able, by sound doctrine, both to exhort and convict those who contradict”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i="1" dirty="0" smtClean="0"/>
              <a:t>“Have a good testimony among those who are outside”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191500" y="4705350"/>
            <a:ext cx="952500" cy="457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0375" indent="-2301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4213" indent="-22383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dirty="0" smtClean="0"/>
              <a:t>NKJV</a:t>
            </a:r>
          </a:p>
        </p:txBody>
      </p:sp>
    </p:spTree>
    <p:extLst>
      <p:ext uri="{BB962C8B-B14F-4D97-AF65-F5344CB8AC3E}">
        <p14:creationId xmlns:p14="http://schemas.microsoft.com/office/powerpoint/2010/main" val="244191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Past Behavior, Best Predictor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indent="-227013">
              <a:lnSpc>
                <a:spcPct val="95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en-US" sz="2200" dirty="0" smtClean="0"/>
              <a:t>How can you tell if a man has the following qualities?</a:t>
            </a:r>
          </a:p>
          <a:p>
            <a:pPr marL="457200">
              <a:lnSpc>
                <a:spcPct val="9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200" dirty="0" smtClean="0"/>
              <a:t>“hospitable”</a:t>
            </a:r>
          </a:p>
          <a:p>
            <a:pPr marL="457200">
              <a:lnSpc>
                <a:spcPct val="9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200" dirty="0" smtClean="0"/>
              <a:t>“an able teacher”</a:t>
            </a:r>
          </a:p>
          <a:p>
            <a:pPr marL="457200">
              <a:lnSpc>
                <a:spcPct val="9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200" dirty="0" smtClean="0"/>
              <a:t>“free from the love of money”</a:t>
            </a:r>
          </a:p>
          <a:p>
            <a:pPr marL="457200">
              <a:lnSpc>
                <a:spcPct val="9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200" dirty="0" smtClean="0"/>
              <a:t>“manage his own household”</a:t>
            </a:r>
          </a:p>
          <a:p>
            <a:pPr marL="457200">
              <a:lnSpc>
                <a:spcPct val="9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200" dirty="0" smtClean="0"/>
              <a:t>“keep his children in control”</a:t>
            </a:r>
          </a:p>
          <a:p>
            <a:pPr marL="457200">
              <a:lnSpc>
                <a:spcPct val="9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200" dirty="0" smtClean="0"/>
              <a:t>“well thought of by those outside the faith</a:t>
            </a:r>
            <a:r>
              <a:rPr lang="en-US" sz="2200" dirty="0" smtClean="0"/>
              <a:t>”</a:t>
            </a:r>
          </a:p>
          <a:p>
            <a:pPr marL="457200">
              <a:lnSpc>
                <a:spcPct val="95000"/>
              </a:lnSpc>
              <a:spcBef>
                <a:spcPts val="0"/>
              </a:spcBef>
              <a:buFont typeface="+mj-lt"/>
              <a:buAutoNum type="alphaLcPeriod"/>
            </a:pPr>
            <a:endParaRPr lang="en-US" sz="2200" dirty="0">
              <a:solidFill>
                <a:schemeClr val="tx1"/>
              </a:solidFill>
            </a:endParaRPr>
          </a:p>
          <a:p>
            <a:pPr marL="227013" indent="-227013">
              <a:lnSpc>
                <a:spcPct val="95000"/>
              </a:lnSpc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We will spend a little time on </a:t>
            </a:r>
            <a:r>
              <a:rPr lang="en-US" sz="2200" b="1" i="1" dirty="0" smtClean="0">
                <a:solidFill>
                  <a:schemeClr val="tx1"/>
                </a:solidFill>
              </a:rPr>
              <a:t>each</a:t>
            </a:r>
            <a:r>
              <a:rPr lang="en-US" sz="2200" dirty="0" smtClean="0">
                <a:solidFill>
                  <a:schemeClr val="tx1"/>
                </a:solidFill>
              </a:rPr>
              <a:t> qualification, instead of a select few.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5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Minimized Qualifications?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indent="-227013">
              <a:lnSpc>
                <a:spcPct val="95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en-US" sz="2200" dirty="0" smtClean="0"/>
              <a:t>What qualifications, if any, do you believe are often overlooked or minimized?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2200" dirty="0" smtClean="0"/>
              <a:t>Potentially, </a:t>
            </a:r>
            <a:r>
              <a:rPr lang="en-US" sz="2200" b="1" i="1" dirty="0" smtClean="0"/>
              <a:t>all</a:t>
            </a:r>
            <a:r>
              <a:rPr lang="en-US" sz="2200" dirty="0" smtClean="0"/>
              <a:t> of them!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2200" dirty="0" smtClean="0"/>
              <a:t>Since an overseer </a:t>
            </a:r>
            <a:r>
              <a:rPr lang="en-US" sz="2200" i="1" dirty="0" smtClean="0"/>
              <a:t>“must be”</a:t>
            </a:r>
            <a:r>
              <a:rPr lang="en-US" sz="2200" dirty="0" smtClean="0"/>
              <a:t> all of them, then they are all equally important, practically in regards to </a:t>
            </a:r>
            <a:r>
              <a:rPr lang="en-US" sz="2200" i="1" dirty="0" smtClean="0"/>
              <a:t>“being tested first</a:t>
            </a:r>
            <a:r>
              <a:rPr lang="en-US" sz="2200" i="1" dirty="0" smtClean="0"/>
              <a:t>”</a:t>
            </a:r>
            <a:r>
              <a:rPr lang="en-US" sz="2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805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“We walk by …”?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“For </a:t>
            </a:r>
            <a:r>
              <a:rPr lang="en-US" i="1" dirty="0"/>
              <a:t>we </a:t>
            </a:r>
            <a:r>
              <a:rPr lang="en-US" b="1" i="1" dirty="0"/>
              <a:t>walk </a:t>
            </a:r>
            <a:r>
              <a:rPr lang="en-US" b="1" i="1" u="sng" dirty="0"/>
              <a:t>by faith</a:t>
            </a:r>
            <a:r>
              <a:rPr lang="en-US" b="1" i="1" dirty="0"/>
              <a:t>, </a:t>
            </a:r>
            <a:r>
              <a:rPr lang="en-US" b="1" i="1" u="sng" dirty="0"/>
              <a:t>not</a:t>
            </a:r>
            <a:r>
              <a:rPr lang="en-US" b="1" i="1" dirty="0"/>
              <a:t> by sight</a:t>
            </a:r>
            <a:r>
              <a:rPr lang="en-US" i="1" dirty="0" smtClean="0"/>
              <a:t>.” </a:t>
            </a:r>
            <a:r>
              <a:rPr lang="en-US" dirty="0"/>
              <a:t>(</a:t>
            </a:r>
            <a:r>
              <a:rPr lang="en-US" b="1" dirty="0">
                <a:solidFill>
                  <a:schemeClr val="accent1"/>
                </a:solidFill>
              </a:rPr>
              <a:t>II Corinthians </a:t>
            </a:r>
            <a:r>
              <a:rPr lang="en-US" b="1" dirty="0" smtClean="0">
                <a:solidFill>
                  <a:schemeClr val="accent1"/>
                </a:solidFill>
              </a:rPr>
              <a:t>5:7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If we ignore God’s clear wording and follow what makes sense to us, then how are we walking?  By faith or by sight?</a:t>
            </a:r>
          </a:p>
          <a:p>
            <a:pPr marL="0" indent="0">
              <a:buNone/>
            </a:pPr>
            <a:r>
              <a:rPr lang="en-US" i="1" dirty="0" smtClean="0"/>
              <a:t>“For </a:t>
            </a:r>
            <a:r>
              <a:rPr lang="en-US" i="1" dirty="0"/>
              <a:t>as the body is one and has </a:t>
            </a:r>
            <a:r>
              <a:rPr lang="en-US" b="1" i="1" dirty="0"/>
              <a:t>many members</a:t>
            </a:r>
            <a:r>
              <a:rPr lang="en-US" i="1" dirty="0"/>
              <a:t>, but all the members of that one body, being many, </a:t>
            </a:r>
            <a:r>
              <a:rPr lang="en-US" b="1" i="1" dirty="0"/>
              <a:t>are one body</a:t>
            </a:r>
            <a:r>
              <a:rPr lang="en-US" i="1" dirty="0"/>
              <a:t>, so also is Christ</a:t>
            </a:r>
            <a:r>
              <a:rPr lang="en-US" i="1" dirty="0" smtClean="0"/>
              <a:t>. … And </a:t>
            </a:r>
            <a:r>
              <a:rPr lang="en-US" i="1" dirty="0"/>
              <a:t>if they were all one member, where would the body be</a:t>
            </a:r>
            <a:r>
              <a:rPr lang="en-US" i="1" dirty="0" smtClean="0"/>
              <a:t>?  But </a:t>
            </a:r>
            <a:r>
              <a:rPr lang="en-US" i="1" dirty="0"/>
              <a:t>now indeed there are </a:t>
            </a:r>
            <a:r>
              <a:rPr lang="en-US" b="1" i="1" dirty="0"/>
              <a:t>many members, yet one body</a:t>
            </a:r>
            <a:r>
              <a:rPr lang="en-US" i="1" dirty="0" smtClean="0"/>
              <a:t>.” </a:t>
            </a:r>
            <a:r>
              <a:rPr lang="en-US" dirty="0"/>
              <a:t>(</a:t>
            </a:r>
            <a:r>
              <a:rPr lang="en-US" b="1" dirty="0">
                <a:solidFill>
                  <a:schemeClr val="accent1"/>
                </a:solidFill>
              </a:rPr>
              <a:t>I Corinthians </a:t>
            </a:r>
            <a:r>
              <a:rPr lang="en-US" b="1" dirty="0" smtClean="0">
                <a:solidFill>
                  <a:schemeClr val="accent1"/>
                </a:solidFill>
              </a:rPr>
              <a:t>12:12-20</a:t>
            </a:r>
            <a:r>
              <a:rPr lang="en-US" dirty="0" smtClean="0"/>
              <a:t>)</a:t>
            </a:r>
          </a:p>
          <a:p>
            <a:r>
              <a:rPr lang="en-US" dirty="0" smtClean="0"/>
              <a:t>Failing </a:t>
            </a:r>
            <a:r>
              <a:rPr lang="en-US" b="1" i="1" dirty="0" smtClean="0"/>
              <a:t>some</a:t>
            </a:r>
            <a:r>
              <a:rPr lang="en-US" dirty="0"/>
              <a:t> </a:t>
            </a:r>
            <a:r>
              <a:rPr lang="en-US" dirty="0" smtClean="0"/>
              <a:t>requirements neither necessarily condemns a person as sinner nor deny him (or her) place in the Lord’s body – just not as </a:t>
            </a:r>
            <a:r>
              <a:rPr lang="en-US" i="1" dirty="0" smtClean="0"/>
              <a:t>“overseer”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5936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“… Man”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“This </a:t>
            </a:r>
            <a:r>
              <a:rPr lang="en-US" i="1" dirty="0"/>
              <a:t>is a faithful saying: If a </a:t>
            </a:r>
            <a:r>
              <a:rPr lang="en-US" b="1" i="1" dirty="0"/>
              <a:t>man</a:t>
            </a:r>
            <a:r>
              <a:rPr lang="en-US" i="1" dirty="0"/>
              <a:t> desires the position of a bishop, he desires a good work</a:t>
            </a:r>
            <a:r>
              <a:rPr lang="en-US" i="1" dirty="0" smtClean="0"/>
              <a:t>.”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chemeClr val="accent1"/>
                </a:solidFill>
              </a:rPr>
              <a:t>3:1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Greek word for man is generic, meaning someone.</a:t>
            </a:r>
          </a:p>
          <a:p>
            <a:r>
              <a:rPr lang="en-US" dirty="0" smtClean="0"/>
              <a:t>However, it has the masculine case.</a:t>
            </a:r>
          </a:p>
          <a:p>
            <a:r>
              <a:rPr lang="en-US" dirty="0" smtClean="0"/>
              <a:t>Other qualifications imply it:</a:t>
            </a:r>
          </a:p>
          <a:p>
            <a:pPr lvl="1"/>
            <a:r>
              <a:rPr lang="en-US" i="1" dirty="0" smtClean="0"/>
              <a:t>“husband of one wife”</a:t>
            </a:r>
          </a:p>
          <a:p>
            <a:pPr lvl="1"/>
            <a:r>
              <a:rPr lang="en-US" i="1" dirty="0" smtClean="0"/>
              <a:t>“rules his own house well”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47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“… Desires the position ”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“This </a:t>
            </a:r>
            <a:r>
              <a:rPr lang="en-US" i="1" dirty="0"/>
              <a:t>is a faithful saying: If a man </a:t>
            </a:r>
            <a:r>
              <a:rPr lang="en-US" b="1" i="1" u="sng" dirty="0"/>
              <a:t>desires</a:t>
            </a:r>
            <a:r>
              <a:rPr lang="en-US" b="1" i="1" dirty="0"/>
              <a:t> the position of a bishop, he </a:t>
            </a:r>
            <a:r>
              <a:rPr lang="en-US" b="1" i="1" u="sng" dirty="0"/>
              <a:t>desires</a:t>
            </a:r>
            <a:r>
              <a:rPr lang="en-US" b="1" i="1" dirty="0"/>
              <a:t> a good work</a:t>
            </a:r>
            <a:r>
              <a:rPr lang="en-US" i="1" dirty="0" smtClean="0"/>
              <a:t>.”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chemeClr val="accent1"/>
                </a:solidFill>
              </a:rPr>
              <a:t>3:1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i="1" dirty="0" smtClean="0"/>
              <a:t>“position of bishop”</a:t>
            </a:r>
            <a:r>
              <a:rPr lang="en-US" dirty="0" smtClean="0"/>
              <a:t> comes from word meaning, </a:t>
            </a:r>
            <a:r>
              <a:rPr lang="en-US" i="1" dirty="0" smtClean="0"/>
              <a:t>“</a:t>
            </a:r>
            <a:r>
              <a:rPr lang="en-US" i="1" dirty="0" err="1" smtClean="0"/>
              <a:t>overseership</a:t>
            </a:r>
            <a:r>
              <a:rPr lang="en-US" i="1" dirty="0" smtClean="0"/>
              <a:t>”</a:t>
            </a:r>
            <a:r>
              <a:rPr lang="en-US" dirty="0" smtClean="0"/>
              <a:t>.</a:t>
            </a:r>
          </a:p>
          <a:p>
            <a:r>
              <a:rPr lang="en-US" i="1" dirty="0" smtClean="0"/>
              <a:t>“Desire”</a:t>
            </a:r>
            <a:r>
              <a:rPr lang="en-US" dirty="0" smtClean="0"/>
              <a:t> obviously is not a carnal, political ambition because of other requirements (</a:t>
            </a:r>
            <a:r>
              <a:rPr lang="en-US" i="1" dirty="0" smtClean="0"/>
              <a:t>“of good behavior”, “not self-willed”, “gentle”, </a:t>
            </a:r>
            <a:r>
              <a:rPr lang="en-US" dirty="0" smtClean="0"/>
              <a:t>etc.).</a:t>
            </a:r>
          </a:p>
          <a:p>
            <a:r>
              <a:rPr lang="en-US" dirty="0" smtClean="0"/>
              <a:t>Strong words for </a:t>
            </a:r>
            <a:r>
              <a:rPr lang="en-US" i="1" dirty="0" smtClean="0"/>
              <a:t>“desire”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“stretch out, reach after” – </a:t>
            </a:r>
            <a:r>
              <a:rPr lang="en-US" b="1" dirty="0" smtClean="0">
                <a:solidFill>
                  <a:schemeClr val="accent1"/>
                </a:solidFill>
              </a:rPr>
              <a:t>I Timothy 6:10; Hebrews 11:16</a:t>
            </a:r>
            <a:endParaRPr lang="en-US" dirty="0"/>
          </a:p>
          <a:p>
            <a:pPr lvl="1"/>
            <a:r>
              <a:rPr lang="en-US" dirty="0" smtClean="0"/>
              <a:t>“set one’s heart upon” – </a:t>
            </a:r>
            <a:r>
              <a:rPr lang="en-US" b="1" dirty="0" smtClean="0">
                <a:solidFill>
                  <a:schemeClr val="accent1"/>
                </a:solidFill>
              </a:rPr>
              <a:t>Matthew 5:28; 13:17; Luke 15:16; 16:21</a:t>
            </a:r>
          </a:p>
          <a:p>
            <a:r>
              <a:rPr lang="en-US" dirty="0" smtClean="0"/>
              <a:t>Eliminates people pressed into service, who really do not want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9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“… Blameless”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5000"/>
              </a:lnSpc>
              <a:buNone/>
            </a:pPr>
            <a:r>
              <a:rPr lang="en-US" i="1" dirty="0"/>
              <a:t>“A bishop then </a:t>
            </a:r>
            <a:r>
              <a:rPr lang="en-US" b="1" i="1" dirty="0"/>
              <a:t>must be </a:t>
            </a:r>
            <a:r>
              <a:rPr lang="en-US" b="1" i="1" u="sng" dirty="0"/>
              <a:t>blameless</a:t>
            </a:r>
            <a:r>
              <a:rPr lang="en-US" i="1" dirty="0"/>
              <a:t>, the husband of one wife, temperate, sober-minded, of good behavior, hospitable, able to </a:t>
            </a:r>
            <a:r>
              <a:rPr lang="en-US" i="1" dirty="0" smtClean="0"/>
              <a:t>teach;”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chemeClr val="accent1"/>
                </a:solidFill>
              </a:rPr>
              <a:t>3:2</a:t>
            </a:r>
            <a:r>
              <a:rPr lang="en-US" dirty="0" smtClean="0"/>
              <a:t>)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i="1" dirty="0"/>
              <a:t>“if a man is </a:t>
            </a:r>
            <a:r>
              <a:rPr lang="en-US" b="1" i="1" u="sng" dirty="0"/>
              <a:t>blameless</a:t>
            </a:r>
            <a:r>
              <a:rPr lang="en-US" i="1" dirty="0"/>
              <a:t>, the husband of one wife, having faithful children not accused of dissipation or insubordination</a:t>
            </a:r>
            <a:r>
              <a:rPr lang="en-US" i="1" dirty="0" smtClean="0"/>
              <a:t>.” </a:t>
            </a:r>
            <a:r>
              <a:rPr lang="en-US" dirty="0"/>
              <a:t>(</a:t>
            </a:r>
            <a:r>
              <a:rPr lang="en-US" b="1" dirty="0">
                <a:solidFill>
                  <a:schemeClr val="accent1"/>
                </a:solidFill>
              </a:rPr>
              <a:t>Titus </a:t>
            </a:r>
            <a:r>
              <a:rPr lang="en-US" b="1" dirty="0" smtClean="0">
                <a:solidFill>
                  <a:schemeClr val="accent1"/>
                </a:solidFill>
              </a:rPr>
              <a:t>1:6</a:t>
            </a:r>
            <a:r>
              <a:rPr lang="en-US" dirty="0" smtClean="0"/>
              <a:t>)</a:t>
            </a:r>
            <a:endParaRPr lang="en-US" dirty="0"/>
          </a:p>
          <a:p>
            <a:pPr>
              <a:lnSpc>
                <a:spcPct val="85000"/>
              </a:lnSpc>
            </a:pPr>
            <a:r>
              <a:rPr lang="en-US" dirty="0" smtClean="0"/>
              <a:t>Very similar words:</a:t>
            </a:r>
          </a:p>
          <a:p>
            <a:pPr lvl="1">
              <a:lnSpc>
                <a:spcPct val="85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Timothy 3:2 </a:t>
            </a:r>
            <a:r>
              <a:rPr lang="en-US" dirty="0" smtClean="0"/>
              <a:t>– </a:t>
            </a:r>
            <a:r>
              <a:rPr lang="en-US" b="1" i="1" dirty="0" smtClean="0"/>
              <a:t>will not </a:t>
            </a:r>
            <a:r>
              <a:rPr lang="en-US" dirty="0" smtClean="0"/>
              <a:t>be accused of evil</a:t>
            </a:r>
          </a:p>
          <a:p>
            <a:pPr lvl="1">
              <a:lnSpc>
                <a:spcPct val="85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Titus 1:6</a:t>
            </a:r>
            <a:r>
              <a:rPr lang="en-US" dirty="0" smtClean="0"/>
              <a:t> – </a:t>
            </a:r>
            <a:r>
              <a:rPr lang="en-US" b="1" i="1" dirty="0" smtClean="0"/>
              <a:t>cannot</a:t>
            </a:r>
            <a:r>
              <a:rPr lang="en-US" dirty="0" smtClean="0"/>
              <a:t> be accused of evil</a:t>
            </a:r>
          </a:p>
          <a:p>
            <a:pPr>
              <a:lnSpc>
                <a:spcPct val="85000"/>
              </a:lnSpc>
            </a:pPr>
            <a:r>
              <a:rPr lang="en-US" dirty="0" smtClean="0"/>
              <a:t>Does this mean </a:t>
            </a:r>
            <a:r>
              <a:rPr lang="en-US" i="1" dirty="0" smtClean="0"/>
              <a:t>“sinless”</a:t>
            </a:r>
            <a:r>
              <a:rPr lang="en-US" dirty="0" smtClean="0"/>
              <a:t>?  If not, how is it distinguishing?</a:t>
            </a:r>
          </a:p>
          <a:p>
            <a:pPr>
              <a:lnSpc>
                <a:spcPct val="85000"/>
              </a:lnSpc>
            </a:pPr>
            <a:r>
              <a:rPr lang="en-US" dirty="0" smtClean="0"/>
              <a:t>Indicates no one can make a sustainable charge.  All has been settled.</a:t>
            </a:r>
          </a:p>
          <a:p>
            <a:pPr>
              <a:lnSpc>
                <a:spcPct val="85000"/>
              </a:lnSpc>
            </a:pPr>
            <a:r>
              <a:rPr lang="en-US" dirty="0" smtClean="0"/>
              <a:t>Is not </a:t>
            </a:r>
            <a:r>
              <a:rPr lang="en-US" i="1" dirty="0" smtClean="0"/>
              <a:t>“only”</a:t>
            </a:r>
            <a:r>
              <a:rPr lang="en-US" dirty="0" smtClean="0"/>
              <a:t> qualification, summarizing others, because </a:t>
            </a:r>
            <a:r>
              <a:rPr lang="en-US" i="1" dirty="0" smtClean="0"/>
              <a:t>“husband of one wife”</a:t>
            </a:r>
            <a:r>
              <a:rPr lang="en-US" dirty="0" smtClean="0"/>
              <a:t> is not a requirement for anybody.  Women?  Bachelors?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41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“… The Husband of One Wife”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5000"/>
              </a:lnSpc>
              <a:buNone/>
            </a:pPr>
            <a:r>
              <a:rPr lang="en-US" sz="2200" i="1" dirty="0"/>
              <a:t>“A bishop then must be blameless, </a:t>
            </a:r>
            <a:r>
              <a:rPr lang="en-US" sz="2200" b="1" i="1" dirty="0"/>
              <a:t>the husband of one wife</a:t>
            </a:r>
            <a:r>
              <a:rPr lang="en-US" sz="2200" i="1" dirty="0"/>
              <a:t>, temperate, sober-minded, of good behavior, hospitable, able to </a:t>
            </a:r>
            <a:r>
              <a:rPr lang="en-US" sz="2200" i="1" dirty="0" smtClean="0"/>
              <a:t>teach;” </a:t>
            </a:r>
            <a:r>
              <a:rPr lang="en-US" sz="2200" dirty="0" smtClean="0"/>
              <a:t>(</a:t>
            </a:r>
            <a:r>
              <a:rPr lang="en-US" sz="2200" b="1" dirty="0" smtClean="0">
                <a:solidFill>
                  <a:schemeClr val="accent1"/>
                </a:solidFill>
              </a:rPr>
              <a:t>3:2</a:t>
            </a:r>
            <a:r>
              <a:rPr lang="en-US" sz="2200" dirty="0" smtClean="0"/>
              <a:t>)</a:t>
            </a:r>
          </a:p>
          <a:p>
            <a:pPr>
              <a:lnSpc>
                <a:spcPct val="85000"/>
              </a:lnSpc>
            </a:pPr>
            <a:r>
              <a:rPr lang="en-US" sz="2200" dirty="0" smtClean="0"/>
              <a:t>Literally:  </a:t>
            </a:r>
            <a:r>
              <a:rPr lang="en-US" sz="2200" i="1" dirty="0" smtClean="0"/>
              <a:t>“one woman man”</a:t>
            </a:r>
            <a:r>
              <a:rPr lang="en-US" sz="2200" dirty="0" smtClean="0"/>
              <a:t>.</a:t>
            </a:r>
          </a:p>
          <a:p>
            <a:pPr>
              <a:lnSpc>
                <a:spcPct val="85000"/>
              </a:lnSpc>
            </a:pPr>
            <a:r>
              <a:rPr lang="en-US" sz="2200" dirty="0" smtClean="0"/>
              <a:t>Greek determines </a:t>
            </a:r>
            <a:r>
              <a:rPr lang="en-US" sz="2200" i="1" dirty="0" smtClean="0"/>
              <a:t>“wife”</a:t>
            </a:r>
            <a:r>
              <a:rPr lang="en-US" sz="2200" dirty="0" smtClean="0"/>
              <a:t> (versus </a:t>
            </a:r>
            <a:r>
              <a:rPr lang="en-US" sz="2200" i="1" dirty="0" smtClean="0"/>
              <a:t>“woman”</a:t>
            </a:r>
            <a:r>
              <a:rPr lang="en-US" sz="2200" dirty="0" smtClean="0"/>
              <a:t>) and </a:t>
            </a:r>
            <a:r>
              <a:rPr lang="en-US" sz="2200" i="1" dirty="0" smtClean="0"/>
              <a:t>“husband”</a:t>
            </a:r>
            <a:r>
              <a:rPr lang="en-US" sz="2200" dirty="0" smtClean="0"/>
              <a:t> (versus </a:t>
            </a:r>
            <a:r>
              <a:rPr lang="en-US" sz="2200" i="1" dirty="0" smtClean="0"/>
              <a:t>“man”</a:t>
            </a:r>
            <a:r>
              <a:rPr lang="en-US" sz="2200" dirty="0" smtClean="0"/>
              <a:t>) always by context.</a:t>
            </a:r>
          </a:p>
          <a:p>
            <a:pPr>
              <a:lnSpc>
                <a:spcPct val="85000"/>
              </a:lnSpc>
            </a:pPr>
            <a:r>
              <a:rPr lang="en-US" sz="2200" dirty="0" smtClean="0"/>
              <a:t>What if someone was a blameless, wise bachelor?</a:t>
            </a:r>
          </a:p>
          <a:p>
            <a:pPr algn="r">
              <a:lnSpc>
                <a:spcPct val="85000"/>
              </a:lnSpc>
            </a:pPr>
            <a:r>
              <a:rPr lang="en-US" sz="2200" dirty="0" smtClean="0"/>
              <a:t>Is he </a:t>
            </a:r>
            <a:r>
              <a:rPr lang="en-US" sz="2200" i="1" dirty="0" smtClean="0"/>
              <a:t>“the husband of one wife”</a:t>
            </a:r>
            <a:r>
              <a:rPr lang="en-US" sz="2200" dirty="0" smtClean="0"/>
              <a:t> – </a:t>
            </a:r>
            <a:r>
              <a:rPr lang="en-US" sz="2200" b="1" i="1" dirty="0" smtClean="0"/>
              <a:t>present</a:t>
            </a:r>
            <a:r>
              <a:rPr lang="en-US" sz="2200" dirty="0" smtClean="0"/>
              <a:t> tense?</a:t>
            </a:r>
          </a:p>
          <a:p>
            <a:pPr>
              <a:lnSpc>
                <a:spcPct val="85000"/>
              </a:lnSpc>
            </a:pPr>
            <a:r>
              <a:rPr lang="en-US" sz="2200" dirty="0" smtClean="0"/>
              <a:t>What if someone was an elder and his wife dies?</a:t>
            </a:r>
          </a:p>
          <a:p>
            <a:pPr algn="r">
              <a:lnSpc>
                <a:spcPct val="85000"/>
              </a:lnSpc>
            </a:pPr>
            <a:r>
              <a:rPr lang="en-US" sz="2200" dirty="0" smtClean="0"/>
              <a:t>Is he </a:t>
            </a:r>
            <a:r>
              <a:rPr lang="en-US" sz="2200" i="1" dirty="0" smtClean="0"/>
              <a:t>“the husband of one wife”</a:t>
            </a:r>
            <a:r>
              <a:rPr lang="en-US" sz="2200" dirty="0" smtClean="0"/>
              <a:t> – </a:t>
            </a:r>
            <a:r>
              <a:rPr lang="en-US" sz="2200" b="1" i="1" dirty="0" smtClean="0"/>
              <a:t>present</a:t>
            </a:r>
            <a:r>
              <a:rPr lang="en-US" sz="2200" dirty="0" smtClean="0"/>
              <a:t> tense?</a:t>
            </a:r>
          </a:p>
          <a:p>
            <a:pPr>
              <a:lnSpc>
                <a:spcPct val="85000"/>
              </a:lnSpc>
            </a:pPr>
            <a:r>
              <a:rPr lang="en-US" sz="2200" dirty="0" smtClean="0"/>
              <a:t>What if 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wife dies and he marries again?</a:t>
            </a:r>
          </a:p>
          <a:p>
            <a:pPr algn="r">
              <a:lnSpc>
                <a:spcPct val="85000"/>
              </a:lnSpc>
            </a:pPr>
            <a:r>
              <a:rPr lang="en-US" sz="2200" dirty="0" smtClean="0"/>
              <a:t>Is he </a:t>
            </a:r>
            <a:r>
              <a:rPr lang="en-US" sz="2200" i="1" dirty="0" smtClean="0"/>
              <a:t>“the husband of one wife”</a:t>
            </a:r>
            <a:r>
              <a:rPr lang="en-US" sz="2200" dirty="0" smtClean="0"/>
              <a:t> – </a:t>
            </a:r>
            <a:r>
              <a:rPr lang="en-US" sz="2200" b="1" i="1" dirty="0" smtClean="0"/>
              <a:t>present</a:t>
            </a:r>
            <a:r>
              <a:rPr lang="en-US" sz="2200" dirty="0" smtClean="0"/>
              <a:t> tense?</a:t>
            </a:r>
            <a:br>
              <a:rPr lang="en-US" sz="2200" dirty="0" smtClean="0"/>
            </a:br>
            <a:r>
              <a:rPr lang="en-US" sz="2200" dirty="0" smtClean="0"/>
              <a:t>See </a:t>
            </a:r>
            <a:r>
              <a:rPr lang="en-US" sz="2200" b="1" dirty="0" smtClean="0">
                <a:solidFill>
                  <a:schemeClr val="accent1"/>
                </a:solidFill>
              </a:rPr>
              <a:t>Romans 7:3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22134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“… Temperate”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5000"/>
              </a:lnSpc>
              <a:buNone/>
            </a:pPr>
            <a:r>
              <a:rPr lang="en-US" i="1" dirty="0"/>
              <a:t>“A bishop then must be blameless, the husband of one wife, </a:t>
            </a:r>
            <a:r>
              <a:rPr lang="en-US" b="1" i="1" u="sng" dirty="0"/>
              <a:t>temperate</a:t>
            </a:r>
            <a:r>
              <a:rPr lang="en-US" i="1" dirty="0"/>
              <a:t>, sober-minded, of good behavior, hospitable, able to </a:t>
            </a:r>
            <a:r>
              <a:rPr lang="en-US" i="1" dirty="0" smtClean="0"/>
              <a:t>teach;”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chemeClr val="accent1"/>
                </a:solidFill>
              </a:rPr>
              <a:t>3:2</a:t>
            </a:r>
            <a:r>
              <a:rPr lang="en-US" dirty="0" smtClean="0"/>
              <a:t>)</a:t>
            </a:r>
          </a:p>
          <a:p>
            <a:pPr>
              <a:lnSpc>
                <a:spcPct val="85000"/>
              </a:lnSpc>
            </a:pPr>
            <a:r>
              <a:rPr lang="el-GR" dirty="0" smtClean="0"/>
              <a:t>νηφάλιον</a:t>
            </a:r>
            <a:r>
              <a:rPr lang="en-US" dirty="0" smtClean="0"/>
              <a:t> (</a:t>
            </a:r>
            <a:r>
              <a:rPr lang="en-US" i="1" dirty="0" err="1" smtClean="0"/>
              <a:t>nephalion</a:t>
            </a:r>
            <a:r>
              <a:rPr lang="en-US" dirty="0" smtClean="0"/>
              <a:t>) – 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unmixed with wine, </a:t>
            </a:r>
            <a:r>
              <a:rPr lang="en-US" dirty="0" smtClean="0"/>
              <a:t>wineless (</a:t>
            </a:r>
            <a:r>
              <a:rPr lang="en-US" dirty="0" err="1" smtClean="0"/>
              <a:t>Lidell</a:t>
            </a:r>
            <a:r>
              <a:rPr lang="en-US" dirty="0" smtClean="0"/>
              <a:t>-Scott)</a:t>
            </a:r>
            <a:endParaRPr lang="en-US" i="1" dirty="0"/>
          </a:p>
          <a:p>
            <a:pPr lvl="1">
              <a:lnSpc>
                <a:spcPct val="85000"/>
              </a:lnSpc>
            </a:pPr>
            <a:r>
              <a:rPr lang="en-US" dirty="0" smtClean="0"/>
              <a:t>pertaining </a:t>
            </a:r>
            <a:r>
              <a:rPr lang="en-US" dirty="0"/>
              <a:t>to behaving in a sober, restrained manner </a:t>
            </a:r>
            <a:r>
              <a:rPr lang="en-US" dirty="0" smtClean="0"/>
              <a:t>– ‘sober</a:t>
            </a:r>
            <a:r>
              <a:rPr lang="en-US" dirty="0"/>
              <a:t>, restrained</a:t>
            </a:r>
            <a:r>
              <a:rPr lang="en-US" dirty="0" smtClean="0"/>
              <a:t>.’ (</a:t>
            </a:r>
            <a:r>
              <a:rPr lang="en-US" dirty="0" err="1" smtClean="0"/>
              <a:t>Louw-Nida</a:t>
            </a:r>
            <a:r>
              <a:rPr lang="en-US" dirty="0" smtClean="0"/>
              <a:t>)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strictly </a:t>
            </a:r>
            <a:r>
              <a:rPr lang="en-US" i="1" dirty="0"/>
              <a:t>holding no wine, without wine</a:t>
            </a:r>
            <a:r>
              <a:rPr lang="en-US" dirty="0"/>
              <a:t>; of persons </a:t>
            </a:r>
            <a:r>
              <a:rPr lang="en-US" i="1" dirty="0"/>
              <a:t>sober, temperate, abstinent </a:t>
            </a:r>
            <a:r>
              <a:rPr lang="en-US" dirty="0" smtClean="0"/>
              <a:t>(</a:t>
            </a:r>
            <a:r>
              <a:rPr lang="en-US" dirty="0" err="1" smtClean="0"/>
              <a:t>Friberg</a:t>
            </a:r>
            <a:r>
              <a:rPr lang="en-US" dirty="0" smtClean="0"/>
              <a:t>)</a:t>
            </a:r>
          </a:p>
          <a:p>
            <a:pPr lvl="1">
              <a:lnSpc>
                <a:spcPct val="85000"/>
              </a:lnSpc>
            </a:pPr>
            <a:r>
              <a:rPr lang="en-US" i="1" dirty="0"/>
              <a:t>temperate </a:t>
            </a:r>
            <a:r>
              <a:rPr lang="en-US" dirty="0"/>
              <a:t>in the use of alcoholic beverages, </a:t>
            </a:r>
            <a:r>
              <a:rPr lang="en-US" i="1" dirty="0"/>
              <a:t>sober, clearheaded, self-controlled </a:t>
            </a:r>
            <a:r>
              <a:rPr lang="en-US" dirty="0" smtClean="0"/>
              <a:t> (Gingrich)</a:t>
            </a:r>
            <a:endParaRPr lang="en-US" dirty="0"/>
          </a:p>
          <a:p>
            <a:pPr>
              <a:lnSpc>
                <a:spcPct val="85000"/>
              </a:lnSpc>
            </a:pPr>
            <a:r>
              <a:rPr lang="en-US" dirty="0" smtClean="0"/>
              <a:t>Relates to moderation and self-control of all appetites, originally wine, especially as they might distort or control the mind.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8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“… Sober-Minded”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5000"/>
              </a:lnSpc>
              <a:buNone/>
            </a:pPr>
            <a:r>
              <a:rPr lang="en-US" i="1" dirty="0"/>
              <a:t>“A bishop then must be blameless, the husband of one wife, temperate, </a:t>
            </a:r>
            <a:r>
              <a:rPr lang="en-US" b="1" i="1" u="sng" dirty="0"/>
              <a:t>sober-minded</a:t>
            </a:r>
            <a:r>
              <a:rPr lang="en-US" i="1" dirty="0"/>
              <a:t>, of good behavior, hospitable, able to </a:t>
            </a:r>
            <a:r>
              <a:rPr lang="en-US" i="1" dirty="0" smtClean="0"/>
              <a:t>teach;”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chemeClr val="accent1"/>
                </a:solidFill>
              </a:rPr>
              <a:t>3:2</a:t>
            </a:r>
            <a:r>
              <a:rPr lang="en-US" dirty="0" smtClean="0"/>
              <a:t>)</a:t>
            </a:r>
          </a:p>
          <a:p>
            <a:pPr>
              <a:lnSpc>
                <a:spcPct val="85000"/>
              </a:lnSpc>
            </a:pPr>
            <a:r>
              <a:rPr lang="el-GR" dirty="0"/>
              <a:t>σώφρονα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i="1" dirty="0" err="1" smtClean="0"/>
              <a:t>sophron</a:t>
            </a:r>
            <a:r>
              <a:rPr lang="en-US" dirty="0" smtClean="0"/>
              <a:t>) – 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a. of sound mind, sane, in </a:t>
            </a:r>
            <a:r>
              <a:rPr lang="en-US" dirty="0" smtClean="0"/>
              <a:t>one’s senses. </a:t>
            </a:r>
            <a:r>
              <a:rPr lang="en-US" dirty="0"/>
              <a:t>b. curbing </a:t>
            </a:r>
            <a:r>
              <a:rPr lang="en-US" dirty="0" smtClean="0"/>
              <a:t>one’s </a:t>
            </a:r>
            <a:r>
              <a:rPr lang="en-US" dirty="0"/>
              <a:t>desires and impulses, self-controlled, temperate </a:t>
            </a:r>
            <a:r>
              <a:rPr lang="en-US" dirty="0" smtClean="0"/>
              <a:t>(Thayer)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strictly </a:t>
            </a:r>
            <a:r>
              <a:rPr lang="en-US" i="1" dirty="0"/>
              <a:t>having a sound </a:t>
            </a:r>
            <a:r>
              <a:rPr lang="en-US" dirty="0"/>
              <a:t>or </a:t>
            </a:r>
            <a:r>
              <a:rPr lang="en-US" i="1" dirty="0"/>
              <a:t>healthy mind</a:t>
            </a:r>
            <a:r>
              <a:rPr lang="en-US" dirty="0"/>
              <a:t>; as having ability to curb desires and impulses so as to produce a measured and orderly life </a:t>
            </a:r>
            <a:r>
              <a:rPr lang="en-US" i="1" dirty="0"/>
              <a:t>self-controlled, sensible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Friberg</a:t>
            </a:r>
            <a:r>
              <a:rPr lang="en-US" dirty="0" smtClean="0"/>
              <a:t>)</a:t>
            </a:r>
            <a:endParaRPr lang="en-US" dirty="0"/>
          </a:p>
          <a:p>
            <a:pPr>
              <a:lnSpc>
                <a:spcPct val="85000"/>
              </a:lnSpc>
            </a:pPr>
            <a:r>
              <a:rPr lang="en-US" dirty="0" smtClean="0"/>
              <a:t>Applications?  What kind of people might this eliminate?</a:t>
            </a:r>
          </a:p>
          <a:p>
            <a:pPr>
              <a:lnSpc>
                <a:spcPct val="85000"/>
              </a:lnSpc>
            </a:pPr>
            <a:r>
              <a:rPr lang="en-US" dirty="0" smtClean="0"/>
              <a:t>Very similar to previous, </a:t>
            </a:r>
            <a:r>
              <a:rPr lang="en-US" i="1" dirty="0" smtClean="0"/>
              <a:t>“temperate”</a:t>
            </a:r>
            <a:r>
              <a:rPr lang="en-US" dirty="0" smtClean="0"/>
              <a:t>, but may emphasize more mental control – i.e., not hot-tempered, undisciplined, goof-off, etc..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74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“Saved in Childbearing”?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2200" i="1" dirty="0"/>
              <a:t>For </a:t>
            </a:r>
            <a:r>
              <a:rPr lang="en-US" sz="2200" b="1" i="1" dirty="0"/>
              <a:t>Adam</a:t>
            </a:r>
            <a:r>
              <a:rPr lang="en-US" sz="2200" i="1" dirty="0"/>
              <a:t> was formed first, then </a:t>
            </a:r>
            <a:r>
              <a:rPr lang="en-US" sz="2200" b="1" i="1" u="sng" dirty="0">
                <a:solidFill>
                  <a:schemeClr val="accent1"/>
                </a:solidFill>
              </a:rPr>
              <a:t>Eve</a:t>
            </a:r>
            <a:r>
              <a:rPr lang="en-US" sz="2200" i="1" dirty="0" smtClean="0"/>
              <a:t>.  And </a:t>
            </a:r>
            <a:r>
              <a:rPr lang="en-US" sz="2200" b="1" i="1" dirty="0"/>
              <a:t>Adam</a:t>
            </a:r>
            <a:r>
              <a:rPr lang="en-US" sz="2200" i="1" dirty="0"/>
              <a:t> was not deceived, but </a:t>
            </a:r>
            <a:r>
              <a:rPr lang="en-US" sz="2200" b="1" i="1" u="sng" dirty="0"/>
              <a:t>the </a:t>
            </a:r>
            <a:r>
              <a:rPr lang="en-US" sz="2200" b="1" i="1" u="sng" dirty="0">
                <a:solidFill>
                  <a:schemeClr val="accent1"/>
                </a:solidFill>
              </a:rPr>
              <a:t>woman</a:t>
            </a:r>
            <a:r>
              <a:rPr lang="en-US" sz="2200" i="1" dirty="0">
                <a:solidFill>
                  <a:schemeClr val="accent1"/>
                </a:solidFill>
              </a:rPr>
              <a:t> </a:t>
            </a:r>
            <a:r>
              <a:rPr lang="en-US" sz="2200" i="1" dirty="0"/>
              <a:t>being deceived, fell into transgression. </a:t>
            </a:r>
            <a:r>
              <a:rPr lang="en-US" sz="2200" i="1" dirty="0" smtClean="0"/>
              <a:t> Nevertheless </a:t>
            </a:r>
            <a:r>
              <a:rPr lang="en-US" sz="2200" b="1" i="1" u="sng" dirty="0">
                <a:solidFill>
                  <a:schemeClr val="accent1"/>
                </a:solidFill>
              </a:rPr>
              <a:t>she</a:t>
            </a:r>
            <a:r>
              <a:rPr lang="en-US" sz="2200" i="1" dirty="0">
                <a:solidFill>
                  <a:schemeClr val="accent1"/>
                </a:solidFill>
              </a:rPr>
              <a:t> </a:t>
            </a:r>
            <a:r>
              <a:rPr lang="en-US" sz="2200" i="1" dirty="0"/>
              <a:t>will be </a:t>
            </a:r>
            <a:r>
              <a:rPr lang="en-US" sz="2200" b="1" i="1" u="sng" dirty="0" smtClean="0"/>
              <a:t>saved in childbearing</a:t>
            </a:r>
            <a:r>
              <a:rPr lang="en-US" sz="2200" b="1" i="1" dirty="0" smtClean="0"/>
              <a:t> </a:t>
            </a:r>
            <a:r>
              <a:rPr lang="en-US" sz="2200" b="1" i="1" u="sng" dirty="0" smtClean="0"/>
              <a:t>if</a:t>
            </a:r>
            <a:r>
              <a:rPr lang="en-US" sz="2200" i="1" dirty="0" smtClean="0"/>
              <a:t> </a:t>
            </a:r>
            <a:r>
              <a:rPr lang="en-US" sz="2200" b="1" i="1" u="sng" dirty="0" smtClean="0">
                <a:solidFill>
                  <a:schemeClr val="accent1"/>
                </a:solidFill>
              </a:rPr>
              <a:t>they</a:t>
            </a:r>
            <a:r>
              <a:rPr lang="en-US" sz="2200" i="1" dirty="0" smtClean="0">
                <a:solidFill>
                  <a:schemeClr val="accent1"/>
                </a:solidFill>
              </a:rPr>
              <a:t> </a:t>
            </a:r>
            <a:r>
              <a:rPr lang="en-US" sz="2200" i="1" dirty="0" smtClean="0"/>
              <a:t>continue in </a:t>
            </a:r>
            <a:r>
              <a:rPr lang="en-US" sz="2200" b="1" i="1" dirty="0" smtClean="0"/>
              <a:t>faith</a:t>
            </a:r>
            <a:r>
              <a:rPr lang="en-US" sz="2200" i="1" dirty="0" smtClean="0"/>
              <a:t>, </a:t>
            </a:r>
            <a:r>
              <a:rPr lang="en-US" sz="2200" b="1" i="1" dirty="0" smtClean="0"/>
              <a:t>love</a:t>
            </a:r>
            <a:r>
              <a:rPr lang="en-US" sz="2200" i="1" dirty="0" smtClean="0"/>
              <a:t>, and </a:t>
            </a:r>
            <a:r>
              <a:rPr lang="en-US" sz="2200" b="1" i="1" dirty="0" smtClean="0"/>
              <a:t>holiness</a:t>
            </a:r>
            <a:r>
              <a:rPr lang="en-US" sz="2200" i="1" dirty="0" smtClean="0"/>
              <a:t>, with </a:t>
            </a:r>
            <a:r>
              <a:rPr lang="en-US" sz="2200" b="1" i="1" dirty="0" smtClean="0"/>
              <a:t>self-control</a:t>
            </a:r>
            <a:r>
              <a:rPr lang="en-US" sz="2200" i="1" dirty="0" smtClean="0"/>
              <a:t>. </a:t>
            </a:r>
            <a:r>
              <a:rPr lang="en-US" sz="2200" dirty="0" smtClean="0"/>
              <a:t>(</a:t>
            </a:r>
            <a:r>
              <a:rPr lang="en-US" sz="2200" b="1" dirty="0" smtClean="0">
                <a:solidFill>
                  <a:schemeClr val="accent1"/>
                </a:solidFill>
              </a:rPr>
              <a:t>2:13-15</a:t>
            </a:r>
            <a:r>
              <a:rPr lang="en-US" sz="2200" dirty="0" smtClean="0"/>
              <a:t>)</a:t>
            </a:r>
          </a:p>
          <a:p>
            <a:pPr marL="227013" lvl="0" indent="-227013">
              <a:lnSpc>
                <a:spcPct val="95000"/>
              </a:lnSpc>
              <a:spcBef>
                <a:spcPts val="0"/>
              </a:spcBef>
              <a:buFont typeface="+mj-lt"/>
              <a:buAutoNum type="arabicPeriod" startAt="9"/>
            </a:pPr>
            <a:r>
              <a:rPr lang="en-US" sz="2200" dirty="0" smtClean="0"/>
              <a:t>How is a woman “</a:t>
            </a:r>
            <a:r>
              <a:rPr lang="en-US" sz="2200" i="1" dirty="0" smtClean="0"/>
              <a:t>delivered </a:t>
            </a:r>
            <a:r>
              <a:rPr lang="en-US" sz="2200" b="1" i="1" dirty="0" smtClean="0"/>
              <a:t>through</a:t>
            </a:r>
            <a:r>
              <a:rPr lang="en-US" sz="2200" i="1" dirty="0" smtClean="0"/>
              <a:t> childbearing”</a:t>
            </a:r>
            <a:r>
              <a:rPr lang="en-US" sz="2200" dirty="0" smtClean="0"/>
              <a:t>?</a:t>
            </a:r>
            <a:endParaRPr lang="en-US" sz="2200" dirty="0"/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2200" dirty="0" smtClean="0"/>
              <a:t>What does this </a:t>
            </a:r>
            <a:r>
              <a:rPr lang="en-US" sz="2200" b="1" i="1" dirty="0" smtClean="0"/>
              <a:t>not</a:t>
            </a:r>
            <a:r>
              <a:rPr lang="en-US" sz="2200" dirty="0"/>
              <a:t> </a:t>
            </a:r>
            <a:r>
              <a:rPr lang="en-US" sz="2200" dirty="0" smtClean="0"/>
              <a:t>mean?</a:t>
            </a:r>
          </a:p>
          <a:p>
            <a:pPr lvl="1" indent="-231775">
              <a:lnSpc>
                <a:spcPct val="9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000" dirty="0" smtClean="0"/>
              <a:t>Women </a:t>
            </a:r>
            <a:r>
              <a:rPr lang="en-US" sz="2000" b="1" i="1" dirty="0" smtClean="0"/>
              <a:t>cannot</a:t>
            </a:r>
            <a:r>
              <a:rPr lang="en-US" sz="2000" dirty="0" smtClean="0"/>
              <a:t> be saved </a:t>
            </a:r>
            <a:r>
              <a:rPr lang="en-US" sz="2000" b="1" i="1" dirty="0" smtClean="0"/>
              <a:t>unless</a:t>
            </a:r>
            <a:r>
              <a:rPr lang="en-US" sz="2000" dirty="0" smtClean="0"/>
              <a:t> they bear children?  </a:t>
            </a:r>
            <a:r>
              <a:rPr lang="en-US" sz="2000" b="1" i="1" dirty="0" smtClean="0"/>
              <a:t>No</a:t>
            </a:r>
            <a:r>
              <a:rPr lang="en-US" sz="2000" dirty="0" smtClean="0"/>
              <a:t>, see: </a:t>
            </a:r>
            <a:r>
              <a:rPr lang="en-US" sz="2000" b="1" dirty="0" smtClean="0">
                <a:solidFill>
                  <a:schemeClr val="accent1"/>
                </a:solidFill>
              </a:rPr>
              <a:t>I Cor. 7:25-40</a:t>
            </a:r>
            <a:r>
              <a:rPr lang="en-US" sz="2000" dirty="0" smtClean="0"/>
              <a:t>!</a:t>
            </a:r>
          </a:p>
          <a:p>
            <a:pPr lvl="1" indent="-231775">
              <a:lnSpc>
                <a:spcPct val="9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000" dirty="0" smtClean="0"/>
              <a:t>Godly women will </a:t>
            </a:r>
            <a:r>
              <a:rPr lang="en-US" sz="2000" b="1" i="1" dirty="0" smtClean="0"/>
              <a:t>never</a:t>
            </a:r>
            <a:r>
              <a:rPr lang="en-US" sz="2000" dirty="0" smtClean="0"/>
              <a:t> die in childbearing?  </a:t>
            </a:r>
            <a:r>
              <a:rPr lang="en-US" sz="2000" b="1" i="1" dirty="0" smtClean="0"/>
              <a:t>No</a:t>
            </a:r>
            <a:r>
              <a:rPr lang="en-US" sz="2000" dirty="0" smtClean="0"/>
              <a:t>, see:  </a:t>
            </a:r>
            <a:r>
              <a:rPr lang="en-US" sz="2000" b="1" dirty="0" smtClean="0">
                <a:solidFill>
                  <a:schemeClr val="accent1"/>
                </a:solidFill>
              </a:rPr>
              <a:t>Genesis 35:16-20</a:t>
            </a:r>
            <a:r>
              <a:rPr lang="en-US" sz="2000" dirty="0" smtClean="0"/>
              <a:t>!</a:t>
            </a:r>
          </a:p>
          <a:p>
            <a:pPr lvl="1" indent="-231775">
              <a:lnSpc>
                <a:spcPct val="9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000" dirty="0" smtClean="0"/>
              <a:t>Every woman bearing children will be saved?  </a:t>
            </a:r>
            <a:r>
              <a:rPr lang="en-US" sz="2000" b="1" i="1" dirty="0" smtClean="0"/>
              <a:t>No,</a:t>
            </a:r>
            <a:r>
              <a:rPr lang="en-US" sz="2000" dirty="0" smtClean="0"/>
              <a:t> see:  Jezebel?  </a:t>
            </a:r>
            <a:r>
              <a:rPr lang="en-US" sz="2000" dirty="0" err="1" smtClean="0"/>
              <a:t>Athaliah</a:t>
            </a:r>
            <a:r>
              <a:rPr lang="en-US" sz="2000" dirty="0" smtClean="0"/>
              <a:t>?</a:t>
            </a:r>
          </a:p>
          <a:p>
            <a:pPr lvl="1" indent="-231775">
              <a:lnSpc>
                <a:spcPct val="9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000" dirty="0" smtClean="0"/>
              <a:t>Eve will be saved if women generally are faithful?  No, see:  </a:t>
            </a:r>
            <a:r>
              <a:rPr lang="en-US" sz="2000" b="1" dirty="0" smtClean="0">
                <a:solidFill>
                  <a:schemeClr val="accent1"/>
                </a:solidFill>
              </a:rPr>
              <a:t>Ezekiel 18</a:t>
            </a:r>
            <a:r>
              <a:rPr lang="en-US" sz="2000" dirty="0" smtClean="0"/>
              <a:t>.</a:t>
            </a:r>
          </a:p>
          <a:p>
            <a:pPr marL="227013" lvl="1" indent="-227013">
              <a:lnSpc>
                <a:spcPct val="95000"/>
              </a:lnSpc>
              <a:spcBef>
                <a:spcPts val="0"/>
              </a:spcBef>
            </a:pPr>
            <a:r>
              <a:rPr lang="en-US" dirty="0" smtClean="0"/>
              <a:t>Obviously, we are dealing with </a:t>
            </a:r>
            <a:r>
              <a:rPr lang="en-US" b="1" i="1" dirty="0" smtClean="0"/>
              <a:t>figurative</a:t>
            </a:r>
            <a:r>
              <a:rPr lang="en-US" dirty="0" smtClean="0"/>
              <a:t> language.</a:t>
            </a:r>
          </a:p>
          <a:p>
            <a:pPr marL="227013" lvl="1" indent="-227013">
              <a:lnSpc>
                <a:spcPct val="95000"/>
              </a:lnSpc>
              <a:spcBef>
                <a:spcPts val="0"/>
              </a:spcBef>
            </a:pPr>
            <a:r>
              <a:rPr lang="en-US" dirty="0" smtClean="0"/>
              <a:t>What </a:t>
            </a:r>
            <a:r>
              <a:rPr lang="en-US" b="1" i="1" dirty="0" smtClean="0"/>
              <a:t>might</a:t>
            </a:r>
            <a:r>
              <a:rPr lang="en-US" dirty="0" smtClean="0"/>
              <a:t> this mean?</a:t>
            </a:r>
          </a:p>
        </p:txBody>
      </p:sp>
    </p:spTree>
    <p:extLst>
      <p:ext uri="{BB962C8B-B14F-4D97-AF65-F5344CB8AC3E}">
        <p14:creationId xmlns:p14="http://schemas.microsoft.com/office/powerpoint/2010/main" val="25716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“An Overseer Must Be …”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57289"/>
            <a:ext cx="8991600" cy="957262"/>
          </a:xfrm>
        </p:spPr>
        <p:txBody>
          <a:bodyPr/>
          <a:lstStyle/>
          <a:p>
            <a:pPr marL="227013" indent="-227013">
              <a:lnSpc>
                <a:spcPct val="95000"/>
              </a:lnSpc>
              <a:spcBef>
                <a:spcPts val="0"/>
              </a:spcBef>
              <a:buFont typeface="+mj-lt"/>
              <a:buAutoNum type="arabicPeriod" startAt="7"/>
            </a:pPr>
            <a:r>
              <a:rPr lang="en-US" sz="2200" dirty="0" smtClean="0"/>
              <a:t>Compare the list of qualifications in </a:t>
            </a:r>
            <a:r>
              <a:rPr lang="en-US" sz="2200" b="1" dirty="0" smtClean="0">
                <a:solidFill>
                  <a:schemeClr val="accent1"/>
                </a:solidFill>
              </a:rPr>
              <a:t>I Timothy 3:1-7 </a:t>
            </a:r>
            <a:r>
              <a:rPr lang="en-US" sz="2200" dirty="0" smtClean="0"/>
              <a:t>with the list in </a:t>
            </a:r>
            <a:r>
              <a:rPr lang="en-US" sz="2200" b="1" dirty="0" smtClean="0">
                <a:solidFill>
                  <a:schemeClr val="accent1"/>
                </a:solidFill>
              </a:rPr>
              <a:t>Titus 1:5-9</a:t>
            </a:r>
            <a:r>
              <a:rPr lang="en-US" sz="2200" dirty="0" smtClean="0"/>
              <a:t>.  Compile a complete list of these qualifications.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885950"/>
            <a:ext cx="8991600" cy="3152775"/>
          </a:xfrm>
          <a:prstGeom prst="rect">
            <a:avLst/>
          </a:prstGeom>
        </p:spPr>
        <p:txBody>
          <a:bodyPr vert="horz" lIns="91440" tIns="45720" rIns="91440" bIns="45720" numCol="3" rtlCol="0" anchor="t" anchorCtr="0">
            <a:no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0375" indent="-2301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4213" indent="-22383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/>
              <a:t>Man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/>
              <a:t>Desires Position of Bishop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/>
              <a:t>Blameless</a:t>
            </a:r>
            <a:endParaRPr lang="en-US" sz="1800" dirty="0" smtClean="0"/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/>
              <a:t>Husband of One Wife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/>
              <a:t>Temperate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/>
              <a:t>Sober-Minded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/>
              <a:t>Just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/>
              <a:t>Holy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/>
              <a:t>Self-Controlled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/>
              <a:t>Of Good Behavior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/>
              <a:t>Hospitable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/>
              <a:t>Lover of What is Good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/>
              <a:t>Able to Teach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/>
              <a:t>Not Given to Wine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/>
              <a:t>Not Violent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/>
              <a:t>Not Greedy for Money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/>
              <a:t>Gentle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/>
              <a:t>Not self-willed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/>
              <a:t>Not Quick-Tempered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/>
              <a:t>Not Quarrelsome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/>
              <a:t>Not Covetous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i="1" dirty="0" smtClean="0"/>
              <a:t>“Rules his own house well, having his children in submission with all reverence</a:t>
            </a:r>
            <a:r>
              <a:rPr lang="en-US" sz="1800" i="1" dirty="0" smtClean="0"/>
              <a:t>”</a:t>
            </a:r>
            <a:br>
              <a:rPr lang="en-US" sz="1800" i="1" dirty="0" smtClean="0"/>
            </a:br>
            <a:endParaRPr lang="en-US" sz="1800" i="1" dirty="0" smtClean="0"/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i="1" dirty="0" smtClean="0"/>
              <a:t>“Having faithful children not accused of dissipation or insubordination”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/>
              <a:t>Not a Novice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i="1" dirty="0" smtClean="0"/>
              <a:t>“Holding fast the faithful word … that he may be able, by sound doctrine, both to exhort and convict those who contradict”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i="1" dirty="0" smtClean="0"/>
              <a:t>“Have a good testimony among those who are outside”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191500" y="4705350"/>
            <a:ext cx="952500" cy="457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0375" indent="-2301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4213" indent="-22383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dirty="0" smtClean="0"/>
              <a:t>NKJV</a:t>
            </a:r>
          </a:p>
        </p:txBody>
      </p:sp>
    </p:spTree>
    <p:extLst>
      <p:ext uri="{BB962C8B-B14F-4D97-AF65-F5344CB8AC3E}">
        <p14:creationId xmlns:p14="http://schemas.microsoft.com/office/powerpoint/2010/main" val="12634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Deacons?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indent="-227013">
              <a:lnSpc>
                <a:spcPct val="950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en-US" sz="2200" dirty="0" smtClean="0"/>
              <a:t>Define the word, </a:t>
            </a:r>
            <a:r>
              <a:rPr lang="en-US" sz="2200" i="1" dirty="0" smtClean="0"/>
              <a:t>“deacon”</a:t>
            </a:r>
            <a:r>
              <a:rPr lang="en-US" sz="2200" dirty="0" smtClean="0"/>
              <a:t>?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5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Deacons’ Qualifications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indent="-227013">
              <a:lnSpc>
                <a:spcPct val="95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en-US" sz="2200" dirty="0" smtClean="0"/>
              <a:t>What is meant by the phrase </a:t>
            </a:r>
            <a:r>
              <a:rPr lang="en-US" sz="2200" i="1" dirty="0" smtClean="0"/>
              <a:t>“holding to the mystery of the faith with a clear conscience”</a:t>
            </a:r>
            <a:r>
              <a:rPr lang="en-US" sz="22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5165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Interpretations –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2000"/>
              </a:lnSpc>
              <a:spcBef>
                <a:spcPts val="0"/>
              </a:spcBef>
              <a:buNone/>
            </a:pPr>
            <a:r>
              <a:rPr lang="en-US" sz="2200" i="1" dirty="0"/>
              <a:t>For </a:t>
            </a:r>
            <a:r>
              <a:rPr lang="en-US" sz="2200" b="1" i="1" dirty="0"/>
              <a:t>Adam</a:t>
            </a:r>
            <a:r>
              <a:rPr lang="en-US" sz="2200" i="1" dirty="0"/>
              <a:t> was formed first, then </a:t>
            </a:r>
            <a:r>
              <a:rPr lang="en-US" sz="2200" b="1" i="1" u="sng" dirty="0">
                <a:solidFill>
                  <a:schemeClr val="accent1"/>
                </a:solidFill>
              </a:rPr>
              <a:t>Eve</a:t>
            </a:r>
            <a:r>
              <a:rPr lang="en-US" sz="2200" i="1" dirty="0" smtClean="0"/>
              <a:t>.  And </a:t>
            </a:r>
            <a:r>
              <a:rPr lang="en-US" sz="2200" b="1" i="1" dirty="0"/>
              <a:t>Adam</a:t>
            </a:r>
            <a:r>
              <a:rPr lang="en-US" sz="2200" i="1" dirty="0"/>
              <a:t> was not deceived, but </a:t>
            </a:r>
            <a:r>
              <a:rPr lang="en-US" sz="2200" b="1" i="1" u="sng" dirty="0"/>
              <a:t>the </a:t>
            </a:r>
            <a:r>
              <a:rPr lang="en-US" sz="2200" b="1" i="1" u="sng" dirty="0">
                <a:solidFill>
                  <a:schemeClr val="accent1"/>
                </a:solidFill>
              </a:rPr>
              <a:t>woman</a:t>
            </a:r>
            <a:r>
              <a:rPr lang="en-US" sz="2200" i="1" dirty="0">
                <a:solidFill>
                  <a:schemeClr val="accent1"/>
                </a:solidFill>
              </a:rPr>
              <a:t> </a:t>
            </a:r>
            <a:r>
              <a:rPr lang="en-US" sz="2200" i="1" dirty="0"/>
              <a:t>being deceived, fell into transgression. </a:t>
            </a:r>
            <a:r>
              <a:rPr lang="en-US" sz="2200" i="1" dirty="0" smtClean="0"/>
              <a:t> Nevertheless </a:t>
            </a:r>
            <a:r>
              <a:rPr lang="en-US" sz="2200" b="1" i="1" u="sng" dirty="0">
                <a:solidFill>
                  <a:schemeClr val="accent1"/>
                </a:solidFill>
              </a:rPr>
              <a:t>she</a:t>
            </a:r>
            <a:r>
              <a:rPr lang="en-US" sz="2200" i="1" dirty="0">
                <a:solidFill>
                  <a:schemeClr val="accent1"/>
                </a:solidFill>
              </a:rPr>
              <a:t> </a:t>
            </a:r>
            <a:r>
              <a:rPr lang="en-US" sz="2200" i="1" dirty="0"/>
              <a:t>will be </a:t>
            </a:r>
            <a:r>
              <a:rPr lang="en-US" sz="2200" b="1" i="1" u="sng" dirty="0" smtClean="0"/>
              <a:t>saved in childbearing</a:t>
            </a:r>
            <a:r>
              <a:rPr lang="en-US" sz="2200" b="1" i="1" dirty="0" smtClean="0"/>
              <a:t> </a:t>
            </a:r>
            <a:r>
              <a:rPr lang="en-US" sz="2200" b="1" i="1" u="sng" dirty="0" smtClean="0"/>
              <a:t>if</a:t>
            </a:r>
            <a:r>
              <a:rPr lang="en-US" sz="2200" i="1" dirty="0" smtClean="0"/>
              <a:t> </a:t>
            </a:r>
            <a:r>
              <a:rPr lang="en-US" sz="2200" b="1" i="1" u="sng" dirty="0" smtClean="0">
                <a:solidFill>
                  <a:schemeClr val="accent1"/>
                </a:solidFill>
              </a:rPr>
              <a:t>they</a:t>
            </a:r>
            <a:r>
              <a:rPr lang="en-US" sz="2200" i="1" dirty="0" smtClean="0">
                <a:solidFill>
                  <a:schemeClr val="accent1"/>
                </a:solidFill>
              </a:rPr>
              <a:t> </a:t>
            </a:r>
            <a:r>
              <a:rPr lang="en-US" sz="2200" i="1" dirty="0" smtClean="0"/>
              <a:t>continue in </a:t>
            </a:r>
            <a:r>
              <a:rPr lang="en-US" sz="2200" b="1" i="1" dirty="0" smtClean="0"/>
              <a:t>faith</a:t>
            </a:r>
            <a:r>
              <a:rPr lang="en-US" sz="2200" i="1" dirty="0" smtClean="0"/>
              <a:t>, </a:t>
            </a:r>
            <a:r>
              <a:rPr lang="en-US" sz="2200" b="1" i="1" dirty="0" smtClean="0"/>
              <a:t>love</a:t>
            </a:r>
            <a:r>
              <a:rPr lang="en-US" sz="2200" i="1" dirty="0" smtClean="0"/>
              <a:t>, and </a:t>
            </a:r>
            <a:r>
              <a:rPr lang="en-US" sz="2200" b="1" i="1" dirty="0" smtClean="0"/>
              <a:t>holiness</a:t>
            </a:r>
            <a:r>
              <a:rPr lang="en-US" sz="2200" i="1" dirty="0" smtClean="0"/>
              <a:t>, with </a:t>
            </a:r>
            <a:r>
              <a:rPr lang="en-US" sz="2200" b="1" i="1" dirty="0" smtClean="0"/>
              <a:t>self-control</a:t>
            </a:r>
            <a:r>
              <a:rPr lang="en-US" sz="2200" i="1" dirty="0" smtClean="0"/>
              <a:t>. </a:t>
            </a:r>
            <a:r>
              <a:rPr lang="en-US" sz="2200" dirty="0" smtClean="0"/>
              <a:t>(</a:t>
            </a:r>
            <a:r>
              <a:rPr lang="en-US" sz="2200" b="1" dirty="0" smtClean="0">
                <a:solidFill>
                  <a:schemeClr val="accent1"/>
                </a:solidFill>
              </a:rPr>
              <a:t>2:13-15</a:t>
            </a:r>
            <a:r>
              <a:rPr lang="en-US" sz="2200" dirty="0" smtClean="0"/>
              <a:t>)</a:t>
            </a:r>
          </a:p>
          <a:p>
            <a:pPr indent="-234950">
              <a:lnSpc>
                <a:spcPct val="92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200" dirty="0" smtClean="0"/>
              <a:t>Focusing on salvation </a:t>
            </a:r>
            <a:r>
              <a:rPr lang="en-US" sz="2200" i="1" dirty="0" smtClean="0"/>
              <a:t>“through”</a:t>
            </a:r>
            <a:r>
              <a:rPr lang="en-US" sz="2200" dirty="0" smtClean="0"/>
              <a:t> (i.e., modal, denoting manner) </a:t>
            </a:r>
            <a:r>
              <a:rPr lang="en-US" sz="2200" i="1" dirty="0" smtClean="0"/>
              <a:t>“childbirth”</a:t>
            </a:r>
            <a:r>
              <a:rPr lang="en-US" sz="2200" dirty="0" smtClean="0"/>
              <a:t> might suggest common salvation though Mary’s birth of Jesus (</a:t>
            </a:r>
            <a:r>
              <a:rPr lang="en-US" sz="2200" b="1" dirty="0" smtClean="0">
                <a:solidFill>
                  <a:schemeClr val="accent1"/>
                </a:solidFill>
              </a:rPr>
              <a:t>Gen. 3:15</a:t>
            </a:r>
            <a:r>
              <a:rPr lang="en-US" sz="2200" dirty="0" smtClean="0"/>
              <a:t>).  All women are idealized and elevated in the incarnation of Jesus through a woman.</a:t>
            </a:r>
          </a:p>
          <a:p>
            <a:pPr marL="460375" indent="-233363">
              <a:lnSpc>
                <a:spcPct val="92000"/>
              </a:lnSpc>
              <a:spcBef>
                <a:spcPts val="0"/>
              </a:spcBef>
            </a:pPr>
            <a:r>
              <a:rPr lang="en-US" sz="2000" b="1" dirty="0" smtClean="0"/>
              <a:t>Awkward Transition from Figurative to Literal Application </a:t>
            </a:r>
            <a:r>
              <a:rPr lang="en-US" sz="2000" dirty="0" smtClean="0"/>
              <a:t>– Should </a:t>
            </a:r>
            <a:r>
              <a:rPr lang="en-US" sz="2000" i="1" dirty="0" smtClean="0"/>
              <a:t>“she”</a:t>
            </a:r>
            <a:r>
              <a:rPr lang="en-US" sz="2000" dirty="0" smtClean="0"/>
              <a:t>, </a:t>
            </a:r>
            <a:r>
              <a:rPr lang="en-US" sz="2000" b="1" i="1" dirty="0" smtClean="0"/>
              <a:t>singular</a:t>
            </a:r>
            <a:r>
              <a:rPr lang="en-US" sz="2000" dirty="0" smtClean="0"/>
              <a:t>, be interpreted </a:t>
            </a:r>
            <a:r>
              <a:rPr lang="en-US" sz="2000" b="1" i="1" dirty="0" smtClean="0"/>
              <a:t>figuratively</a:t>
            </a:r>
            <a:r>
              <a:rPr lang="en-US" sz="2000" dirty="0" smtClean="0"/>
              <a:t> as </a:t>
            </a:r>
            <a:r>
              <a:rPr lang="en-US" sz="2000" b="1" i="1" dirty="0" smtClean="0"/>
              <a:t>plural</a:t>
            </a:r>
            <a:r>
              <a:rPr lang="en-US" sz="2000" dirty="0" smtClean="0"/>
              <a:t>, but </a:t>
            </a:r>
            <a:r>
              <a:rPr lang="en-US" sz="2000" i="1" dirty="0" smtClean="0"/>
              <a:t>“childbirth”</a:t>
            </a:r>
            <a:r>
              <a:rPr lang="en-US" sz="2000" dirty="0" smtClean="0"/>
              <a:t>, </a:t>
            </a:r>
            <a:r>
              <a:rPr lang="en-US" sz="2000" b="1" i="1" dirty="0" smtClean="0"/>
              <a:t>singular</a:t>
            </a:r>
            <a:r>
              <a:rPr lang="en-US" sz="2000" dirty="0" smtClean="0"/>
              <a:t>, be interpreted </a:t>
            </a:r>
            <a:r>
              <a:rPr lang="en-US" sz="2000" b="1" i="1" dirty="0" smtClean="0"/>
              <a:t>literally</a:t>
            </a:r>
            <a:r>
              <a:rPr lang="en-US" sz="2000" dirty="0" smtClean="0"/>
              <a:t> as </a:t>
            </a:r>
            <a:r>
              <a:rPr lang="en-US" sz="2000" b="1" i="1" dirty="0" smtClean="0"/>
              <a:t>singular</a:t>
            </a:r>
            <a:r>
              <a:rPr lang="en-US" sz="2000" dirty="0" smtClean="0"/>
              <a:t> – </a:t>
            </a:r>
            <a:r>
              <a:rPr lang="en-US" sz="2000" b="1" i="1" u="sng" dirty="0" smtClean="0"/>
              <a:t>in the same phrase</a:t>
            </a:r>
            <a:r>
              <a:rPr lang="en-US" sz="2000" dirty="0" smtClean="0"/>
              <a:t>?</a:t>
            </a:r>
          </a:p>
          <a:p>
            <a:pPr marL="460375" indent="-233363">
              <a:lnSpc>
                <a:spcPct val="92000"/>
              </a:lnSpc>
              <a:spcBef>
                <a:spcPts val="0"/>
              </a:spcBef>
            </a:pPr>
            <a:r>
              <a:rPr lang="en-US" sz="2000" dirty="0" smtClean="0"/>
              <a:t>Men saved by the same miraculous childbirth of Jesus?  Why women idealized?</a:t>
            </a:r>
          </a:p>
          <a:p>
            <a:pPr marL="460375" indent="-233363">
              <a:lnSpc>
                <a:spcPct val="92000"/>
              </a:lnSpc>
              <a:spcBef>
                <a:spcPts val="0"/>
              </a:spcBef>
            </a:pPr>
            <a:r>
              <a:rPr lang="en-US" sz="2000" dirty="0" smtClean="0"/>
              <a:t>Where is contextual support? … Mixes </a:t>
            </a:r>
            <a:r>
              <a:rPr lang="en-US" sz="2000" b="1" i="1" dirty="0" smtClean="0"/>
              <a:t>gender</a:t>
            </a:r>
            <a:r>
              <a:rPr lang="en-US" sz="2000" dirty="0" smtClean="0"/>
              <a:t> salvation with </a:t>
            </a:r>
            <a:r>
              <a:rPr lang="en-US" sz="2000" b="1" i="1" dirty="0" smtClean="0"/>
              <a:t>spiritual</a:t>
            </a:r>
            <a:r>
              <a:rPr lang="en-US" sz="2000" dirty="0" smtClean="0"/>
              <a:t> salvation.</a:t>
            </a:r>
          </a:p>
        </p:txBody>
      </p:sp>
    </p:spTree>
    <p:extLst>
      <p:ext uri="{BB962C8B-B14F-4D97-AF65-F5344CB8AC3E}">
        <p14:creationId xmlns:p14="http://schemas.microsoft.com/office/powerpoint/2010/main" val="114796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Interpretations –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2200" i="1" dirty="0"/>
              <a:t>For </a:t>
            </a:r>
            <a:r>
              <a:rPr lang="en-US" sz="2200" b="1" i="1" dirty="0"/>
              <a:t>Adam</a:t>
            </a:r>
            <a:r>
              <a:rPr lang="en-US" sz="2200" i="1" dirty="0"/>
              <a:t> was formed first, then </a:t>
            </a:r>
            <a:r>
              <a:rPr lang="en-US" sz="2200" b="1" i="1" u="sng" dirty="0">
                <a:solidFill>
                  <a:schemeClr val="accent1"/>
                </a:solidFill>
              </a:rPr>
              <a:t>Eve</a:t>
            </a:r>
            <a:r>
              <a:rPr lang="en-US" sz="2200" i="1" dirty="0" smtClean="0"/>
              <a:t>.  And </a:t>
            </a:r>
            <a:r>
              <a:rPr lang="en-US" sz="2200" b="1" i="1" dirty="0"/>
              <a:t>Adam</a:t>
            </a:r>
            <a:r>
              <a:rPr lang="en-US" sz="2200" i="1" dirty="0"/>
              <a:t> was not deceived, but </a:t>
            </a:r>
            <a:r>
              <a:rPr lang="en-US" sz="2200" b="1" i="1" u="sng" dirty="0"/>
              <a:t>the </a:t>
            </a:r>
            <a:r>
              <a:rPr lang="en-US" sz="2200" b="1" i="1" u="sng" dirty="0">
                <a:solidFill>
                  <a:schemeClr val="accent1"/>
                </a:solidFill>
              </a:rPr>
              <a:t>woman</a:t>
            </a:r>
            <a:r>
              <a:rPr lang="en-US" sz="2200" i="1" dirty="0">
                <a:solidFill>
                  <a:schemeClr val="accent1"/>
                </a:solidFill>
              </a:rPr>
              <a:t> </a:t>
            </a:r>
            <a:r>
              <a:rPr lang="en-US" sz="2200" i="1" dirty="0"/>
              <a:t>being deceived, fell into transgression. </a:t>
            </a:r>
            <a:r>
              <a:rPr lang="en-US" sz="2200" i="1" dirty="0" smtClean="0"/>
              <a:t> Nevertheless </a:t>
            </a:r>
            <a:r>
              <a:rPr lang="en-US" sz="2200" b="1" i="1" u="sng" dirty="0">
                <a:solidFill>
                  <a:schemeClr val="accent1"/>
                </a:solidFill>
              </a:rPr>
              <a:t>she</a:t>
            </a:r>
            <a:r>
              <a:rPr lang="en-US" sz="2200" i="1" dirty="0">
                <a:solidFill>
                  <a:schemeClr val="accent1"/>
                </a:solidFill>
              </a:rPr>
              <a:t> </a:t>
            </a:r>
            <a:r>
              <a:rPr lang="en-US" sz="2200" i="1" dirty="0"/>
              <a:t>will be </a:t>
            </a:r>
            <a:r>
              <a:rPr lang="en-US" sz="2200" b="1" i="1" u="sng" dirty="0" smtClean="0"/>
              <a:t>saved in childbearing</a:t>
            </a:r>
            <a:r>
              <a:rPr lang="en-US" sz="2200" b="1" i="1" dirty="0" smtClean="0"/>
              <a:t> </a:t>
            </a:r>
            <a:r>
              <a:rPr lang="en-US" sz="2200" b="1" i="1" u="sng" dirty="0" smtClean="0"/>
              <a:t>if</a:t>
            </a:r>
            <a:r>
              <a:rPr lang="en-US" sz="2200" i="1" dirty="0" smtClean="0"/>
              <a:t> </a:t>
            </a:r>
            <a:r>
              <a:rPr lang="en-US" sz="2200" b="1" i="1" u="sng" dirty="0" smtClean="0">
                <a:solidFill>
                  <a:schemeClr val="accent1"/>
                </a:solidFill>
              </a:rPr>
              <a:t>they</a:t>
            </a:r>
            <a:r>
              <a:rPr lang="en-US" sz="2200" i="1" dirty="0" smtClean="0">
                <a:solidFill>
                  <a:schemeClr val="accent1"/>
                </a:solidFill>
              </a:rPr>
              <a:t> </a:t>
            </a:r>
            <a:r>
              <a:rPr lang="en-US" sz="2200" i="1" dirty="0" smtClean="0"/>
              <a:t>continue in </a:t>
            </a:r>
            <a:r>
              <a:rPr lang="en-US" sz="2200" b="1" i="1" dirty="0" smtClean="0"/>
              <a:t>faith</a:t>
            </a:r>
            <a:r>
              <a:rPr lang="en-US" sz="2200" i="1" dirty="0" smtClean="0"/>
              <a:t>, </a:t>
            </a:r>
            <a:r>
              <a:rPr lang="en-US" sz="2200" b="1" i="1" dirty="0" smtClean="0"/>
              <a:t>love</a:t>
            </a:r>
            <a:r>
              <a:rPr lang="en-US" sz="2200" i="1" dirty="0" smtClean="0"/>
              <a:t>, and </a:t>
            </a:r>
            <a:r>
              <a:rPr lang="en-US" sz="2200" b="1" i="1" dirty="0" smtClean="0"/>
              <a:t>holiness</a:t>
            </a:r>
            <a:r>
              <a:rPr lang="en-US" sz="2200" i="1" dirty="0" smtClean="0"/>
              <a:t>, with </a:t>
            </a:r>
            <a:r>
              <a:rPr lang="en-US" sz="2200" b="1" i="1" dirty="0" smtClean="0"/>
              <a:t>self-control</a:t>
            </a:r>
            <a:r>
              <a:rPr lang="en-US" sz="2200" i="1" dirty="0" smtClean="0"/>
              <a:t>. </a:t>
            </a:r>
            <a:r>
              <a:rPr lang="en-US" sz="2200" dirty="0" smtClean="0"/>
              <a:t>(</a:t>
            </a:r>
            <a:r>
              <a:rPr lang="en-US" sz="2200" b="1" dirty="0" smtClean="0">
                <a:solidFill>
                  <a:schemeClr val="accent1"/>
                </a:solidFill>
              </a:rPr>
              <a:t>2:13-15</a:t>
            </a:r>
            <a:r>
              <a:rPr lang="en-US" sz="2200" dirty="0" smtClean="0"/>
              <a:t>)</a:t>
            </a:r>
          </a:p>
          <a:p>
            <a:pPr marL="231775" indent="-236538">
              <a:lnSpc>
                <a:spcPct val="95000"/>
              </a:lnSpc>
              <a:spcBef>
                <a:spcPts val="0"/>
              </a:spcBef>
              <a:buFont typeface="+mj-lt"/>
              <a:buAutoNum type="alphaLcPeriod" startAt="2"/>
            </a:pPr>
            <a:r>
              <a:rPr lang="en-US" sz="2200" dirty="0" smtClean="0"/>
              <a:t>Focusing on salvation </a:t>
            </a:r>
            <a:r>
              <a:rPr lang="en-US" sz="2200" i="1" dirty="0" smtClean="0"/>
              <a:t>“through”</a:t>
            </a:r>
            <a:r>
              <a:rPr lang="en-US" sz="2200" dirty="0" smtClean="0"/>
              <a:t> (i.e., modal, </a:t>
            </a:r>
            <a:r>
              <a:rPr lang="en-US" sz="2200" b="1" i="1" dirty="0" smtClean="0"/>
              <a:t>accompanying circumstances</a:t>
            </a:r>
            <a:r>
              <a:rPr lang="en-US" sz="2200" dirty="0" smtClean="0"/>
              <a:t>; </a:t>
            </a:r>
            <a:r>
              <a:rPr lang="en-US" sz="2200" b="1" dirty="0" smtClean="0">
                <a:solidFill>
                  <a:schemeClr val="accent1"/>
                </a:solidFill>
              </a:rPr>
              <a:t>Acts 14:22</a:t>
            </a:r>
            <a:r>
              <a:rPr lang="en-US" sz="2200" dirty="0" smtClean="0"/>
              <a:t>) </a:t>
            </a:r>
            <a:r>
              <a:rPr lang="en-US" sz="2200" i="1" dirty="0" smtClean="0"/>
              <a:t>“childbirth”</a:t>
            </a:r>
            <a:r>
              <a:rPr lang="en-US" sz="2200" dirty="0" smtClean="0"/>
              <a:t> might suggest women are saved </a:t>
            </a:r>
            <a:r>
              <a:rPr lang="en-US" sz="2200" b="1" i="1" dirty="0" smtClean="0"/>
              <a:t>despite</a:t>
            </a:r>
            <a:r>
              <a:rPr lang="en-US" sz="2200" dirty="0" smtClean="0"/>
              <a:t> childbirth, if they persevere.  Emphasizes virtues at end of verse 15.</a:t>
            </a:r>
          </a:p>
          <a:p>
            <a:pPr marL="460375" indent="-233363">
              <a:lnSpc>
                <a:spcPct val="95000"/>
              </a:lnSpc>
              <a:spcBef>
                <a:spcPts val="0"/>
              </a:spcBef>
            </a:pPr>
            <a:r>
              <a:rPr lang="en-US" sz="2000" dirty="0" smtClean="0"/>
              <a:t>Only </a:t>
            </a:r>
            <a:r>
              <a:rPr lang="en-US" sz="2000" b="1" i="1" dirty="0" smtClean="0"/>
              <a:t>incidentally</a:t>
            </a:r>
            <a:r>
              <a:rPr lang="en-US" sz="2000" dirty="0" smtClean="0"/>
              <a:t> relates </a:t>
            </a:r>
            <a:r>
              <a:rPr lang="en-US" sz="2000" i="1" dirty="0" smtClean="0"/>
              <a:t>“childbearing”</a:t>
            </a:r>
            <a:r>
              <a:rPr lang="en-US" sz="2000" dirty="0" smtClean="0"/>
              <a:t> to primary topic, even though it is taken figuratively for motherhood, or the woman’s role in general, which seems more central to primary topic than only accompanying circumstances.</a:t>
            </a:r>
          </a:p>
        </p:txBody>
      </p:sp>
    </p:spTree>
    <p:extLst>
      <p:ext uri="{BB962C8B-B14F-4D97-AF65-F5344CB8AC3E}">
        <p14:creationId xmlns:p14="http://schemas.microsoft.com/office/powerpoint/2010/main" val="23332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Interpretations –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2000" i="1" dirty="0"/>
              <a:t>For </a:t>
            </a:r>
            <a:r>
              <a:rPr lang="en-US" sz="2000" b="1" i="1" dirty="0"/>
              <a:t>Adam</a:t>
            </a:r>
            <a:r>
              <a:rPr lang="en-US" sz="2000" i="1" dirty="0"/>
              <a:t> was formed first, then </a:t>
            </a:r>
            <a:r>
              <a:rPr lang="en-US" sz="2000" b="1" i="1" u="sng" dirty="0">
                <a:solidFill>
                  <a:schemeClr val="accent1"/>
                </a:solidFill>
              </a:rPr>
              <a:t>Eve</a:t>
            </a:r>
            <a:r>
              <a:rPr lang="en-US" sz="2000" i="1" dirty="0" smtClean="0"/>
              <a:t>.  And </a:t>
            </a:r>
            <a:r>
              <a:rPr lang="en-US" sz="2000" b="1" i="1" dirty="0"/>
              <a:t>Adam</a:t>
            </a:r>
            <a:r>
              <a:rPr lang="en-US" sz="2000" i="1" dirty="0"/>
              <a:t> was not deceived, but </a:t>
            </a:r>
            <a:r>
              <a:rPr lang="en-US" sz="2000" b="1" i="1" u="sng" dirty="0"/>
              <a:t>the </a:t>
            </a:r>
            <a:r>
              <a:rPr lang="en-US" sz="2000" b="1" i="1" u="sng" dirty="0">
                <a:solidFill>
                  <a:schemeClr val="accent1"/>
                </a:solidFill>
              </a:rPr>
              <a:t>woman</a:t>
            </a:r>
            <a:r>
              <a:rPr lang="en-US" sz="2000" i="1" dirty="0">
                <a:solidFill>
                  <a:schemeClr val="accent1"/>
                </a:solidFill>
              </a:rPr>
              <a:t> </a:t>
            </a:r>
            <a:r>
              <a:rPr lang="en-US" sz="2000" i="1" dirty="0"/>
              <a:t>being deceived, fell into transgression. </a:t>
            </a:r>
            <a:r>
              <a:rPr lang="en-US" sz="2000" i="1" dirty="0" smtClean="0"/>
              <a:t> Nevertheless </a:t>
            </a:r>
            <a:r>
              <a:rPr lang="en-US" sz="2000" b="1" i="1" u="sng" dirty="0">
                <a:solidFill>
                  <a:schemeClr val="accent1"/>
                </a:solidFill>
              </a:rPr>
              <a:t>she</a:t>
            </a:r>
            <a:r>
              <a:rPr lang="en-US" sz="2000" i="1" dirty="0">
                <a:solidFill>
                  <a:schemeClr val="accent1"/>
                </a:solidFill>
              </a:rPr>
              <a:t> </a:t>
            </a:r>
            <a:r>
              <a:rPr lang="en-US" sz="2000" i="1" dirty="0"/>
              <a:t>will be </a:t>
            </a:r>
            <a:r>
              <a:rPr lang="en-US" sz="2000" b="1" i="1" u="sng" dirty="0" smtClean="0"/>
              <a:t>saved in childbearing</a:t>
            </a:r>
            <a:r>
              <a:rPr lang="en-US" sz="2000" b="1" i="1" dirty="0" smtClean="0"/>
              <a:t> </a:t>
            </a:r>
            <a:r>
              <a:rPr lang="en-US" sz="2000" b="1" i="1" u="sng" dirty="0" smtClean="0"/>
              <a:t>if</a:t>
            </a:r>
            <a:r>
              <a:rPr lang="en-US" sz="2000" i="1" dirty="0" smtClean="0"/>
              <a:t> </a:t>
            </a:r>
            <a:r>
              <a:rPr lang="en-US" sz="2000" b="1" i="1" u="sng" dirty="0" smtClean="0">
                <a:solidFill>
                  <a:schemeClr val="accent1"/>
                </a:solidFill>
              </a:rPr>
              <a:t>they</a:t>
            </a:r>
            <a:r>
              <a:rPr lang="en-US" sz="2000" i="1" dirty="0" smtClean="0">
                <a:solidFill>
                  <a:schemeClr val="accent1"/>
                </a:solidFill>
              </a:rPr>
              <a:t> </a:t>
            </a:r>
            <a:r>
              <a:rPr lang="en-US" sz="2000" i="1" dirty="0" smtClean="0"/>
              <a:t>continue in </a:t>
            </a:r>
            <a:r>
              <a:rPr lang="en-US" sz="2000" b="1" i="1" dirty="0" smtClean="0"/>
              <a:t>faith</a:t>
            </a:r>
            <a:r>
              <a:rPr lang="en-US" sz="2000" i="1" dirty="0" smtClean="0"/>
              <a:t>, </a:t>
            </a:r>
            <a:r>
              <a:rPr lang="en-US" sz="2000" b="1" i="1" dirty="0" smtClean="0"/>
              <a:t>love</a:t>
            </a:r>
            <a:r>
              <a:rPr lang="en-US" sz="2000" i="1" dirty="0" smtClean="0"/>
              <a:t>, and </a:t>
            </a:r>
            <a:r>
              <a:rPr lang="en-US" sz="2000" b="1" i="1" dirty="0" smtClean="0"/>
              <a:t>holiness</a:t>
            </a:r>
            <a:r>
              <a:rPr lang="en-US" sz="2000" i="1" dirty="0" smtClean="0"/>
              <a:t>, with </a:t>
            </a:r>
            <a:r>
              <a:rPr lang="en-US" sz="2000" b="1" i="1" dirty="0" smtClean="0"/>
              <a:t>self-control</a:t>
            </a:r>
            <a:r>
              <a:rPr lang="en-US" sz="2000" i="1" dirty="0" smtClean="0"/>
              <a:t>.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chemeClr val="accent1"/>
                </a:solidFill>
              </a:rPr>
              <a:t>2:13-15</a:t>
            </a:r>
            <a:r>
              <a:rPr lang="en-US" sz="2000" dirty="0" smtClean="0"/>
              <a:t>)</a:t>
            </a:r>
          </a:p>
          <a:p>
            <a:pPr marL="227013" indent="-227013">
              <a:lnSpc>
                <a:spcPct val="95000"/>
              </a:lnSpc>
              <a:spcBef>
                <a:spcPts val="0"/>
              </a:spcBef>
              <a:buFont typeface="+mj-lt"/>
              <a:buAutoNum type="alphaLcPeriod" startAt="3"/>
            </a:pPr>
            <a:r>
              <a:rPr lang="en-US" sz="2000" dirty="0" smtClean="0"/>
              <a:t>Understand </a:t>
            </a:r>
            <a:r>
              <a:rPr lang="en-US" sz="2000" i="1" dirty="0" smtClean="0"/>
              <a:t>“saved through childbirth” </a:t>
            </a:r>
            <a:r>
              <a:rPr lang="en-US" sz="2000" dirty="0" smtClean="0"/>
              <a:t>represents repentance from following Eve’s deception and usurping authority to submitting to the Lord’s given role, childbearing.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US" sz="1800" i="1" dirty="0" smtClean="0"/>
              <a:t>“Childbearing” </a:t>
            </a:r>
            <a:r>
              <a:rPr lang="en-US" sz="1800" dirty="0" smtClean="0"/>
              <a:t>is understood as </a:t>
            </a:r>
            <a:r>
              <a:rPr lang="en-US" sz="1800" b="1" i="1" dirty="0" smtClean="0"/>
              <a:t>figuratively</a:t>
            </a:r>
            <a:r>
              <a:rPr lang="en-US" sz="1800" dirty="0" smtClean="0"/>
              <a:t> (quintessentially) representing the feminine role through </a:t>
            </a:r>
            <a:r>
              <a:rPr lang="en-US" sz="1800" b="1" i="1" dirty="0" smtClean="0"/>
              <a:t>synecdoche</a:t>
            </a:r>
            <a:r>
              <a:rPr lang="en-US" sz="1800" dirty="0" smtClean="0"/>
              <a:t>, representing the whole through a part.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US" sz="1800" dirty="0" smtClean="0"/>
              <a:t>Eve was deceived, drawn away through her lusts, and she pushed her desire onto her husband (</a:t>
            </a:r>
            <a:r>
              <a:rPr lang="en-US" sz="1800" b="1" dirty="0" smtClean="0">
                <a:solidFill>
                  <a:schemeClr val="accent1"/>
                </a:solidFill>
              </a:rPr>
              <a:t>Genesis 3:1-6; James 1:14-16; I John 2:15-17</a:t>
            </a:r>
            <a:r>
              <a:rPr lang="en-US" sz="1800" dirty="0" smtClean="0"/>
              <a:t>).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US" sz="1800" dirty="0" smtClean="0"/>
              <a:t>These women were (potentially) likewise deceived, drawn away in lust (</a:t>
            </a:r>
            <a:r>
              <a:rPr lang="en-US" sz="1800" b="1" dirty="0" smtClean="0">
                <a:solidFill>
                  <a:schemeClr val="accent1"/>
                </a:solidFill>
              </a:rPr>
              <a:t>I Timothy 2:9-10</a:t>
            </a:r>
            <a:r>
              <a:rPr lang="en-US" sz="1800" dirty="0" smtClean="0"/>
              <a:t>), and pressing their </a:t>
            </a:r>
            <a:r>
              <a:rPr lang="en-US" sz="1800" i="1" dirty="0" smtClean="0"/>
              <a:t>“desire”</a:t>
            </a:r>
            <a:r>
              <a:rPr lang="en-US" sz="1800" dirty="0" smtClean="0"/>
              <a:t> (i.e., will) upon their men (</a:t>
            </a:r>
            <a:r>
              <a:rPr lang="en-US" sz="1800" b="1" dirty="0" smtClean="0">
                <a:solidFill>
                  <a:schemeClr val="accent1"/>
                </a:solidFill>
              </a:rPr>
              <a:t>2:11-12; Genesis 3:16</a:t>
            </a:r>
            <a:r>
              <a:rPr lang="en-US" sz="1800" dirty="0" smtClean="0"/>
              <a:t>).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US" sz="1800" dirty="0" smtClean="0"/>
              <a:t>Like Eve, such women need to repent, follow the Lord’s given role for women – figuratively represented as </a:t>
            </a:r>
            <a:r>
              <a:rPr lang="en-US" sz="1800" i="1" dirty="0" smtClean="0"/>
              <a:t>“childbearing”</a:t>
            </a:r>
            <a:r>
              <a:rPr lang="en-US" sz="1800" dirty="0" smtClean="0"/>
              <a:t>, and remain faithful (</a:t>
            </a:r>
            <a:r>
              <a:rPr lang="en-US" sz="1800" b="1" dirty="0" smtClean="0">
                <a:solidFill>
                  <a:schemeClr val="accent1"/>
                </a:solidFill>
              </a:rPr>
              <a:t>2:13-15</a:t>
            </a:r>
            <a:r>
              <a:rPr lang="en-US" sz="18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4311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i="1" dirty="0" smtClean="0"/>
              <a:t>“Overseers Must Be”</a:t>
            </a:r>
            <a:endParaRPr lang="en-US" sz="6600" i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4614863"/>
            <a:ext cx="7543800" cy="74295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 Black" panose="020B0A04020102020204" pitchFamily="34" charset="0"/>
              </a:rPr>
              <a:t>Class #6 – </a:t>
            </a:r>
            <a:r>
              <a:rPr lang="en-US" dirty="0"/>
              <a:t>I Timothy </a:t>
            </a:r>
            <a:r>
              <a:rPr lang="en-US" dirty="0" smtClean="0"/>
              <a:t>3:1-7; Titus </a:t>
            </a:r>
            <a:r>
              <a:rPr lang="en-US" dirty="0"/>
              <a:t>1:5-9</a:t>
            </a:r>
            <a:endParaRPr lang="en-US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81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are </a:t>
            </a:r>
            <a:r>
              <a:rPr lang="en-US" i="1" dirty="0" smtClean="0"/>
              <a:t>“Overseers”?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lvl="0" indent="-227013">
              <a:lnSpc>
                <a:spcPct val="9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/>
              <a:t>There are several terms used to describe </a:t>
            </a:r>
            <a:r>
              <a:rPr lang="en-US" sz="2200" i="1" dirty="0" smtClean="0"/>
              <a:t>“overseers”</a:t>
            </a:r>
            <a:r>
              <a:rPr lang="en-US" sz="2200" dirty="0" smtClean="0"/>
              <a:t>.  What are these other terms, and where are they located in the New Testament?</a:t>
            </a:r>
            <a:endParaRPr lang="en-US" sz="2200" dirty="0"/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2200" b="1" dirty="0" smtClean="0"/>
              <a:t>Overseer</a:t>
            </a:r>
            <a:r>
              <a:rPr lang="en-US" sz="2200" dirty="0" smtClean="0"/>
              <a:t> – </a:t>
            </a:r>
            <a:r>
              <a:rPr lang="en-US" sz="2200" b="1" dirty="0" smtClean="0">
                <a:solidFill>
                  <a:schemeClr val="accent1"/>
                </a:solidFill>
              </a:rPr>
              <a:t>Acts 20:28; Phi. 1:1; I Timothy 3:1,2; Titus 1:7; I Peter 2:25</a:t>
            </a:r>
            <a:r>
              <a:rPr lang="en-US" sz="2200" b="1" dirty="0">
                <a:solidFill>
                  <a:schemeClr val="accent1"/>
                </a:solidFill>
              </a:rPr>
              <a:t> </a:t>
            </a:r>
            <a:r>
              <a:rPr lang="en-US" sz="2200" dirty="0" smtClean="0"/>
              <a:t>– Indicates </a:t>
            </a:r>
            <a:r>
              <a:rPr lang="en-US" sz="2200" b="1" i="1" dirty="0" smtClean="0"/>
              <a:t>authority</a:t>
            </a:r>
            <a:r>
              <a:rPr lang="en-US" sz="2200" dirty="0" smtClean="0"/>
              <a:t> and </a:t>
            </a:r>
            <a:r>
              <a:rPr lang="en-US" sz="2200" b="1" i="1" dirty="0" smtClean="0"/>
              <a:t>responsibility</a:t>
            </a:r>
            <a:r>
              <a:rPr lang="en-US" sz="2200" dirty="0" smtClean="0"/>
              <a:t>.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2200" b="1" dirty="0" smtClean="0"/>
              <a:t>Elder </a:t>
            </a:r>
            <a:r>
              <a:rPr lang="en-US" sz="2200" dirty="0" smtClean="0"/>
              <a:t>– </a:t>
            </a:r>
            <a:r>
              <a:rPr lang="en-US" sz="2200" b="1" dirty="0" smtClean="0">
                <a:solidFill>
                  <a:schemeClr val="accent1"/>
                </a:solidFill>
              </a:rPr>
              <a:t>Acts 11:30; 14:23; 15:4, 6, 22, 23; 16:4; </a:t>
            </a:r>
            <a:r>
              <a:rPr lang="en-US" sz="2200" b="1" u="sng" dirty="0" smtClean="0">
                <a:solidFill>
                  <a:schemeClr val="accent1"/>
                </a:solidFill>
              </a:rPr>
              <a:t>20:17</a:t>
            </a:r>
            <a:r>
              <a:rPr lang="en-US" sz="2200" b="1" dirty="0" smtClean="0">
                <a:solidFill>
                  <a:schemeClr val="accent1"/>
                </a:solidFill>
              </a:rPr>
              <a:t>; 21:18; 1 Tim. 4:14; 5:17, 19; Titus 1:5; James 5:14; </a:t>
            </a:r>
            <a:r>
              <a:rPr lang="en-US" sz="2200" b="1" u="sng" dirty="0" smtClean="0">
                <a:solidFill>
                  <a:schemeClr val="accent1"/>
                </a:solidFill>
              </a:rPr>
              <a:t>I Peter 5:1, 5</a:t>
            </a:r>
            <a:br>
              <a:rPr lang="en-US" sz="2200" b="1" u="sng" dirty="0" smtClean="0">
                <a:solidFill>
                  <a:schemeClr val="accent1"/>
                </a:solidFill>
              </a:rPr>
            </a:br>
            <a:r>
              <a:rPr lang="en-US" sz="2200" dirty="0"/>
              <a:t>– Indicates </a:t>
            </a:r>
            <a:r>
              <a:rPr lang="en-US" sz="2200" b="1" i="1" dirty="0" smtClean="0"/>
              <a:t>maturity </a:t>
            </a:r>
            <a:r>
              <a:rPr lang="en-US" sz="2200" dirty="0" smtClean="0"/>
              <a:t>and </a:t>
            </a:r>
            <a:r>
              <a:rPr lang="en-US" sz="2200" b="1" i="1" dirty="0" smtClean="0"/>
              <a:t>experience</a:t>
            </a:r>
            <a:r>
              <a:rPr lang="en-US" sz="2200" dirty="0" smtClean="0"/>
              <a:t>.</a:t>
            </a:r>
            <a:endParaRPr lang="en-US" sz="2200" b="1" u="sng" dirty="0" smtClean="0">
              <a:solidFill>
                <a:schemeClr val="accent1"/>
              </a:solidFill>
            </a:endParaRP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2200" b="1" dirty="0" smtClean="0"/>
              <a:t>Pastor</a:t>
            </a:r>
            <a:r>
              <a:rPr lang="en-US" sz="2200" dirty="0" smtClean="0"/>
              <a:t> (verb only, </a:t>
            </a:r>
            <a:r>
              <a:rPr lang="en-US" sz="2200" i="1" dirty="0" smtClean="0"/>
              <a:t>“to shepherd, to feed”</a:t>
            </a:r>
            <a:r>
              <a:rPr lang="en-US" sz="2200" dirty="0" smtClean="0"/>
              <a:t>) – </a:t>
            </a:r>
            <a:r>
              <a:rPr lang="en-US" sz="2200" b="1" dirty="0" smtClean="0">
                <a:solidFill>
                  <a:schemeClr val="accent1"/>
                </a:solidFill>
              </a:rPr>
              <a:t>Acts 20:28; I Peter 5:2</a:t>
            </a:r>
            <a:br>
              <a:rPr lang="en-US" sz="2200" b="1" dirty="0" smtClean="0">
                <a:solidFill>
                  <a:schemeClr val="accent1"/>
                </a:solidFill>
              </a:rPr>
            </a:br>
            <a:r>
              <a:rPr lang="en-US" sz="2200" dirty="0"/>
              <a:t>– </a:t>
            </a:r>
            <a:r>
              <a:rPr lang="en-US" sz="2200" dirty="0" smtClean="0"/>
              <a:t>Indicates spiritual </a:t>
            </a:r>
            <a:r>
              <a:rPr lang="en-US" sz="2200" b="1" i="1" dirty="0" smtClean="0"/>
              <a:t>feeding </a:t>
            </a:r>
            <a:r>
              <a:rPr lang="en-US" sz="2200" dirty="0" smtClean="0"/>
              <a:t>and </a:t>
            </a:r>
            <a:r>
              <a:rPr lang="en-US" sz="2200" b="1" i="1" dirty="0" smtClean="0"/>
              <a:t>guarding</a:t>
            </a:r>
            <a:r>
              <a:rPr lang="en-US" sz="2200" dirty="0" smtClean="0"/>
              <a:t>.</a:t>
            </a:r>
            <a:endParaRPr lang="en-US" sz="2200" b="1" dirty="0" smtClean="0">
              <a:solidFill>
                <a:schemeClr val="accent1"/>
              </a:solidFill>
            </a:endParaRP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2200" b="1" dirty="0" smtClean="0"/>
              <a:t>Presbytery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– </a:t>
            </a:r>
            <a:r>
              <a:rPr lang="en-US" sz="2200" b="1" dirty="0" smtClean="0">
                <a:solidFill>
                  <a:schemeClr val="accent1"/>
                </a:solidFill>
              </a:rPr>
              <a:t>I Timothy 4:14 </a:t>
            </a:r>
            <a:r>
              <a:rPr lang="en-US" sz="2200" dirty="0" smtClean="0"/>
              <a:t>(KJV, ASV) – transliterated collective form of elders, </a:t>
            </a:r>
            <a:r>
              <a:rPr lang="en-US" sz="2200" i="1" dirty="0" err="1" smtClean="0"/>
              <a:t>presbuteros</a:t>
            </a:r>
            <a:r>
              <a:rPr lang="en-US" sz="2200" i="1" dirty="0"/>
              <a:t> </a:t>
            </a:r>
            <a:r>
              <a:rPr lang="en-US" sz="2200" i="1" dirty="0" smtClean="0"/>
              <a:t>→ </a:t>
            </a:r>
            <a:r>
              <a:rPr lang="en-US" sz="2200" i="1" dirty="0" err="1" smtClean="0"/>
              <a:t>presbuterion</a:t>
            </a:r>
            <a:r>
              <a:rPr lang="en-US" sz="2200" i="1" dirty="0" smtClean="0"/>
              <a:t>.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68724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Flexible Requirements?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2200" dirty="0" smtClean="0"/>
              <a:t>Can a potential elder </a:t>
            </a:r>
            <a:r>
              <a:rPr lang="en-US" sz="2200" b="1" i="1" dirty="0" smtClean="0"/>
              <a:t>grow</a:t>
            </a:r>
            <a:r>
              <a:rPr lang="en-US" sz="2200" dirty="0" smtClean="0"/>
              <a:t> into these qualifications, </a:t>
            </a:r>
            <a:r>
              <a:rPr lang="en-US" sz="2200" b="1" i="1" dirty="0" smtClean="0"/>
              <a:t>after</a:t>
            </a:r>
            <a:r>
              <a:rPr lang="en-US" sz="2200" dirty="0" smtClean="0"/>
              <a:t> being appointed?  May he be appointed, if he at least exhibits </a:t>
            </a:r>
            <a:r>
              <a:rPr lang="en-US" sz="2200" b="1" i="1" dirty="0" smtClean="0"/>
              <a:t>most</a:t>
            </a:r>
            <a:r>
              <a:rPr lang="en-US" sz="2200" dirty="0" smtClean="0"/>
              <a:t> of them?  What if ceases to meet one of these qualifications, after being appointed?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2200" i="1" dirty="0"/>
              <a:t>This is a faithful saying: If a man desires </a:t>
            </a:r>
            <a:r>
              <a:rPr lang="en-US" sz="2200" b="1" i="1" dirty="0"/>
              <a:t>the position of a bishop</a:t>
            </a:r>
            <a:r>
              <a:rPr lang="en-US" sz="2200" i="1" dirty="0"/>
              <a:t>, he desires a good work</a:t>
            </a:r>
            <a:r>
              <a:rPr lang="en-US" sz="2200" i="1" dirty="0" smtClean="0"/>
              <a:t>.  A </a:t>
            </a:r>
            <a:r>
              <a:rPr lang="en-US" sz="2200" b="1" i="1" dirty="0"/>
              <a:t>bishop then </a:t>
            </a:r>
            <a:r>
              <a:rPr lang="en-US" sz="2200" b="1" i="1" u="sng" dirty="0"/>
              <a:t>must be</a:t>
            </a:r>
            <a:r>
              <a:rPr lang="en-US" sz="2200" b="1" i="1" dirty="0"/>
              <a:t> </a:t>
            </a:r>
            <a:r>
              <a:rPr lang="en-US" sz="2200" i="1" dirty="0"/>
              <a:t>blameless, the husband of one wife, temperate, sober-minded, of good behavior, hospitable, able to teach; </a:t>
            </a:r>
            <a:r>
              <a:rPr lang="en-US" sz="2200" dirty="0" smtClean="0"/>
              <a:t>(</a:t>
            </a:r>
            <a:r>
              <a:rPr lang="en-US" sz="2200" b="1" dirty="0" smtClean="0">
                <a:solidFill>
                  <a:schemeClr val="accent1"/>
                </a:solidFill>
              </a:rPr>
              <a:t>3:1-2</a:t>
            </a:r>
            <a:r>
              <a:rPr lang="en-US" sz="2200" dirty="0" smtClean="0"/>
              <a:t>)</a:t>
            </a:r>
            <a:endParaRPr lang="en-US" sz="2200" dirty="0"/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l-GR" sz="2000" dirty="0"/>
              <a:t>δεῖ</a:t>
            </a:r>
            <a:r>
              <a:rPr lang="en-US" sz="2000" dirty="0"/>
              <a:t> –</a:t>
            </a:r>
            <a:r>
              <a:rPr lang="en-US" sz="2000" dirty="0" smtClean="0"/>
              <a:t> </a:t>
            </a:r>
            <a:r>
              <a:rPr lang="en-US" sz="2000" i="1" dirty="0" smtClean="0"/>
              <a:t>“it is necessary”</a:t>
            </a:r>
            <a:r>
              <a:rPr lang="en-US" sz="2000" dirty="0" smtClean="0"/>
              <a:t>, verb indicative present active.</a:t>
            </a:r>
          </a:p>
          <a:p>
            <a:pPr marL="512763" lvl="1" indent="-282575">
              <a:lnSpc>
                <a:spcPct val="9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Present Tense </a:t>
            </a:r>
            <a:r>
              <a:rPr lang="en-US" sz="2000" dirty="0" smtClean="0"/>
              <a:t>– Continuous, habitual action.</a:t>
            </a:r>
          </a:p>
          <a:p>
            <a:pPr marL="512763" lvl="1" indent="-282575">
              <a:lnSpc>
                <a:spcPct val="9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Active Voice </a:t>
            </a:r>
            <a:r>
              <a:rPr lang="en-US" sz="2000" dirty="0" smtClean="0"/>
              <a:t>– Subject does the action.</a:t>
            </a:r>
          </a:p>
          <a:p>
            <a:pPr marL="512763" lvl="1" indent="-282575">
              <a:lnSpc>
                <a:spcPct val="9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Indicative Mood </a:t>
            </a:r>
            <a:r>
              <a:rPr lang="en-US" sz="2000" dirty="0" smtClean="0"/>
              <a:t>– Expresses a fact.</a:t>
            </a:r>
            <a:endParaRPr lang="en-US" dirty="0"/>
          </a:p>
          <a:p>
            <a:pPr marL="227013" lvl="1" indent="-225425">
              <a:lnSpc>
                <a:spcPct val="95000"/>
              </a:lnSpc>
              <a:spcBef>
                <a:spcPts val="0"/>
              </a:spcBef>
            </a:pPr>
            <a:r>
              <a:rPr lang="en-US" sz="2000" dirty="0" smtClean="0"/>
              <a:t>When an elder ceases to meet these qualifications, then he ceases to be qualified (</a:t>
            </a:r>
            <a:r>
              <a:rPr lang="en-US" sz="2000" i="1" dirty="0" smtClean="0"/>
              <a:t>“must </a:t>
            </a:r>
            <a:r>
              <a:rPr lang="en-US" sz="2000" b="1" i="1" u="sng" dirty="0" smtClean="0"/>
              <a:t>be</a:t>
            </a:r>
            <a:r>
              <a:rPr lang="en-US" sz="2000" i="1" dirty="0" smtClean="0"/>
              <a:t>”</a:t>
            </a:r>
            <a:r>
              <a:rPr lang="en-US" sz="2000" dirty="0" smtClean="0"/>
              <a:t>, </a:t>
            </a:r>
            <a:r>
              <a:rPr lang="en-US" sz="2000" b="1" i="1" dirty="0" smtClean="0"/>
              <a:t>present</a:t>
            </a:r>
            <a:r>
              <a:rPr lang="en-US" sz="2000" dirty="0" smtClean="0"/>
              <a:t> tense), and until he exhibits all of them, he remains unqualified.</a:t>
            </a:r>
          </a:p>
          <a:p>
            <a:pPr marL="227013" lvl="1" indent="-225425">
              <a:lnSpc>
                <a:spcPct val="95000"/>
              </a:lnSpc>
              <a:spcBef>
                <a:spcPts val="0"/>
              </a:spcBef>
            </a:pPr>
            <a:r>
              <a:rPr lang="en-US" sz="2000" dirty="0" smtClean="0"/>
              <a:t>Beware </a:t>
            </a:r>
            <a:r>
              <a:rPr lang="en-US" sz="2000" b="1" i="1" dirty="0" smtClean="0"/>
              <a:t>rationalizing</a:t>
            </a:r>
            <a:r>
              <a:rPr lang="en-US" sz="2000" dirty="0" smtClean="0"/>
              <a:t> – </a:t>
            </a:r>
            <a:r>
              <a:rPr lang="en-US" sz="2000" i="1" dirty="0" smtClean="0"/>
              <a:t>“We walk by </a:t>
            </a:r>
            <a:r>
              <a:rPr lang="en-US" sz="2000" b="1" i="1" dirty="0" smtClean="0"/>
              <a:t>faith</a:t>
            </a:r>
            <a:r>
              <a:rPr lang="en-US" sz="2000" i="1" dirty="0" smtClean="0"/>
              <a:t>, not by sight”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b="1" dirty="0" smtClean="0">
                <a:solidFill>
                  <a:schemeClr val="accent1"/>
                </a:solidFill>
              </a:rPr>
              <a:t>II Corinthians 5:7</a:t>
            </a:r>
            <a:r>
              <a:rPr lang="en-US" sz="2000" dirty="0" smtClean="0">
                <a:solidFill>
                  <a:schemeClr val="tx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5290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Past Behavior, Best Predictor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indent="-227013">
              <a:lnSpc>
                <a:spcPct val="95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2000" dirty="0" smtClean="0"/>
              <a:t>How are elders and deacons to </a:t>
            </a:r>
            <a:r>
              <a:rPr lang="en-US" sz="2000" i="1" dirty="0" smtClean="0"/>
              <a:t>“be tested first”</a:t>
            </a:r>
            <a:r>
              <a:rPr lang="en-US" sz="2000" dirty="0" smtClean="0"/>
              <a:t>?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2000" dirty="0" smtClean="0"/>
              <a:t>Provides broad, generic authority for reasonable examination of candidates </a:t>
            </a:r>
            <a:r>
              <a:rPr lang="en-US" sz="2000" b="1" i="1" dirty="0" smtClean="0"/>
              <a:t>before</a:t>
            </a:r>
            <a:r>
              <a:rPr lang="en-US" sz="2000" dirty="0" smtClean="0"/>
              <a:t> appointment, potentially including: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US" sz="2000" dirty="0" smtClean="0"/>
              <a:t>Interviewing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US" sz="2000" dirty="0" smtClean="0"/>
              <a:t>Questioning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US" sz="2000" dirty="0" smtClean="0"/>
              <a:t>Vetting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US" sz="2000" dirty="0" smtClean="0"/>
              <a:t>Probationary Tasks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2000" dirty="0" smtClean="0"/>
              <a:t>Better to test, fail, grow, test again, fail, grow, test again, and succeed than hesitate to scrutinize and appoint an unqualified, unapproved man:</a:t>
            </a:r>
            <a:endParaRPr lang="en-US" sz="2000" dirty="0"/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2000" b="1" i="1" dirty="0"/>
              <a:t>They set up kings, </a:t>
            </a:r>
            <a:r>
              <a:rPr lang="en-US" sz="2000" b="1" i="1" u="sng" dirty="0"/>
              <a:t>but not by Me</a:t>
            </a:r>
            <a:r>
              <a:rPr lang="en-US" sz="2000" b="1" i="1" dirty="0"/>
              <a:t>; They made princes, </a:t>
            </a:r>
            <a:r>
              <a:rPr lang="en-US" sz="2000" b="1" i="1" u="sng" dirty="0"/>
              <a:t>but I did not acknowledge them</a:t>
            </a:r>
            <a:r>
              <a:rPr lang="en-US" sz="2000" i="1" dirty="0"/>
              <a:t>. From their silver and gold They made </a:t>
            </a:r>
            <a:r>
              <a:rPr lang="en-US" sz="2000" b="1" i="1" dirty="0"/>
              <a:t>idols for </a:t>
            </a:r>
            <a:r>
              <a:rPr lang="en-US" sz="2000" b="1" i="1" dirty="0" smtClean="0"/>
              <a:t>themselves </a:t>
            </a:r>
            <a:r>
              <a:rPr lang="en-US" sz="2000" i="1" dirty="0" smtClean="0"/>
              <a:t>– That they </a:t>
            </a:r>
            <a:r>
              <a:rPr lang="en-US" sz="2000" i="1" dirty="0"/>
              <a:t>might be cut off</a:t>
            </a:r>
            <a:r>
              <a:rPr lang="en-US" sz="2000" i="1" dirty="0" smtClean="0"/>
              <a:t>.  Your </a:t>
            </a:r>
            <a:r>
              <a:rPr lang="en-US" sz="2000" i="1" dirty="0"/>
              <a:t>calf is rejected, O Samaria! My anger is aroused against </a:t>
            </a:r>
            <a:r>
              <a:rPr lang="en-US" sz="2000" i="1" dirty="0" smtClean="0"/>
              <a:t>them – </a:t>
            </a:r>
            <a:r>
              <a:rPr lang="en-US" sz="2000" b="1" i="1" dirty="0" smtClean="0"/>
              <a:t>How long </a:t>
            </a:r>
            <a:r>
              <a:rPr lang="en-US" sz="2000" b="1" i="1" dirty="0"/>
              <a:t>until they attain to innocence?</a:t>
            </a:r>
            <a:r>
              <a:rPr lang="en-US" sz="2000" i="1" dirty="0"/>
              <a:t> </a:t>
            </a:r>
            <a:r>
              <a:rPr lang="en-US" sz="2000" dirty="0"/>
              <a:t>(</a:t>
            </a:r>
            <a:r>
              <a:rPr lang="en-US" sz="2000" b="1" dirty="0">
                <a:solidFill>
                  <a:schemeClr val="accent1"/>
                </a:solidFill>
              </a:rPr>
              <a:t>Hosea </a:t>
            </a:r>
            <a:r>
              <a:rPr lang="en-US" sz="2000" b="1" dirty="0" smtClean="0">
                <a:solidFill>
                  <a:schemeClr val="accent1"/>
                </a:solidFill>
              </a:rPr>
              <a:t>8:4-5</a:t>
            </a:r>
            <a:r>
              <a:rPr lang="en-US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165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24824</TotalTime>
  <Words>2285</Words>
  <Application>Microsoft Office PowerPoint</Application>
  <PresentationFormat>On-screen Show (16:9)</PresentationFormat>
  <Paragraphs>185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Impact</vt:lpstr>
      <vt:lpstr>Wingdings</vt:lpstr>
      <vt:lpstr>Calibri</vt:lpstr>
      <vt:lpstr>Arial Black</vt:lpstr>
      <vt:lpstr>Times New Roman</vt:lpstr>
      <vt:lpstr>NewsPrint</vt:lpstr>
      <vt:lpstr>“Women Professing Godliness”</vt:lpstr>
      <vt:lpstr>“Saved in Childbearing”?</vt:lpstr>
      <vt:lpstr>Other Interpretations – #1</vt:lpstr>
      <vt:lpstr>Other Interpretations – #2</vt:lpstr>
      <vt:lpstr>Other Interpretations – #3</vt:lpstr>
      <vt:lpstr>“Overseers Must Be”</vt:lpstr>
      <vt:lpstr>Who are “Overseers”?</vt:lpstr>
      <vt:lpstr>Flexible Requirements?</vt:lpstr>
      <vt:lpstr>Past Behavior, Best Predictor …</vt:lpstr>
      <vt:lpstr>“An Overseer Must Be …”</vt:lpstr>
      <vt:lpstr>Past Behavior, Best Predictor …</vt:lpstr>
      <vt:lpstr>Minimized Qualifications?</vt:lpstr>
      <vt:lpstr>“We walk by …”?</vt:lpstr>
      <vt:lpstr>“… Man”</vt:lpstr>
      <vt:lpstr>“… Desires the position ”</vt:lpstr>
      <vt:lpstr>“… Blameless”</vt:lpstr>
      <vt:lpstr>“… The Husband of One Wife”</vt:lpstr>
      <vt:lpstr>“… Temperate”</vt:lpstr>
      <vt:lpstr>“… Sober-Minded”</vt:lpstr>
      <vt:lpstr>“An Overseer Must Be …”</vt:lpstr>
      <vt:lpstr>Deacons?</vt:lpstr>
      <vt:lpstr>Deacons’ Qualifications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Corinthians - Lesson 1</dc:title>
  <dc:creator>Trevor Bowen</dc:creator>
  <cp:keywords>2Corinthians</cp:keywords>
  <cp:lastModifiedBy>C. Trevor Bowen</cp:lastModifiedBy>
  <cp:revision>4639</cp:revision>
  <cp:lastPrinted>2015-07-19T12:46:21Z</cp:lastPrinted>
  <dcterms:created xsi:type="dcterms:W3CDTF">2010-04-25T05:11:59Z</dcterms:created>
  <dcterms:modified xsi:type="dcterms:W3CDTF">2015-07-22T23:15:40Z</dcterms:modified>
  <cp:category>Bible</cp:category>
</cp:coreProperties>
</file>