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0" r:id="rId8"/>
    <p:sldId id="261" r:id="rId9"/>
    <p:sldId id="266" r:id="rId10"/>
    <p:sldId id="265"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4705"/>
  </p:normalViewPr>
  <p:slideViewPr>
    <p:cSldViewPr>
      <p:cViewPr varScale="1">
        <p:scale>
          <a:sx n="144" d="100"/>
          <a:sy n="144" d="100"/>
        </p:scale>
        <p:origin x="696"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6C47314-AA07-49AB-B3FD-965598028B4B}"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04251-1C5A-4527-B2F6-BC2B5B21F7AF}" type="slidenum">
              <a:rPr lang="en-US" smtClean="0"/>
              <a:t>‹#›</a:t>
            </a:fld>
            <a:endParaRPr lang="en-US"/>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47314-AA07-49AB-B3FD-965598028B4B}"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04251-1C5A-4527-B2F6-BC2B5B21F7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05980"/>
            <a:ext cx="19050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600"/>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47314-AA07-49AB-B3FD-965598028B4B}" type="datetimeFigureOut">
              <a:rPr lang="en-US" smtClean="0"/>
              <a:t>2/2/16</a:t>
            </a:fld>
            <a:endParaRPr lang="en-US"/>
          </a:p>
        </p:txBody>
      </p:sp>
      <p:sp>
        <p:nvSpPr>
          <p:cNvPr id="5" name="Footer Placeholder 4"/>
          <p:cNvSpPr>
            <a:spLocks noGrp="1"/>
          </p:cNvSpPr>
          <p:nvPr>
            <p:ph type="ftr" sz="quarter" idx="11"/>
          </p:nvPr>
        </p:nvSpPr>
        <p:spPr>
          <a:xfrm>
            <a:off x="2640597" y="4783095"/>
            <a:ext cx="3836404" cy="273844"/>
          </a:xfrm>
        </p:spPr>
        <p:txBody>
          <a:bodyPr/>
          <a:lstStyle/>
          <a:p>
            <a:endParaRPr lang="en-US"/>
          </a:p>
        </p:txBody>
      </p:sp>
      <p:sp>
        <p:nvSpPr>
          <p:cNvPr id="6" name="Slide Number Placeholder 5"/>
          <p:cNvSpPr>
            <a:spLocks noGrp="1"/>
          </p:cNvSpPr>
          <p:nvPr>
            <p:ph type="sldNum" sz="quarter" idx="12"/>
          </p:nvPr>
        </p:nvSpPr>
        <p:spPr/>
        <p:txBody>
          <a:bodyPr/>
          <a:lstStyle/>
          <a:p>
            <a:fld id="{50C04251-1C5A-4527-B2F6-BC2B5B21F7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47314-AA07-49AB-B3FD-965598028B4B}"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04251-1C5A-4527-B2F6-BC2B5B21F7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C47314-AA07-49AB-B3FD-965598028B4B}"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04251-1C5A-4527-B2F6-BC2B5B21F7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C47314-AA07-49AB-B3FD-965598028B4B}"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04251-1C5A-4527-B2F6-BC2B5B21F7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C47314-AA07-49AB-B3FD-965598028B4B}" type="datetimeFigureOut">
              <a:rPr lang="en-US" smtClean="0"/>
              <a:t>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C04251-1C5A-4527-B2F6-BC2B5B21F7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C47314-AA07-49AB-B3FD-965598028B4B}" type="datetimeFigureOut">
              <a:rPr lang="en-US" smtClean="0"/>
              <a:t>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C04251-1C5A-4527-B2F6-BC2B5B21F7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47314-AA07-49AB-B3FD-965598028B4B}" type="datetimeFigureOut">
              <a:rPr lang="en-US" smtClean="0"/>
              <a:t>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C04251-1C5A-4527-B2F6-BC2B5B21F7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C47314-AA07-49AB-B3FD-965598028B4B}"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04251-1C5A-4527-B2F6-BC2B5B21F7AF}" type="slidenum">
              <a:rPr lang="en-US" smtClean="0"/>
              <a:t>‹#›</a:t>
            </a:fld>
            <a:endParaRPr lang="en-US"/>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877824"/>
            <a:ext cx="2523744" cy="150876"/>
          </a:xfrm>
        </p:spPr>
        <p:txBody>
          <a:bodyPr/>
          <a:lstStyle/>
          <a:p>
            <a:fld id="{36C47314-AA07-49AB-B3FD-965598028B4B}" type="datetimeFigureOut">
              <a:rPr lang="en-US" smtClean="0"/>
              <a:t>2/2/16</a:t>
            </a:fld>
            <a:endParaRPr lang="en-US"/>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877824"/>
            <a:ext cx="733864" cy="150876"/>
          </a:xfrm>
        </p:spPr>
        <p:txBody>
          <a:bodyPr/>
          <a:lstStyle/>
          <a:p>
            <a:fld id="{50C04251-1C5A-4527-B2F6-BC2B5B21F7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6C47314-AA07-49AB-B3FD-965598028B4B}" type="datetimeFigureOut">
              <a:rPr lang="en-US" smtClean="0"/>
              <a:t>2/2/16</a:t>
            </a:fld>
            <a:endParaRPr lang="en-US"/>
          </a:p>
        </p:txBody>
      </p:sp>
      <p:sp>
        <p:nvSpPr>
          <p:cNvPr id="5" name="Footer Placeholder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0C04251-1C5A-4527-B2F6-BC2B5B21F7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sp>
        <p:nvSpPr>
          <p:cNvPr id="6" name="TextBox 5"/>
          <p:cNvSpPr txBox="1"/>
          <p:nvPr/>
        </p:nvSpPr>
        <p:spPr>
          <a:xfrm>
            <a:off x="381000" y="1371600"/>
            <a:ext cx="8583247" cy="2585323"/>
          </a:xfrm>
          <a:prstGeom prst="rect">
            <a:avLst/>
          </a:prstGeom>
          <a:noFill/>
        </p:spPr>
        <p:txBody>
          <a:bodyPr wrap="none" rtlCol="0">
            <a:spAutoFit/>
          </a:bodyPr>
          <a:lstStyle/>
          <a:p>
            <a:pPr marL="285750" indent="-285750">
              <a:buFont typeface="Arial" panose="020B0604020202020204" pitchFamily="34" charset="0"/>
              <a:buChar char="•"/>
            </a:pPr>
            <a:r>
              <a:rPr lang="en-US" dirty="0" smtClean="0">
                <a:latin typeface="Franklin Gothic Medium" panose="020B0603020102020204" pitchFamily="34" charset="0"/>
              </a:rPr>
              <a:t>Philippians 4:21-22</a:t>
            </a:r>
          </a:p>
          <a:p>
            <a:r>
              <a:rPr lang="en-US" dirty="0"/>
              <a:t> </a:t>
            </a:r>
            <a:r>
              <a:rPr lang="en-US" dirty="0" smtClean="0"/>
              <a:t>	“</a:t>
            </a:r>
            <a:r>
              <a:rPr lang="en-US" dirty="0" smtClean="0">
                <a:latin typeface="Franklin Gothic Medium" panose="020B0603020102020204" pitchFamily="34" charset="0"/>
              </a:rPr>
              <a:t>Greet every saint in Christ Jesus. The brethren who are with me greet you. </a:t>
            </a:r>
            <a:endParaRPr lang="en-US" dirty="0">
              <a:latin typeface="Franklin Gothic Medium" panose="020B0603020102020204" pitchFamily="34" charset="0"/>
            </a:endParaRPr>
          </a:p>
          <a:p>
            <a:r>
              <a:rPr lang="en-US" dirty="0" smtClean="0">
                <a:latin typeface="Franklin Gothic Medium" panose="020B0603020102020204" pitchFamily="34" charset="0"/>
              </a:rPr>
              <a:t>	All the saints greet you, but </a:t>
            </a:r>
            <a:r>
              <a:rPr lang="en-US" u="sng" dirty="0" smtClean="0">
                <a:latin typeface="Franklin Gothic Medium" panose="020B0603020102020204" pitchFamily="34" charset="0"/>
              </a:rPr>
              <a:t>especially those who are of Caesar’s household</a:t>
            </a:r>
            <a:r>
              <a:rPr lang="en-US" dirty="0" smtClean="0">
                <a:latin typeface="Franklin Gothic Medium" panose="020B0603020102020204" pitchFamily="34" charset="0"/>
              </a:rPr>
              <a:t>.”</a:t>
            </a:r>
          </a:p>
          <a:p>
            <a:endParaRPr lang="en-US" dirty="0">
              <a:latin typeface="Franklin Gothic Medium" panose="020B0603020102020204" pitchFamily="34" charset="0"/>
            </a:endParaRPr>
          </a:p>
          <a:p>
            <a:pPr marL="285750" indent="-285750">
              <a:buFont typeface="Arial" panose="020B0604020202020204" pitchFamily="34" charset="0"/>
              <a:buChar char="•"/>
            </a:pPr>
            <a:r>
              <a:rPr lang="en-US" dirty="0" smtClean="0">
                <a:latin typeface="Franklin Gothic Medium" panose="020B0603020102020204" pitchFamily="34" charset="0"/>
              </a:rPr>
              <a:t>Philippians 1:12-13</a:t>
            </a:r>
          </a:p>
          <a:p>
            <a:pPr lvl="2"/>
            <a:r>
              <a:rPr lang="en-US" dirty="0" smtClean="0">
                <a:latin typeface="Franklin Gothic Medium" panose="020B0603020102020204" pitchFamily="34" charset="0"/>
              </a:rPr>
              <a:t>“But I want you to know, brethren, that the things which happened to me</a:t>
            </a:r>
          </a:p>
          <a:p>
            <a:pPr lvl="2"/>
            <a:r>
              <a:rPr lang="en-US" dirty="0" smtClean="0">
                <a:latin typeface="Franklin Gothic Medium" panose="020B0603020102020204" pitchFamily="34" charset="0"/>
              </a:rPr>
              <a:t> have actually turned out for the furtherance of the gospel, so that it has </a:t>
            </a:r>
          </a:p>
          <a:p>
            <a:pPr lvl="2"/>
            <a:r>
              <a:rPr lang="en-US" dirty="0" smtClean="0">
                <a:latin typeface="Franklin Gothic Medium" panose="020B0603020102020204" pitchFamily="34" charset="0"/>
              </a:rPr>
              <a:t>become evident to the </a:t>
            </a:r>
            <a:r>
              <a:rPr lang="en-US" u="sng" dirty="0" smtClean="0">
                <a:latin typeface="Franklin Gothic Medium" panose="020B0603020102020204" pitchFamily="34" charset="0"/>
              </a:rPr>
              <a:t>whole palace guard</a:t>
            </a:r>
            <a:r>
              <a:rPr lang="en-US" dirty="0" smtClean="0">
                <a:latin typeface="Franklin Gothic Medium" panose="020B0603020102020204" pitchFamily="34" charset="0"/>
              </a:rPr>
              <a:t>, and to all the rest, that my </a:t>
            </a:r>
          </a:p>
          <a:p>
            <a:pPr lvl="2"/>
            <a:r>
              <a:rPr lang="en-US" dirty="0" smtClean="0">
                <a:latin typeface="Franklin Gothic Medium" panose="020B0603020102020204" pitchFamily="34" charset="0"/>
              </a:rPr>
              <a:t>chains are in Christ;” </a:t>
            </a:r>
            <a:endParaRPr lang="en-US" dirty="0">
              <a:latin typeface="Franklin Gothic Medium" panose="020B06030201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Tree>
    <p:extLst>
      <p:ext uri="{BB962C8B-B14F-4D97-AF65-F5344CB8AC3E}">
        <p14:creationId xmlns:p14="http://schemas.microsoft.com/office/powerpoint/2010/main" val="254714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500"/>
                                        <p:tgtEl>
                                          <p:spTgt spid="6">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500"/>
                                        <p:tgtEl>
                                          <p:spTgt spid="6">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8" end="8"/>
                                            </p:txEl>
                                          </p:spTgt>
                                        </p:tgtEl>
                                        <p:attrNameLst>
                                          <p:attrName>style.visibility</p:attrName>
                                        </p:attrNameLst>
                                      </p:cBhvr>
                                      <p:to>
                                        <p:strVal val="visible"/>
                                      </p:to>
                                    </p:set>
                                    <p:animEffect transition="in" filter="fade">
                                      <p:cBhvr>
                                        <p:cTn id="30"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724400" y="1352550"/>
            <a:ext cx="2133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23" y="15961"/>
            <a:ext cx="7041753" cy="5143500"/>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668500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
        <p:nvSpPr>
          <p:cNvPr id="2" name="TextBox 1"/>
          <p:cNvSpPr txBox="1"/>
          <p:nvPr/>
        </p:nvSpPr>
        <p:spPr>
          <a:xfrm>
            <a:off x="129746" y="1276350"/>
            <a:ext cx="8709454" cy="3693319"/>
          </a:xfrm>
          <a:prstGeom prst="rect">
            <a:avLst/>
          </a:prstGeom>
          <a:noFill/>
        </p:spPr>
        <p:txBody>
          <a:bodyPr wrap="square" rtlCol="0">
            <a:spAutoFit/>
          </a:bodyPr>
          <a:lstStyle/>
          <a:p>
            <a:r>
              <a:rPr lang="en-US" dirty="0" smtClean="0">
                <a:latin typeface="Franklin Gothic Medium" panose="020B0603020102020204" pitchFamily="34" charset="0"/>
              </a:rPr>
              <a:t>Being a saint… Is it a challenge?</a:t>
            </a:r>
          </a:p>
          <a:p>
            <a:r>
              <a:rPr lang="en-US" dirty="0">
                <a:latin typeface="Franklin Gothic Medium" panose="020B0603020102020204" pitchFamily="34" charset="0"/>
              </a:rPr>
              <a:t>	</a:t>
            </a:r>
          </a:p>
          <a:p>
            <a:r>
              <a:rPr lang="en-US" dirty="0" smtClean="0">
                <a:latin typeface="Franklin Gothic Medium" panose="020B0603020102020204" pitchFamily="34" charset="0"/>
              </a:rPr>
              <a:t>	In the church?</a:t>
            </a:r>
          </a:p>
          <a:p>
            <a:r>
              <a:rPr lang="en-US" dirty="0">
                <a:latin typeface="Franklin Gothic Medium" panose="020B0603020102020204" pitchFamily="34" charset="0"/>
              </a:rPr>
              <a:t>	</a:t>
            </a:r>
            <a:r>
              <a:rPr lang="en-US" dirty="0" smtClean="0">
                <a:latin typeface="Franklin Gothic Medium" panose="020B0603020102020204" pitchFamily="34" charset="0"/>
              </a:rPr>
              <a:t>	Rev 3:1-4</a:t>
            </a:r>
          </a:p>
          <a:p>
            <a:r>
              <a:rPr lang="en-US" dirty="0">
                <a:latin typeface="Franklin Gothic Medium" panose="020B0603020102020204" pitchFamily="34" charset="0"/>
              </a:rPr>
              <a:t>			““And to the angel of the church in Sardis write,</a:t>
            </a:r>
          </a:p>
          <a:p>
            <a:r>
              <a:rPr lang="en-US" dirty="0" smtClean="0">
                <a:latin typeface="Franklin Gothic Medium" panose="020B0603020102020204" pitchFamily="34" charset="0"/>
              </a:rPr>
              <a:t>‘</a:t>
            </a:r>
            <a:r>
              <a:rPr lang="en-US" dirty="0">
                <a:latin typeface="Franklin Gothic Medium" panose="020B0603020102020204" pitchFamily="34" charset="0"/>
              </a:rPr>
              <a:t>These things says He who has the seven Spirits of God and the seven stars: “I know your works, that you have a name that you are alive, but you are dead. </a:t>
            </a:r>
            <a:r>
              <a:rPr lang="en-US" dirty="0" smtClean="0">
                <a:latin typeface="Franklin Gothic Medium" panose="020B0603020102020204" pitchFamily="34" charset="0"/>
              </a:rPr>
              <a:t> </a:t>
            </a:r>
            <a:r>
              <a:rPr lang="en-US" dirty="0">
                <a:latin typeface="Franklin Gothic Medium" panose="020B0603020102020204" pitchFamily="34" charset="0"/>
              </a:rPr>
              <a:t>Be watchful, and strengthen the things which remain, that are ready to die, for I have not found your works perfect before God</a:t>
            </a:r>
            <a:r>
              <a:rPr lang="en-US" dirty="0" smtClean="0">
                <a:latin typeface="Franklin Gothic Medium" panose="020B0603020102020204" pitchFamily="34" charset="0"/>
              </a:rPr>
              <a:t>. </a:t>
            </a:r>
            <a:r>
              <a:rPr lang="en-US" dirty="0">
                <a:latin typeface="Franklin Gothic Medium" panose="020B0603020102020204" pitchFamily="34" charset="0"/>
              </a:rPr>
              <a:t>Remember therefore how you have received and heard; hold fast and repent. Therefore if you will not watch, I will come upon you as a thief, and you will not know what hour I will come upon you. </a:t>
            </a:r>
            <a:r>
              <a:rPr lang="en-US" dirty="0" smtClean="0">
                <a:latin typeface="Franklin Gothic Medium" panose="020B0603020102020204" pitchFamily="34" charset="0"/>
              </a:rPr>
              <a:t>You </a:t>
            </a:r>
            <a:r>
              <a:rPr lang="en-US" dirty="0">
                <a:latin typeface="Franklin Gothic Medium" panose="020B0603020102020204" pitchFamily="34" charset="0"/>
              </a:rPr>
              <a:t>have a few names even in Sardis who have not defiled their garments; and they shall walk with Me in white, for they are worthy. </a:t>
            </a:r>
            <a:r>
              <a:rPr lang="en-US" dirty="0" smtClean="0">
                <a:latin typeface="Franklin Gothic Medium" panose="020B0603020102020204" pitchFamily="34" charset="0"/>
              </a:rPr>
              <a:t>“</a:t>
            </a:r>
            <a:endParaRPr lang="en-US" dirty="0">
              <a:latin typeface="Franklin Gothic Medium" panose="020B0603020102020204" pitchFamily="34" charset="0"/>
            </a:endParaRPr>
          </a:p>
        </p:txBody>
      </p:sp>
    </p:spTree>
    <p:extLst>
      <p:ext uri="{BB962C8B-B14F-4D97-AF65-F5344CB8AC3E}">
        <p14:creationId xmlns:p14="http://schemas.microsoft.com/office/powerpoint/2010/main" val="297547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
        <p:nvSpPr>
          <p:cNvPr id="2" name="TextBox 1"/>
          <p:cNvSpPr txBox="1"/>
          <p:nvPr/>
        </p:nvSpPr>
        <p:spPr>
          <a:xfrm>
            <a:off x="129746" y="1276350"/>
            <a:ext cx="8709454" cy="3970318"/>
          </a:xfrm>
          <a:prstGeom prst="rect">
            <a:avLst/>
          </a:prstGeom>
          <a:noFill/>
        </p:spPr>
        <p:txBody>
          <a:bodyPr wrap="square" rtlCol="0">
            <a:spAutoFit/>
          </a:bodyPr>
          <a:lstStyle/>
          <a:p>
            <a:r>
              <a:rPr lang="en-US" dirty="0" smtClean="0">
                <a:latin typeface="Franklin Gothic Medium" panose="020B0603020102020204" pitchFamily="34" charset="0"/>
              </a:rPr>
              <a:t>Rev 2:14-16</a:t>
            </a:r>
          </a:p>
          <a:p>
            <a:r>
              <a:rPr lang="en-US" dirty="0">
                <a:latin typeface="Franklin Gothic Medium" panose="020B0603020102020204" pitchFamily="34" charset="0"/>
              </a:rPr>
              <a:t>	</a:t>
            </a:r>
            <a:r>
              <a:rPr lang="en-US" dirty="0" smtClean="0">
                <a:latin typeface="Franklin Gothic Medium" panose="020B0603020102020204" pitchFamily="34" charset="0"/>
              </a:rPr>
              <a:t>“But </a:t>
            </a:r>
            <a:r>
              <a:rPr lang="en-US" dirty="0">
                <a:latin typeface="Franklin Gothic Medium" panose="020B0603020102020204" pitchFamily="34" charset="0"/>
              </a:rPr>
              <a:t>I have a few things against you, because you have there those who hold </a:t>
            </a:r>
            <a:r>
              <a:rPr lang="en-US" dirty="0" smtClean="0">
                <a:latin typeface="Franklin Gothic Medium" panose="020B0603020102020204" pitchFamily="34" charset="0"/>
              </a:rPr>
              <a:t>	the </a:t>
            </a:r>
            <a:r>
              <a:rPr lang="en-US" dirty="0">
                <a:latin typeface="Franklin Gothic Medium" panose="020B0603020102020204" pitchFamily="34" charset="0"/>
              </a:rPr>
              <a:t>doctrine of Balaam, who taught </a:t>
            </a:r>
            <a:r>
              <a:rPr lang="en-US" dirty="0" err="1">
                <a:latin typeface="Franklin Gothic Medium" panose="020B0603020102020204" pitchFamily="34" charset="0"/>
              </a:rPr>
              <a:t>Balak</a:t>
            </a:r>
            <a:r>
              <a:rPr lang="en-US" dirty="0">
                <a:latin typeface="Franklin Gothic Medium" panose="020B0603020102020204" pitchFamily="34" charset="0"/>
              </a:rPr>
              <a:t> to put a stumbling block before the </a:t>
            </a:r>
            <a:r>
              <a:rPr lang="en-US" dirty="0" smtClean="0">
                <a:latin typeface="Franklin Gothic Medium" panose="020B0603020102020204" pitchFamily="34" charset="0"/>
              </a:rPr>
              <a:t>	children </a:t>
            </a:r>
            <a:r>
              <a:rPr lang="en-US" dirty="0">
                <a:latin typeface="Franklin Gothic Medium" panose="020B0603020102020204" pitchFamily="34" charset="0"/>
              </a:rPr>
              <a:t>of Israel, to eat things sacrificed to idols, and to commit sexual </a:t>
            </a:r>
            <a:r>
              <a:rPr lang="en-US" dirty="0" smtClean="0">
                <a:latin typeface="Franklin Gothic Medium" panose="020B0603020102020204" pitchFamily="34" charset="0"/>
              </a:rPr>
              <a:t>	immorality. </a:t>
            </a:r>
            <a:r>
              <a:rPr lang="en-US" dirty="0">
                <a:latin typeface="Franklin Gothic Medium" panose="020B0603020102020204" pitchFamily="34" charset="0"/>
              </a:rPr>
              <a:t>Thus you also have those who hold the doctrine of the </a:t>
            </a:r>
            <a:r>
              <a:rPr lang="en-US" dirty="0" err="1">
                <a:latin typeface="Franklin Gothic Medium" panose="020B0603020102020204" pitchFamily="34" charset="0"/>
              </a:rPr>
              <a:t>Nicolaitans</a:t>
            </a:r>
            <a:r>
              <a:rPr lang="en-US" dirty="0">
                <a:latin typeface="Franklin Gothic Medium" panose="020B0603020102020204" pitchFamily="34" charset="0"/>
              </a:rPr>
              <a:t>, </a:t>
            </a:r>
            <a:r>
              <a:rPr lang="en-US" dirty="0" smtClean="0">
                <a:latin typeface="Franklin Gothic Medium" panose="020B0603020102020204" pitchFamily="34" charset="0"/>
              </a:rPr>
              <a:t>	which </a:t>
            </a:r>
            <a:r>
              <a:rPr lang="en-US" dirty="0">
                <a:latin typeface="Franklin Gothic Medium" panose="020B0603020102020204" pitchFamily="34" charset="0"/>
              </a:rPr>
              <a:t>thing I </a:t>
            </a:r>
            <a:r>
              <a:rPr lang="en-US" dirty="0" smtClean="0">
                <a:latin typeface="Franklin Gothic Medium" panose="020B0603020102020204" pitchFamily="34" charset="0"/>
              </a:rPr>
              <a:t>hate. </a:t>
            </a:r>
            <a:r>
              <a:rPr lang="en-US" dirty="0">
                <a:latin typeface="Franklin Gothic Medium" panose="020B0603020102020204" pitchFamily="34" charset="0"/>
              </a:rPr>
              <a:t>Repent, or else I will come to you quickly and will fight </a:t>
            </a:r>
            <a:r>
              <a:rPr lang="en-US" dirty="0" smtClean="0">
                <a:latin typeface="Franklin Gothic Medium" panose="020B0603020102020204" pitchFamily="34" charset="0"/>
              </a:rPr>
              <a:t>	against </a:t>
            </a:r>
            <a:r>
              <a:rPr lang="en-US" dirty="0">
                <a:latin typeface="Franklin Gothic Medium" panose="020B0603020102020204" pitchFamily="34" charset="0"/>
              </a:rPr>
              <a:t>them with the sword of My mouth</a:t>
            </a:r>
            <a:r>
              <a:rPr lang="en-US" dirty="0" smtClean="0">
                <a:latin typeface="Franklin Gothic Medium" panose="020B0603020102020204" pitchFamily="34" charset="0"/>
              </a:rPr>
              <a:t>.”</a:t>
            </a:r>
          </a:p>
          <a:p>
            <a:endParaRPr lang="en-US" dirty="0">
              <a:latin typeface="Franklin Gothic Medium" panose="020B0603020102020204" pitchFamily="34" charset="0"/>
            </a:endParaRPr>
          </a:p>
          <a:p>
            <a:r>
              <a:rPr lang="en-US" dirty="0" smtClean="0">
                <a:latin typeface="Franklin Gothic Medium" panose="020B0603020102020204" pitchFamily="34" charset="0"/>
              </a:rPr>
              <a:t>Who were the Caesars?</a:t>
            </a:r>
          </a:p>
          <a:p>
            <a:endParaRPr lang="en-US" dirty="0">
              <a:latin typeface="Franklin Gothic Medium" panose="020B0603020102020204" pitchFamily="34" charset="0"/>
            </a:endParaRPr>
          </a:p>
          <a:p>
            <a:r>
              <a:rPr lang="en-US" dirty="0" smtClean="0">
                <a:latin typeface="Franklin Gothic Medium" panose="020B0603020102020204" pitchFamily="34" charset="0"/>
              </a:rPr>
              <a:t>	Nero – one of the most ungodly rulers ever recorded in history.</a:t>
            </a:r>
          </a:p>
          <a:p>
            <a:endParaRPr lang="en-US" dirty="0">
              <a:latin typeface="Franklin Gothic Medium" panose="020B0603020102020204" pitchFamily="34" charset="0"/>
            </a:endParaRPr>
          </a:p>
          <a:p>
            <a:r>
              <a:rPr lang="en-US" dirty="0" smtClean="0">
                <a:latin typeface="Franklin Gothic Medium" panose="020B0603020102020204" pitchFamily="34" charset="0"/>
              </a:rPr>
              <a:t>In the midst of his ungodliness, there were saints in his household!</a:t>
            </a:r>
          </a:p>
          <a:p>
            <a:r>
              <a:rPr lang="en-US" dirty="0" smtClean="0">
                <a:latin typeface="Franklin Gothic Medium" panose="020B0603020102020204" pitchFamily="34" charset="0"/>
              </a:rPr>
              <a:t>	</a:t>
            </a:r>
            <a:endParaRPr lang="en-US" dirty="0">
              <a:latin typeface="Franklin Gothic Medium" panose="020B0603020102020204" pitchFamily="34" charset="0"/>
            </a:endParaRPr>
          </a:p>
        </p:txBody>
      </p:sp>
    </p:spTree>
    <p:extLst>
      <p:ext uri="{BB962C8B-B14F-4D97-AF65-F5344CB8AC3E}">
        <p14:creationId xmlns:p14="http://schemas.microsoft.com/office/powerpoint/2010/main" val="257406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
        <p:nvSpPr>
          <p:cNvPr id="2" name="TextBox 1"/>
          <p:cNvSpPr txBox="1"/>
          <p:nvPr/>
        </p:nvSpPr>
        <p:spPr>
          <a:xfrm>
            <a:off x="129746" y="1276350"/>
            <a:ext cx="8709454"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Franklin Gothic Medium" panose="020B0603020102020204" pitchFamily="34" charset="0"/>
              </a:rPr>
              <a:t>What about our family background?</a:t>
            </a:r>
          </a:p>
          <a:p>
            <a:pPr marL="285750" indent="-285750">
              <a:buFont typeface="Arial" panose="020B0604020202020204" pitchFamily="34" charset="0"/>
              <a:buChar char="•"/>
            </a:pPr>
            <a:r>
              <a:rPr lang="en-US" dirty="0" smtClean="0">
                <a:latin typeface="Franklin Gothic Medium" panose="020B0603020102020204" pitchFamily="34" charset="0"/>
              </a:rPr>
              <a:t>What about our work environment?</a:t>
            </a:r>
          </a:p>
          <a:p>
            <a:pPr marL="285750" indent="-285750">
              <a:buFont typeface="Arial" panose="020B0604020202020204" pitchFamily="34" charset="0"/>
              <a:buChar char="•"/>
            </a:pPr>
            <a:r>
              <a:rPr lang="en-US" dirty="0" smtClean="0">
                <a:latin typeface="Franklin Gothic Medium" panose="020B0603020102020204" pitchFamily="34" charset="0"/>
              </a:rPr>
              <a:t>What about at school?</a:t>
            </a:r>
          </a:p>
          <a:p>
            <a:pPr marL="285750" indent="-285750">
              <a:buFont typeface="Arial" panose="020B0604020202020204" pitchFamily="34" charset="0"/>
              <a:buChar char="•"/>
            </a:pPr>
            <a:r>
              <a:rPr lang="en-US" dirty="0" smtClean="0">
                <a:latin typeface="Franklin Gothic Medium" panose="020B0603020102020204" pitchFamily="34" charset="0"/>
              </a:rPr>
              <a:t>What about your closest friend?</a:t>
            </a:r>
          </a:p>
          <a:p>
            <a:pPr marL="285750" indent="-285750">
              <a:buFont typeface="Arial" panose="020B0604020202020204" pitchFamily="34" charset="0"/>
              <a:buChar char="•"/>
            </a:pPr>
            <a:endParaRPr lang="en-US" dirty="0">
              <a:latin typeface="Franklin Gothic Medium" panose="020B0603020102020204" pitchFamily="34" charset="0"/>
            </a:endParaRPr>
          </a:p>
          <a:p>
            <a:r>
              <a:rPr lang="en-US" dirty="0" smtClean="0">
                <a:latin typeface="Franklin Gothic Medium" panose="020B0603020102020204" pitchFamily="34" charset="0"/>
              </a:rPr>
              <a:t>Sometimes </a:t>
            </a:r>
            <a:r>
              <a:rPr lang="en-US" dirty="0" err="1" smtClean="0">
                <a:latin typeface="Franklin Gothic Medium" panose="020B0603020102020204" pitchFamily="34" charset="0"/>
              </a:rPr>
              <a:t>christians</a:t>
            </a:r>
            <a:r>
              <a:rPr lang="en-US" dirty="0" smtClean="0">
                <a:latin typeface="Franklin Gothic Medium" panose="020B0603020102020204" pitchFamily="34" charset="0"/>
              </a:rPr>
              <a:t> don’t behave in a saintly way.</a:t>
            </a:r>
          </a:p>
          <a:p>
            <a:endParaRPr lang="en-US" dirty="0">
              <a:latin typeface="Franklin Gothic Medium" panose="020B0603020102020204" pitchFamily="34" charset="0"/>
            </a:endParaRPr>
          </a:p>
          <a:p>
            <a:r>
              <a:rPr lang="en-US" dirty="0" smtClean="0">
                <a:latin typeface="Franklin Gothic Medium" panose="020B0603020102020204" pitchFamily="34" charset="0"/>
              </a:rPr>
              <a:t>You do it ANYWAY!</a:t>
            </a:r>
          </a:p>
          <a:p>
            <a:endParaRPr lang="en-US" dirty="0">
              <a:latin typeface="Franklin Gothic Medium" panose="020B0603020102020204" pitchFamily="34" charset="0"/>
            </a:endParaRPr>
          </a:p>
          <a:p>
            <a:r>
              <a:rPr lang="en-US" dirty="0" smtClean="0">
                <a:latin typeface="Franklin Gothic Medium" panose="020B0603020102020204" pitchFamily="34" charset="0"/>
              </a:rPr>
              <a:t>If there can be saints in Caesar’s household, there can be saints in yours.</a:t>
            </a:r>
          </a:p>
          <a:p>
            <a:endParaRPr lang="en-US" dirty="0">
              <a:latin typeface="Franklin Gothic Medium" panose="020B0603020102020204" pitchFamily="34" charset="0"/>
            </a:endParaRPr>
          </a:p>
        </p:txBody>
      </p:sp>
    </p:spTree>
    <p:extLst>
      <p:ext uri="{BB962C8B-B14F-4D97-AF65-F5344CB8AC3E}">
        <p14:creationId xmlns:p14="http://schemas.microsoft.com/office/powerpoint/2010/main" val="6661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sp>
        <p:nvSpPr>
          <p:cNvPr id="6" name="TextBox 5"/>
          <p:cNvSpPr txBox="1"/>
          <p:nvPr/>
        </p:nvSpPr>
        <p:spPr>
          <a:xfrm>
            <a:off x="381000" y="1371600"/>
            <a:ext cx="6364306" cy="4401205"/>
          </a:xfrm>
          <a:prstGeom prst="rect">
            <a:avLst/>
          </a:prstGeom>
          <a:noFill/>
        </p:spPr>
        <p:txBody>
          <a:bodyPr wrap="none" rtlCol="0">
            <a:spAutoFit/>
          </a:bodyPr>
          <a:lstStyle/>
          <a:p>
            <a:pPr marL="285750" indent="-285750">
              <a:buFont typeface="Arial" panose="020B0604020202020204" pitchFamily="34" charset="0"/>
              <a:buChar char="•"/>
            </a:pPr>
            <a:r>
              <a:rPr lang="en-US" sz="2400" dirty="0" smtClean="0">
                <a:latin typeface="Franklin Gothic Medium" panose="020B0603020102020204" pitchFamily="34" charset="0"/>
              </a:rPr>
              <a:t>What is a saint?</a:t>
            </a:r>
          </a:p>
          <a:p>
            <a:r>
              <a:rPr lang="en-US" dirty="0">
                <a:latin typeface="Franklin Gothic Medium" panose="020B0603020102020204" pitchFamily="34" charset="0"/>
              </a:rPr>
              <a:t> </a:t>
            </a:r>
            <a:r>
              <a:rPr lang="en-US" dirty="0" smtClean="0">
                <a:latin typeface="Franklin Gothic Medium" panose="020B0603020102020204" pitchFamily="34" charset="0"/>
              </a:rPr>
              <a:t>	~ a holy one; one that belongs to God</a:t>
            </a:r>
          </a:p>
          <a:p>
            <a:endParaRPr lang="en-US" dirty="0">
              <a:latin typeface="Franklin Gothic Medium" panose="020B0603020102020204" pitchFamily="34" charset="0"/>
            </a:endParaRPr>
          </a:p>
          <a:p>
            <a:r>
              <a:rPr lang="en-US" sz="2000" dirty="0" smtClean="0">
                <a:latin typeface="Franklin Gothic Medium" panose="020B0603020102020204" pitchFamily="34" charset="0"/>
              </a:rPr>
              <a:t>Psalm 116:15</a:t>
            </a:r>
          </a:p>
          <a:p>
            <a:r>
              <a:rPr lang="en-US" dirty="0">
                <a:latin typeface="Franklin Gothic Medium" panose="020B0603020102020204" pitchFamily="34" charset="0"/>
              </a:rPr>
              <a:t>	</a:t>
            </a:r>
            <a:r>
              <a:rPr lang="en-US" dirty="0" smtClean="0">
                <a:latin typeface="Franklin Gothic Medium" panose="020B0603020102020204" pitchFamily="34" charset="0"/>
              </a:rPr>
              <a:t>“Precious in the sight of the Lord</a:t>
            </a:r>
          </a:p>
          <a:p>
            <a:r>
              <a:rPr lang="en-US" dirty="0" smtClean="0">
                <a:latin typeface="Franklin Gothic Medium" panose="020B0603020102020204" pitchFamily="34" charset="0"/>
              </a:rPr>
              <a:t>	Is the death of His saints.”</a:t>
            </a:r>
          </a:p>
          <a:p>
            <a:endParaRPr lang="en-US" dirty="0" smtClean="0">
              <a:latin typeface="Franklin Gothic Medium" panose="020B0603020102020204" pitchFamily="34" charset="0"/>
            </a:endParaRPr>
          </a:p>
          <a:p>
            <a:r>
              <a:rPr lang="en-US" sz="2000" dirty="0" smtClean="0">
                <a:latin typeface="Franklin Gothic Medium" panose="020B0603020102020204" pitchFamily="34" charset="0"/>
              </a:rPr>
              <a:t>Acts 8 &amp; 9</a:t>
            </a:r>
          </a:p>
          <a:p>
            <a:r>
              <a:rPr lang="en-US" dirty="0">
                <a:latin typeface="Franklin Gothic Medium" panose="020B0603020102020204" pitchFamily="34" charset="0"/>
              </a:rPr>
              <a:t>	</a:t>
            </a:r>
            <a:r>
              <a:rPr lang="en-US" dirty="0" smtClean="0">
                <a:latin typeface="Franklin Gothic Medium" panose="020B0603020102020204" pitchFamily="34" charset="0"/>
              </a:rPr>
              <a:t>*saints are members of His church</a:t>
            </a:r>
          </a:p>
          <a:p>
            <a:r>
              <a:rPr lang="en-US" dirty="0">
                <a:latin typeface="Franklin Gothic Medium" panose="020B0603020102020204" pitchFamily="34" charset="0"/>
              </a:rPr>
              <a:t> </a:t>
            </a:r>
            <a:r>
              <a:rPr lang="en-US" dirty="0" smtClean="0">
                <a:latin typeface="Franklin Gothic Medium" panose="020B0603020102020204" pitchFamily="34" charset="0"/>
              </a:rPr>
              <a:t>   </a:t>
            </a:r>
          </a:p>
          <a:p>
            <a:r>
              <a:rPr lang="en-US" dirty="0" smtClean="0">
                <a:latin typeface="Franklin Gothic Medium" panose="020B0603020102020204" pitchFamily="34" charset="0"/>
              </a:rPr>
              <a:t>8:3 “ But Saul </a:t>
            </a:r>
            <a:r>
              <a:rPr lang="en-US" u="sng" dirty="0" smtClean="0">
                <a:latin typeface="Franklin Gothic Medium" panose="020B0603020102020204" pitchFamily="34" charset="0"/>
              </a:rPr>
              <a:t>laid waste the church</a:t>
            </a:r>
            <a:r>
              <a:rPr lang="en-US" dirty="0" smtClean="0">
                <a:latin typeface="Franklin Gothic Medium" panose="020B0603020102020204" pitchFamily="34" charset="0"/>
              </a:rPr>
              <a:t>, entering into every house,</a:t>
            </a:r>
          </a:p>
          <a:p>
            <a:r>
              <a:rPr lang="en-US" dirty="0" smtClean="0">
                <a:latin typeface="Franklin Gothic Medium" panose="020B0603020102020204" pitchFamily="34" charset="0"/>
              </a:rPr>
              <a:t> and dragging men and women committed them to prison”</a:t>
            </a:r>
          </a:p>
          <a:p>
            <a:r>
              <a:rPr lang="en-US" dirty="0">
                <a:latin typeface="Franklin Gothic Medium" panose="020B0603020102020204" pitchFamily="34" charset="0"/>
              </a:rPr>
              <a:t>	</a:t>
            </a:r>
            <a:endParaRPr lang="en-US" dirty="0" smtClean="0">
              <a:latin typeface="Franklin Gothic Medium" panose="020B0603020102020204" pitchFamily="34" charset="0"/>
            </a:endParaRPr>
          </a:p>
          <a:p>
            <a:endParaRPr lang="en-US" dirty="0">
              <a:latin typeface="Franklin Gothic Medium" panose="020B0603020102020204" pitchFamily="34" charset="0"/>
            </a:endParaRPr>
          </a:p>
          <a:p>
            <a:endParaRPr lang="en-US" dirty="0">
              <a:latin typeface="Franklin Gothic Medium" panose="020B06030201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Tree>
    <p:extLst>
      <p:ext uri="{BB962C8B-B14F-4D97-AF65-F5344CB8AC3E}">
        <p14:creationId xmlns:p14="http://schemas.microsoft.com/office/powerpoint/2010/main" val="127813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10" end="10"/>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sp>
        <p:nvSpPr>
          <p:cNvPr id="6" name="TextBox 5"/>
          <p:cNvSpPr txBox="1"/>
          <p:nvPr/>
        </p:nvSpPr>
        <p:spPr>
          <a:xfrm>
            <a:off x="381000" y="1371600"/>
            <a:ext cx="8153400" cy="2862322"/>
          </a:xfrm>
          <a:prstGeom prst="rect">
            <a:avLst/>
          </a:prstGeom>
          <a:noFill/>
        </p:spPr>
        <p:txBody>
          <a:bodyPr wrap="square" rtlCol="0">
            <a:spAutoFit/>
          </a:bodyPr>
          <a:lstStyle/>
          <a:p>
            <a:r>
              <a:rPr lang="en-US" dirty="0" smtClean="0">
                <a:latin typeface="Franklin Gothic Medium" panose="020B0603020102020204" pitchFamily="34" charset="0"/>
              </a:rPr>
              <a:t>Acts 9:13</a:t>
            </a:r>
          </a:p>
          <a:p>
            <a:r>
              <a:rPr lang="en-US" dirty="0">
                <a:latin typeface="Franklin Gothic Medium" panose="020B0603020102020204" pitchFamily="34" charset="0"/>
              </a:rPr>
              <a:t>		</a:t>
            </a:r>
            <a:endParaRPr lang="en-US" dirty="0" smtClean="0">
              <a:latin typeface="Franklin Gothic Medium" panose="020B0603020102020204" pitchFamily="34" charset="0"/>
            </a:endParaRPr>
          </a:p>
          <a:p>
            <a:r>
              <a:rPr lang="en-US" dirty="0" smtClean="0">
                <a:latin typeface="Franklin Gothic Medium" panose="020B0603020102020204" pitchFamily="34" charset="0"/>
              </a:rPr>
              <a:t>	Then Ananias answered, “Lord, I have heard from many about this man, 	how much harm he has done to </a:t>
            </a:r>
            <a:r>
              <a:rPr lang="en-US" u="sng" dirty="0" smtClean="0">
                <a:latin typeface="Franklin Gothic Medium" panose="020B0603020102020204" pitchFamily="34" charset="0"/>
              </a:rPr>
              <a:t>Your saints </a:t>
            </a:r>
            <a:r>
              <a:rPr lang="en-US" dirty="0" smtClean="0">
                <a:latin typeface="Franklin Gothic Medium" panose="020B0603020102020204" pitchFamily="34" charset="0"/>
              </a:rPr>
              <a:t>in Jerusalem.”</a:t>
            </a:r>
          </a:p>
          <a:p>
            <a:endParaRPr lang="en-US" dirty="0">
              <a:latin typeface="Franklin Gothic Medium" panose="020B0603020102020204" pitchFamily="34" charset="0"/>
            </a:endParaRPr>
          </a:p>
          <a:p>
            <a:r>
              <a:rPr lang="en-US" dirty="0" smtClean="0">
                <a:latin typeface="Franklin Gothic Medium" panose="020B0603020102020204" pitchFamily="34" charset="0"/>
              </a:rPr>
              <a:t>Phil 1:1</a:t>
            </a:r>
          </a:p>
          <a:p>
            <a:endParaRPr lang="en-US" dirty="0">
              <a:latin typeface="Franklin Gothic Medium" panose="020B0603020102020204" pitchFamily="34" charset="0"/>
            </a:endParaRPr>
          </a:p>
          <a:p>
            <a:r>
              <a:rPr lang="en-US" dirty="0" smtClean="0">
                <a:latin typeface="Franklin Gothic Medium" panose="020B0603020102020204" pitchFamily="34" charset="0"/>
              </a:rPr>
              <a:t>	 Paul and Timothy, bondservants of Jesus Christ, To </a:t>
            </a:r>
            <a:r>
              <a:rPr lang="en-US" u="sng" dirty="0" smtClean="0">
                <a:latin typeface="Franklin Gothic Medium" panose="020B0603020102020204" pitchFamily="34" charset="0"/>
              </a:rPr>
              <a:t>all the saints </a:t>
            </a:r>
            <a:r>
              <a:rPr lang="en-US" dirty="0" smtClean="0">
                <a:latin typeface="Franklin Gothic Medium" panose="020B0603020102020204" pitchFamily="34" charset="0"/>
              </a:rPr>
              <a:t>in 	Christ Jesus who are in Philippi, with the bishops and deacons:</a:t>
            </a:r>
            <a:endParaRPr lang="en-US" dirty="0">
              <a:latin typeface="Franklin Gothic Medium" panose="020B0603020102020204" pitchFamily="34" charset="0"/>
            </a:endParaRPr>
          </a:p>
          <a:p>
            <a:endParaRPr lang="en-US" dirty="0">
              <a:latin typeface="Franklin Gothic Medium" panose="020B06030201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Tree>
    <p:extLst>
      <p:ext uri="{BB962C8B-B14F-4D97-AF65-F5344CB8AC3E}">
        <p14:creationId xmlns:p14="http://schemas.microsoft.com/office/powerpoint/2010/main" val="190477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sp>
        <p:nvSpPr>
          <p:cNvPr id="6" name="TextBox 5"/>
          <p:cNvSpPr txBox="1"/>
          <p:nvPr/>
        </p:nvSpPr>
        <p:spPr>
          <a:xfrm>
            <a:off x="381000" y="1371600"/>
            <a:ext cx="8153400" cy="1138773"/>
          </a:xfrm>
          <a:prstGeom prst="rect">
            <a:avLst/>
          </a:prstGeom>
          <a:noFill/>
        </p:spPr>
        <p:txBody>
          <a:bodyPr wrap="square" rtlCol="0">
            <a:spAutoFit/>
          </a:bodyPr>
          <a:lstStyle/>
          <a:p>
            <a:r>
              <a:rPr lang="en-US" dirty="0" smtClean="0">
                <a:latin typeface="Franklin Gothic Medium" panose="020B0603020102020204" pitchFamily="34" charset="0"/>
              </a:rPr>
              <a:t>The Catholic church error:</a:t>
            </a:r>
          </a:p>
          <a:p>
            <a:r>
              <a:rPr lang="en-US" dirty="0">
                <a:latin typeface="Franklin Gothic Medium" panose="020B0603020102020204" pitchFamily="34" charset="0"/>
              </a:rPr>
              <a:t> </a:t>
            </a:r>
            <a:r>
              <a:rPr lang="en-US" dirty="0" smtClean="0">
                <a:latin typeface="Franklin Gothic Medium" panose="020B0603020102020204" pitchFamily="34" charset="0"/>
              </a:rPr>
              <a:t>      example: Mother Teresa</a:t>
            </a:r>
          </a:p>
          <a:p>
            <a:r>
              <a:rPr lang="en-US" sz="1400" dirty="0" smtClean="0">
                <a:latin typeface="Franklin Gothic Medium" panose="020B0603020102020204" pitchFamily="34" charset="0"/>
              </a:rPr>
              <a:t>                                 (1910-1997)</a:t>
            </a:r>
            <a:endParaRPr lang="en-US" sz="1400" dirty="0">
              <a:latin typeface="Franklin Gothic Medium" panose="020B0603020102020204" pitchFamily="34" charset="0"/>
            </a:endParaRPr>
          </a:p>
          <a:p>
            <a:r>
              <a:rPr lang="en-US" dirty="0" smtClean="0">
                <a:latin typeface="Franklin Gothic Medium" panose="020B0603020102020204" pitchFamily="34" charset="0"/>
              </a:rPr>
              <a:t>	</a:t>
            </a:r>
            <a:endParaRPr lang="en-US" dirty="0">
              <a:latin typeface="Franklin Gothic Medium" panose="020B06030201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pic>
        <p:nvPicPr>
          <p:cNvPr id="1026" name="Picture 2" descr="http://a2.files.biography.com/image/upload/c_fit,cs_srgb,dpr_1.0,h_1200,q_80,w_1200/MTE1ODA0OTcxODAxNTQ0MjA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4600" y="226695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43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ther Teresa - Beatification and Road to Sainthood - Mozilla Firefox"/>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4956773"/>
          </a:xfrm>
          <a:prstGeom prst="rect">
            <a:avLst/>
          </a:prstGeom>
        </p:spPr>
      </p:pic>
      <p:pic>
        <p:nvPicPr>
          <p:cNvPr id="3" name="Picture 2" descr="Pope recognizes miracle needed to declare Mother Teresa a saint - Mozilla Firefox"/>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276600" y="133350"/>
            <a:ext cx="5255741" cy="4863410"/>
          </a:xfrm>
          <a:prstGeom prst="rect">
            <a:avLst/>
          </a:prstGeom>
        </p:spPr>
      </p:pic>
    </p:spTree>
    <p:extLst>
      <p:ext uri="{BB962C8B-B14F-4D97-AF65-F5344CB8AC3E}">
        <p14:creationId xmlns:p14="http://schemas.microsoft.com/office/powerpoint/2010/main" val="2466948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sp>
        <p:nvSpPr>
          <p:cNvPr id="6" name="TextBox 5"/>
          <p:cNvSpPr txBox="1"/>
          <p:nvPr/>
        </p:nvSpPr>
        <p:spPr>
          <a:xfrm>
            <a:off x="381000" y="1371600"/>
            <a:ext cx="8153400" cy="2585323"/>
          </a:xfrm>
          <a:prstGeom prst="rect">
            <a:avLst/>
          </a:prstGeom>
          <a:noFill/>
        </p:spPr>
        <p:txBody>
          <a:bodyPr wrap="square" rtlCol="0">
            <a:spAutoFit/>
          </a:bodyPr>
          <a:lstStyle/>
          <a:p>
            <a:r>
              <a:rPr lang="en-US" i="1" dirty="0" smtClean="0">
                <a:latin typeface="Franklin Gothic Medium" panose="020B0603020102020204" pitchFamily="34" charset="0"/>
              </a:rPr>
              <a:t>If the Catholic church wrote</a:t>
            </a:r>
            <a:r>
              <a:rPr lang="en-US" i="1" dirty="0">
                <a:latin typeface="Franklin Gothic Medium" panose="020B0603020102020204" pitchFamily="34" charset="0"/>
              </a:rPr>
              <a:t> </a:t>
            </a:r>
            <a:r>
              <a:rPr lang="en-US" i="1" dirty="0" smtClean="0">
                <a:latin typeface="Franklin Gothic Medium" panose="020B0603020102020204" pitchFamily="34" charset="0"/>
              </a:rPr>
              <a:t>Philippians 1:1</a:t>
            </a:r>
          </a:p>
          <a:p>
            <a:endParaRPr lang="en-US" dirty="0">
              <a:latin typeface="Franklin Gothic Medium" panose="020B0603020102020204" pitchFamily="34" charset="0"/>
            </a:endParaRPr>
          </a:p>
          <a:p>
            <a:r>
              <a:rPr lang="en-US" dirty="0" smtClean="0">
                <a:latin typeface="Franklin Gothic Medium" panose="020B0603020102020204" pitchFamily="34" charset="0"/>
              </a:rPr>
              <a:t>	 Paul and Timothy, bondservants of Jesus Christ, To all those in Christ 	Jesus who are in Philippi, [</a:t>
            </a:r>
            <a:r>
              <a:rPr lang="en-US" dirty="0" smtClean="0">
                <a:solidFill>
                  <a:srgbClr val="FF0000"/>
                </a:solidFill>
                <a:latin typeface="Franklin Gothic Medium" panose="020B0603020102020204" pitchFamily="34" charset="0"/>
              </a:rPr>
              <a:t>if the church is still there in 2 or 3 hundred 	years from at this point I’m writing to you.</a:t>
            </a:r>
            <a:r>
              <a:rPr lang="en-US" dirty="0">
                <a:solidFill>
                  <a:srgbClr val="FF0000"/>
                </a:solidFill>
                <a:latin typeface="Franklin Gothic Medium" panose="020B0603020102020204" pitchFamily="34" charset="0"/>
              </a:rPr>
              <a:t>  </a:t>
            </a:r>
            <a:r>
              <a:rPr lang="en-US" dirty="0" smtClean="0">
                <a:solidFill>
                  <a:srgbClr val="FF0000"/>
                </a:solidFill>
                <a:latin typeface="Franklin Gothic Medium" panose="020B0603020102020204" pitchFamily="34" charset="0"/>
              </a:rPr>
              <a:t>If miracles can be verified to 	have occurred after their deaths and can be attributed to them and they 	have withstood the test of time, then they shall be called saints</a:t>
            </a:r>
            <a:r>
              <a:rPr lang="en-US" dirty="0" smtClean="0">
                <a:latin typeface="Franklin Gothic Medium" panose="020B0603020102020204" pitchFamily="34" charset="0"/>
              </a:rPr>
              <a:t>], with 	the bishops and deacons:</a:t>
            </a:r>
            <a:endParaRPr lang="en-US" dirty="0">
              <a:latin typeface="Franklin Gothic Medium" panose="020B0603020102020204" pitchFamily="34" charset="0"/>
            </a:endParaRPr>
          </a:p>
          <a:p>
            <a:endParaRPr lang="en-US" dirty="0">
              <a:latin typeface="Franklin Gothic Medium" panose="020B06030201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Tree>
    <p:extLst>
      <p:ext uri="{BB962C8B-B14F-4D97-AF65-F5344CB8AC3E}">
        <p14:creationId xmlns:p14="http://schemas.microsoft.com/office/powerpoint/2010/main" val="2457443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
        <p:nvSpPr>
          <p:cNvPr id="2" name="TextBox 1"/>
          <p:cNvSpPr txBox="1"/>
          <p:nvPr/>
        </p:nvSpPr>
        <p:spPr>
          <a:xfrm>
            <a:off x="152400" y="1428750"/>
            <a:ext cx="8610600" cy="3693319"/>
          </a:xfrm>
          <a:prstGeom prst="rect">
            <a:avLst/>
          </a:prstGeom>
          <a:noFill/>
        </p:spPr>
        <p:txBody>
          <a:bodyPr wrap="square" rtlCol="0">
            <a:spAutoFit/>
          </a:bodyPr>
          <a:lstStyle/>
          <a:p>
            <a:r>
              <a:rPr lang="en-US" dirty="0" smtClean="0">
                <a:latin typeface="Franklin Gothic Medium" panose="020B0603020102020204" pitchFamily="34" charset="0"/>
              </a:rPr>
              <a:t>2 Thessalonians 2:13-14</a:t>
            </a:r>
          </a:p>
          <a:p>
            <a:endParaRPr lang="en-US" dirty="0">
              <a:latin typeface="Franklin Gothic Medium" panose="020B0603020102020204" pitchFamily="34" charset="0"/>
            </a:endParaRPr>
          </a:p>
          <a:p>
            <a:r>
              <a:rPr lang="en-US" dirty="0" smtClean="0">
                <a:latin typeface="Franklin Gothic Medium" panose="020B0603020102020204" pitchFamily="34" charset="0"/>
              </a:rPr>
              <a:t>	 “But we are bound to give thanks to God always for you, brethren beloved by 	the Lord, because God from the beginning chose you for salvation through 	sanctification by the Spirit and belief in the truth,  to which </a:t>
            </a:r>
            <a:r>
              <a:rPr lang="en-US" u="sng" dirty="0" smtClean="0">
                <a:latin typeface="Franklin Gothic Medium" panose="020B0603020102020204" pitchFamily="34" charset="0"/>
              </a:rPr>
              <a:t>He called you </a:t>
            </a:r>
            <a:r>
              <a:rPr lang="en-US" dirty="0" smtClean="0">
                <a:latin typeface="Franklin Gothic Medium" panose="020B0603020102020204" pitchFamily="34" charset="0"/>
              </a:rPr>
              <a:t>by 	our gospel, for the obtaining of the glory of our Lord Jesus Christ.”</a:t>
            </a:r>
          </a:p>
          <a:p>
            <a:endParaRPr lang="en-US" dirty="0">
              <a:latin typeface="Franklin Gothic Medium" panose="020B0603020102020204" pitchFamily="34" charset="0"/>
            </a:endParaRPr>
          </a:p>
          <a:p>
            <a:r>
              <a:rPr lang="en-US" dirty="0" smtClean="0">
                <a:latin typeface="Franklin Gothic Medium" panose="020B0603020102020204" pitchFamily="34" charset="0"/>
              </a:rPr>
              <a:t>1 Pet 1:15-16</a:t>
            </a:r>
          </a:p>
          <a:p>
            <a:r>
              <a:rPr lang="en-US" dirty="0" smtClean="0">
                <a:latin typeface="Franklin Gothic Medium" panose="020B0603020102020204" pitchFamily="34" charset="0"/>
              </a:rPr>
              <a:t>	</a:t>
            </a:r>
          </a:p>
          <a:p>
            <a:r>
              <a:rPr lang="en-US" dirty="0">
                <a:latin typeface="Franklin Gothic Medium" panose="020B0603020102020204" pitchFamily="34" charset="0"/>
              </a:rPr>
              <a:t>	</a:t>
            </a:r>
            <a:r>
              <a:rPr lang="en-US" dirty="0" smtClean="0">
                <a:latin typeface="Franklin Gothic Medium" panose="020B0603020102020204" pitchFamily="34" charset="0"/>
              </a:rPr>
              <a:t>“but as He who called you is holy, </a:t>
            </a:r>
            <a:r>
              <a:rPr lang="en-US" u="sng" dirty="0" smtClean="0">
                <a:latin typeface="Franklin Gothic Medium" panose="020B0603020102020204" pitchFamily="34" charset="0"/>
              </a:rPr>
              <a:t>you also be holy </a:t>
            </a:r>
            <a:r>
              <a:rPr lang="en-US" dirty="0" smtClean="0">
                <a:latin typeface="Franklin Gothic Medium" panose="020B0603020102020204" pitchFamily="34" charset="0"/>
              </a:rPr>
              <a:t>in all your conduct, 	because it is written, “Be holy, for I am holy.”</a:t>
            </a:r>
            <a:endParaRPr lang="en-US" dirty="0">
              <a:latin typeface="Franklin Gothic Medium" panose="020B0603020102020204" pitchFamily="34" charset="0"/>
            </a:endParaRPr>
          </a:p>
          <a:p>
            <a:r>
              <a:rPr lang="en-US" dirty="0" smtClean="0">
                <a:latin typeface="Franklin Gothic Medium" panose="020B0603020102020204" pitchFamily="34" charset="0"/>
              </a:rPr>
              <a:t>	</a:t>
            </a:r>
          </a:p>
          <a:p>
            <a:r>
              <a:rPr lang="en-US" dirty="0">
                <a:latin typeface="Franklin Gothic Medium" panose="020B0603020102020204" pitchFamily="34" charset="0"/>
              </a:rPr>
              <a:t>	</a:t>
            </a:r>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*same word for ‘saint’ … is holy!</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23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fade">
                                      <p:cBhvr>
                                        <p:cTn id="24"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
        <p:nvSpPr>
          <p:cNvPr id="2" name="TextBox 1"/>
          <p:cNvSpPr txBox="1"/>
          <p:nvPr/>
        </p:nvSpPr>
        <p:spPr>
          <a:xfrm>
            <a:off x="129746" y="1276350"/>
            <a:ext cx="8610600" cy="3693319"/>
          </a:xfrm>
          <a:prstGeom prst="rect">
            <a:avLst/>
          </a:prstGeom>
          <a:noFill/>
        </p:spPr>
        <p:txBody>
          <a:bodyPr wrap="square" rtlCol="0">
            <a:spAutoFit/>
          </a:bodyPr>
          <a:lstStyle/>
          <a:p>
            <a:r>
              <a:rPr lang="en-US" dirty="0" smtClean="0">
                <a:latin typeface="Franklin Gothic Medium" panose="020B0603020102020204" pitchFamily="34" charset="0"/>
              </a:rPr>
              <a:t>1 Peter 2:9</a:t>
            </a:r>
          </a:p>
          <a:p>
            <a:r>
              <a:rPr lang="en-US" dirty="0">
                <a:latin typeface="Franklin Gothic Medium" panose="020B0603020102020204" pitchFamily="34" charset="0"/>
              </a:rPr>
              <a:t>	</a:t>
            </a:r>
            <a:r>
              <a:rPr lang="en-US" dirty="0" smtClean="0">
                <a:latin typeface="Franklin Gothic Medium" panose="020B0603020102020204" pitchFamily="34" charset="0"/>
              </a:rPr>
              <a:t>“But you are a chosen generation, a royal priesthood, a </a:t>
            </a:r>
            <a:r>
              <a:rPr lang="en-US" u="sng" dirty="0" smtClean="0">
                <a:effectLst>
                  <a:outerShdw blurRad="38100" dist="38100" dir="2700000" algn="tl">
                    <a:srgbClr val="000000">
                      <a:alpha val="43137"/>
                    </a:srgbClr>
                  </a:outerShdw>
                </a:effectLst>
                <a:latin typeface="Franklin Gothic Medium" panose="020B0603020102020204" pitchFamily="34" charset="0"/>
              </a:rPr>
              <a:t>holy</a:t>
            </a:r>
            <a:r>
              <a:rPr lang="en-US" u="sng" dirty="0" smtClean="0">
                <a:latin typeface="Franklin Gothic Medium" panose="020B0603020102020204" pitchFamily="34" charset="0"/>
              </a:rPr>
              <a:t> </a:t>
            </a:r>
            <a:r>
              <a:rPr lang="en-US" dirty="0" smtClean="0">
                <a:latin typeface="Franklin Gothic Medium" panose="020B0603020102020204" pitchFamily="34" charset="0"/>
              </a:rPr>
              <a:t>nation, His own 	</a:t>
            </a:r>
            <a:r>
              <a:rPr lang="en-US" u="sng" dirty="0" smtClean="0">
                <a:latin typeface="Franklin Gothic Medium" panose="020B0603020102020204" pitchFamily="34" charset="0"/>
              </a:rPr>
              <a:t>special people</a:t>
            </a:r>
            <a:r>
              <a:rPr lang="en-US" dirty="0">
                <a:latin typeface="Franklin Gothic Medium" panose="020B0603020102020204" pitchFamily="34" charset="0"/>
              </a:rPr>
              <a:t>,” that you may proclaim the praises of Him who called you </a:t>
            </a:r>
            <a:r>
              <a:rPr lang="en-US" dirty="0" smtClean="0">
                <a:latin typeface="Franklin Gothic Medium" panose="020B0603020102020204" pitchFamily="34" charset="0"/>
              </a:rPr>
              <a:t>	out </a:t>
            </a:r>
            <a:r>
              <a:rPr lang="en-US" dirty="0">
                <a:latin typeface="Franklin Gothic Medium" panose="020B0603020102020204" pitchFamily="34" charset="0"/>
              </a:rPr>
              <a:t>of darkness into His marvelous light; </a:t>
            </a:r>
            <a:r>
              <a:rPr lang="en-US" dirty="0" smtClean="0">
                <a:latin typeface="Franklin Gothic Medium" panose="020B0603020102020204" pitchFamily="34" charset="0"/>
              </a:rPr>
              <a:t>who </a:t>
            </a:r>
            <a:r>
              <a:rPr lang="en-US" dirty="0">
                <a:latin typeface="Franklin Gothic Medium" panose="020B0603020102020204" pitchFamily="34" charset="0"/>
              </a:rPr>
              <a:t>once were not a people but are </a:t>
            </a:r>
            <a:r>
              <a:rPr lang="en-US" dirty="0" smtClean="0">
                <a:latin typeface="Franklin Gothic Medium" panose="020B0603020102020204" pitchFamily="34" charset="0"/>
              </a:rPr>
              <a:t>	now </a:t>
            </a:r>
            <a:r>
              <a:rPr lang="en-US" dirty="0">
                <a:latin typeface="Franklin Gothic Medium" panose="020B0603020102020204" pitchFamily="34" charset="0"/>
              </a:rPr>
              <a:t>the people of God, who had not obtained mercy but now have obtained </a:t>
            </a:r>
            <a:r>
              <a:rPr lang="en-US" dirty="0" smtClean="0">
                <a:latin typeface="Franklin Gothic Medium" panose="020B0603020102020204" pitchFamily="34" charset="0"/>
              </a:rPr>
              <a:t>	mercy.”	</a:t>
            </a:r>
          </a:p>
          <a:p>
            <a:endParaRPr lang="en-US" dirty="0">
              <a:latin typeface="Franklin Gothic Medium" panose="020B0603020102020204" pitchFamily="34" charset="0"/>
            </a:endParaRPr>
          </a:p>
          <a:p>
            <a:r>
              <a:rPr lang="en-US" dirty="0" smtClean="0">
                <a:latin typeface="Franklin Gothic Medium" panose="020B0603020102020204" pitchFamily="34" charset="0"/>
              </a:rPr>
              <a:t>	KJV – </a:t>
            </a:r>
            <a:r>
              <a:rPr lang="en-US" i="1" dirty="0" smtClean="0">
                <a:latin typeface="Franklin Gothic Medium" panose="020B0603020102020204" pitchFamily="34" charset="0"/>
              </a:rPr>
              <a:t>“a peculiar people</a:t>
            </a:r>
            <a:r>
              <a:rPr lang="en-US" dirty="0" smtClean="0">
                <a:latin typeface="Franklin Gothic Medium" panose="020B0603020102020204" pitchFamily="34" charset="0"/>
              </a:rPr>
              <a:t>”</a:t>
            </a:r>
          </a:p>
          <a:p>
            <a:endParaRPr lang="en-US" dirty="0">
              <a:latin typeface="Franklin Gothic Medium" panose="020B0603020102020204" pitchFamily="34" charset="0"/>
            </a:endParaRPr>
          </a:p>
          <a:p>
            <a:r>
              <a:rPr lang="en-US" dirty="0" smtClean="0">
                <a:latin typeface="Franklin Gothic Medium" panose="020B0603020102020204" pitchFamily="34" charset="0"/>
              </a:rPr>
              <a:t>Old Testament examples:</a:t>
            </a:r>
          </a:p>
          <a:p>
            <a:pPr marL="285750" indent="-285750">
              <a:buFont typeface="Arial" panose="020B0604020202020204" pitchFamily="34" charset="0"/>
              <a:buChar char="•"/>
            </a:pPr>
            <a:r>
              <a:rPr lang="en-US" dirty="0" smtClean="0">
                <a:latin typeface="Franklin Gothic Medium" panose="020B0603020102020204" pitchFamily="34" charset="0"/>
              </a:rPr>
              <a:t>Noah</a:t>
            </a:r>
          </a:p>
          <a:p>
            <a:pPr marL="285750" indent="-285750">
              <a:buFont typeface="Arial" panose="020B0604020202020204" pitchFamily="34" charset="0"/>
              <a:buChar char="•"/>
            </a:pPr>
            <a:r>
              <a:rPr lang="en-US" dirty="0" smtClean="0">
                <a:latin typeface="Franklin Gothic Medium" panose="020B0603020102020204" pitchFamily="34" charset="0"/>
              </a:rPr>
              <a:t>Joseph </a:t>
            </a:r>
          </a:p>
          <a:p>
            <a:pPr marL="285750" indent="-285750">
              <a:buFont typeface="Arial" panose="020B0604020202020204" pitchFamily="34" charset="0"/>
              <a:buChar char="•"/>
            </a:pPr>
            <a:r>
              <a:rPr lang="en-US" dirty="0" smtClean="0">
                <a:latin typeface="Franklin Gothic Medium" panose="020B0603020102020204" pitchFamily="34" charset="0"/>
              </a:rPr>
              <a:t>Daniel</a:t>
            </a:r>
            <a:endParaRPr lang="en-US" dirty="0">
              <a:latin typeface="Franklin Gothic Medium" panose="020B0603020102020204" pitchFamily="34" charset="0"/>
            </a:endParaRPr>
          </a:p>
        </p:txBody>
      </p:sp>
    </p:spTree>
    <p:extLst>
      <p:ext uri="{BB962C8B-B14F-4D97-AF65-F5344CB8AC3E}">
        <p14:creationId xmlns:p14="http://schemas.microsoft.com/office/powerpoint/2010/main" val="404704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Saints in Caesar’s Household</a:t>
            </a:r>
            <a:endParaRPr lang="en-US" sz="4000" dirty="0"/>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6600" y="81349"/>
            <a:ext cx="1066800" cy="914400"/>
          </a:xfrm>
          <a:prstGeom prst="rect">
            <a:avLst/>
          </a:prstGeom>
        </p:spPr>
      </p:pic>
      <p:sp>
        <p:nvSpPr>
          <p:cNvPr id="2" name="TextBox 1"/>
          <p:cNvSpPr txBox="1"/>
          <p:nvPr/>
        </p:nvSpPr>
        <p:spPr>
          <a:xfrm>
            <a:off x="129746" y="1276350"/>
            <a:ext cx="8709454" cy="3693319"/>
          </a:xfrm>
          <a:prstGeom prst="rect">
            <a:avLst/>
          </a:prstGeom>
          <a:noFill/>
        </p:spPr>
        <p:txBody>
          <a:bodyPr wrap="square" rtlCol="0">
            <a:spAutoFit/>
          </a:bodyPr>
          <a:lstStyle/>
          <a:p>
            <a:r>
              <a:rPr lang="en-US" dirty="0" smtClean="0">
                <a:latin typeface="Franklin Gothic Medium" panose="020B0603020102020204" pitchFamily="34" charset="0"/>
              </a:rPr>
              <a:t>New Testament Examples:</a:t>
            </a:r>
          </a:p>
          <a:p>
            <a:endParaRPr lang="en-US" dirty="0">
              <a:latin typeface="Franklin Gothic Medium" panose="020B0603020102020204" pitchFamily="34" charset="0"/>
            </a:endParaRPr>
          </a:p>
          <a:p>
            <a:r>
              <a:rPr lang="en-US" dirty="0" smtClean="0">
                <a:latin typeface="Franklin Gothic Medium" panose="020B0603020102020204" pitchFamily="34" charset="0"/>
              </a:rPr>
              <a:t>	Rev. 2:13</a:t>
            </a:r>
          </a:p>
          <a:p>
            <a:r>
              <a:rPr lang="en-US" dirty="0">
                <a:latin typeface="Franklin Gothic Medium" panose="020B0603020102020204" pitchFamily="34" charset="0"/>
              </a:rPr>
              <a:t>		“I know your works, and where you dwell, where Satan’s throne is. </a:t>
            </a:r>
            <a:r>
              <a:rPr lang="en-US" dirty="0" smtClean="0">
                <a:latin typeface="Franklin Gothic Medium" panose="020B0603020102020204" pitchFamily="34" charset="0"/>
              </a:rPr>
              <a:t>		And </a:t>
            </a:r>
            <a:r>
              <a:rPr lang="en-US" dirty="0">
                <a:latin typeface="Franklin Gothic Medium" panose="020B0603020102020204" pitchFamily="34" charset="0"/>
              </a:rPr>
              <a:t>you hold fast to My name, and did not deny My faith even in </a:t>
            </a:r>
            <a:r>
              <a:rPr lang="en-US" dirty="0" smtClean="0">
                <a:latin typeface="Franklin Gothic Medium" panose="020B0603020102020204" pitchFamily="34" charset="0"/>
              </a:rPr>
              <a:t>			the </a:t>
            </a:r>
            <a:r>
              <a:rPr lang="en-US" dirty="0">
                <a:latin typeface="Franklin Gothic Medium" panose="020B0603020102020204" pitchFamily="34" charset="0"/>
              </a:rPr>
              <a:t>days in which Antipas was My faithful martyr, who was killed </a:t>
            </a:r>
            <a:r>
              <a:rPr lang="en-US" dirty="0" smtClean="0">
                <a:latin typeface="Franklin Gothic Medium" panose="020B0603020102020204" pitchFamily="34" charset="0"/>
              </a:rPr>
              <a:t>			among </a:t>
            </a:r>
            <a:r>
              <a:rPr lang="en-US" dirty="0">
                <a:latin typeface="Franklin Gothic Medium" panose="020B0603020102020204" pitchFamily="34" charset="0"/>
              </a:rPr>
              <a:t>you, </a:t>
            </a:r>
            <a:r>
              <a:rPr lang="en-US" u="sng" dirty="0">
                <a:latin typeface="Franklin Gothic Medium" panose="020B0603020102020204" pitchFamily="34" charset="0"/>
              </a:rPr>
              <a:t>where Satan dwells</a:t>
            </a:r>
            <a:r>
              <a:rPr lang="en-US" dirty="0" smtClean="0">
                <a:latin typeface="Franklin Gothic Medium" panose="020B0603020102020204" pitchFamily="34" charset="0"/>
              </a:rPr>
              <a:t>.”</a:t>
            </a:r>
          </a:p>
          <a:p>
            <a:pPr marL="285750" indent="-285750">
              <a:buFont typeface="Arial" panose="020B0604020202020204" pitchFamily="34" charset="0"/>
              <a:buChar char="•"/>
            </a:pPr>
            <a:r>
              <a:rPr lang="en-US" i="1" dirty="0" smtClean="0">
                <a:latin typeface="Franklin Gothic Medium" panose="020B0603020102020204" pitchFamily="34" charset="0"/>
              </a:rPr>
              <a:t>Where was Satan’s address?  </a:t>
            </a:r>
            <a:r>
              <a:rPr lang="en-US" i="1" dirty="0" err="1" smtClean="0">
                <a:latin typeface="Franklin Gothic Medium" panose="020B0603020102020204" pitchFamily="34" charset="0"/>
              </a:rPr>
              <a:t>Pergamos</a:t>
            </a:r>
            <a:r>
              <a:rPr lang="en-US" i="1" dirty="0" smtClean="0">
                <a:latin typeface="Franklin Gothic Medium" panose="020B0603020102020204" pitchFamily="34" charset="0"/>
              </a:rPr>
              <a:t>!</a:t>
            </a:r>
          </a:p>
          <a:p>
            <a:endParaRPr lang="en-US" dirty="0" smtClean="0">
              <a:latin typeface="Franklin Gothic Medium" panose="020B0603020102020204" pitchFamily="34" charset="0"/>
            </a:endParaRPr>
          </a:p>
          <a:p>
            <a:r>
              <a:rPr lang="en-US" dirty="0" smtClean="0">
                <a:latin typeface="Franklin Gothic Medium" panose="020B0603020102020204" pitchFamily="34" charset="0"/>
              </a:rPr>
              <a:t>	Acts 13:1</a:t>
            </a:r>
          </a:p>
          <a:p>
            <a:r>
              <a:rPr lang="en-US" dirty="0">
                <a:latin typeface="Franklin Gothic Medium" panose="020B0603020102020204" pitchFamily="34" charset="0"/>
              </a:rPr>
              <a:t>	</a:t>
            </a:r>
            <a:r>
              <a:rPr lang="en-US" dirty="0" smtClean="0">
                <a:latin typeface="Franklin Gothic Medium" panose="020B0603020102020204" pitchFamily="34" charset="0"/>
              </a:rPr>
              <a:t>“Now </a:t>
            </a:r>
            <a:r>
              <a:rPr lang="en-US" dirty="0">
                <a:latin typeface="Franklin Gothic Medium" panose="020B0603020102020204" pitchFamily="34" charset="0"/>
              </a:rPr>
              <a:t>in the church that was at Antioch there were certain prophets and </a:t>
            </a:r>
            <a:r>
              <a:rPr lang="en-US" dirty="0" smtClean="0">
                <a:latin typeface="Franklin Gothic Medium" panose="020B0603020102020204" pitchFamily="34" charset="0"/>
              </a:rPr>
              <a:t>		teachers</a:t>
            </a:r>
            <a:r>
              <a:rPr lang="en-US" dirty="0">
                <a:latin typeface="Franklin Gothic Medium" panose="020B0603020102020204" pitchFamily="34" charset="0"/>
              </a:rPr>
              <a:t>: Barnabas, Simeon who was called Niger, Lucius of Cyrene, </a:t>
            </a:r>
            <a:r>
              <a:rPr lang="en-US" u="sng" dirty="0">
                <a:solidFill>
                  <a:srgbClr val="FF0000"/>
                </a:solidFill>
                <a:latin typeface="Franklin Gothic Medium" panose="020B0603020102020204" pitchFamily="34" charset="0"/>
              </a:rPr>
              <a:t>Manaen  </a:t>
            </a:r>
            <a:r>
              <a:rPr lang="en-US" u="sng" dirty="0" smtClean="0">
                <a:solidFill>
                  <a:srgbClr val="FF0000"/>
                </a:solidFill>
                <a:latin typeface="Franklin Gothic Medium" panose="020B0603020102020204" pitchFamily="34" charset="0"/>
              </a:rPr>
              <a:t>     </a:t>
            </a:r>
            <a:r>
              <a:rPr lang="en-US" dirty="0" smtClean="0">
                <a:solidFill>
                  <a:srgbClr val="FF0000"/>
                </a:solidFill>
                <a:latin typeface="Franklin Gothic Medium" panose="020B0603020102020204" pitchFamily="34" charset="0"/>
              </a:rPr>
              <a:t>	</a:t>
            </a:r>
            <a:r>
              <a:rPr lang="en-US" u="sng" dirty="0" smtClean="0">
                <a:solidFill>
                  <a:srgbClr val="FF0000"/>
                </a:solidFill>
                <a:latin typeface="Franklin Gothic Medium" panose="020B0603020102020204" pitchFamily="34" charset="0"/>
              </a:rPr>
              <a:t>who </a:t>
            </a:r>
            <a:r>
              <a:rPr lang="en-US" u="sng" dirty="0">
                <a:solidFill>
                  <a:srgbClr val="FF0000"/>
                </a:solidFill>
                <a:latin typeface="Franklin Gothic Medium" panose="020B0603020102020204" pitchFamily="34" charset="0"/>
              </a:rPr>
              <a:t>had been brought up with Herod the tetrarch</a:t>
            </a:r>
            <a:r>
              <a:rPr lang="en-US" dirty="0">
                <a:latin typeface="Franklin Gothic Medium" panose="020B0603020102020204" pitchFamily="34" charset="0"/>
              </a:rPr>
              <a:t>, and Saul</a:t>
            </a:r>
            <a:r>
              <a:rPr lang="en-US" dirty="0" smtClean="0">
                <a:latin typeface="Franklin Gothic Medium" panose="020B0603020102020204" pitchFamily="34" charset="0"/>
              </a:rPr>
              <a:t>.”</a:t>
            </a:r>
            <a:endParaRPr lang="en-US" dirty="0">
              <a:latin typeface="Franklin Gothic Medium" panose="020B0603020102020204" pitchFamily="34" charset="0"/>
            </a:endParaRPr>
          </a:p>
        </p:txBody>
      </p:sp>
    </p:spTree>
    <p:extLst>
      <p:ext uri="{BB962C8B-B14F-4D97-AF65-F5344CB8AC3E}">
        <p14:creationId xmlns:p14="http://schemas.microsoft.com/office/powerpoint/2010/main" val="42363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500"/>
                                        <p:tgtEl>
                                          <p:spTgt spid="2">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156</TotalTime>
  <Words>150</Words>
  <Application>Microsoft Macintosh PowerPoint</Application>
  <PresentationFormat>On-screen Show (16:9)</PresentationFormat>
  <Paragraphs>98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Corbel</vt:lpstr>
      <vt:lpstr>Franklin Gothic Medium</vt:lpstr>
      <vt:lpstr>Times New Roman</vt:lpstr>
      <vt:lpstr>Wingdings</vt:lpstr>
      <vt:lpstr>Wingdings 2</vt:lpstr>
      <vt:lpstr>Wingdings 3</vt:lpstr>
      <vt:lpstr>Arial</vt:lpstr>
      <vt:lpstr>Module</vt:lpstr>
      <vt:lpstr>Saints in Caesar’s Household</vt:lpstr>
      <vt:lpstr>Saints in Caesar’s Household</vt:lpstr>
      <vt:lpstr>Saints in Caesar’s Household</vt:lpstr>
      <vt:lpstr>Saints in Caesar’s Household</vt:lpstr>
      <vt:lpstr>PowerPoint Presentation</vt:lpstr>
      <vt:lpstr>Saints in Caesar’s Household</vt:lpstr>
      <vt:lpstr>Saints in Caesar’s Household</vt:lpstr>
      <vt:lpstr>Saints in Caesar’s Household</vt:lpstr>
      <vt:lpstr>Saints in Caesar’s Household</vt:lpstr>
      <vt:lpstr>PowerPoint Presentation</vt:lpstr>
      <vt:lpstr>Saints in Caesar’s Household</vt:lpstr>
      <vt:lpstr>Saints in Caesar’s Household</vt:lpstr>
      <vt:lpstr>Saints in Caesar’s Household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Saints in Caesar’s Household</dc:title>
  <dc:creator>Jay Ogden</dc:creator>
  <cp:lastModifiedBy>Microsoft Office User</cp:lastModifiedBy>
  <cp:revision>29</cp:revision>
  <dcterms:created xsi:type="dcterms:W3CDTF">2016-01-19T01:24:21Z</dcterms:created>
  <dcterms:modified xsi:type="dcterms:W3CDTF">2016-02-03T02:38:47Z</dcterms:modified>
</cp:coreProperties>
</file>