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1" r:id="rId3"/>
    <p:sldId id="262" r:id="rId4"/>
    <p:sldId id="263" r:id="rId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13F39"/>
    <a:srgbClr val="F0D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6" autoAdjust="0"/>
    <p:restoredTop sz="94705"/>
  </p:normalViewPr>
  <p:slideViewPr>
    <p:cSldViewPr snapToGrid="0" snapToObjects="1">
      <p:cViewPr varScale="1">
        <p:scale>
          <a:sx n="130" d="100"/>
          <a:sy n="130" d="100"/>
        </p:scale>
        <p:origin x="256" y="1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-330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AFFD-5DE4-4C24-8DDB-E63DE974179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AD0C1-473A-43D7-A386-4B766F67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76146" y="1995205"/>
            <a:ext cx="3918997" cy="388487"/>
          </a:xfrm>
        </p:spPr>
        <p:txBody>
          <a:bodyPr anchor="ctr">
            <a:noAutofit/>
          </a:bodyPr>
          <a:lstStyle>
            <a:lvl1pPr>
              <a:defRPr sz="2400">
                <a:latin typeface="Belta Light" charset="0"/>
                <a:ea typeface="Belta Light" charset="0"/>
                <a:cs typeface="Belta Light" charset="0"/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36" y="1936591"/>
            <a:ext cx="2890297" cy="456871"/>
          </a:xfrm>
        </p:spPr>
        <p:txBody>
          <a:bodyPr anchor="ctr">
            <a:noAutofit/>
          </a:bodyPr>
          <a:lstStyle>
            <a:lvl1pPr>
              <a:defRPr sz="3200">
                <a:latin typeface="Belta Light" charset="0"/>
                <a:ea typeface="Belta Light" charset="0"/>
                <a:cs typeface="Belta Light" charset="0"/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02140" y="782062"/>
            <a:ext cx="7503886" cy="1154529"/>
          </a:xfrm>
        </p:spPr>
        <p:txBody>
          <a:bodyPr>
            <a:noAutofit/>
          </a:bodyPr>
          <a:lstStyle>
            <a:lvl1pPr>
              <a:defRPr sz="4400">
                <a:latin typeface="+mj-lt"/>
                <a:ea typeface="Belta Light" charset="0"/>
                <a:cs typeface="Belta Light" charset="0"/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29684"/>
            <a:ext cx="8211824" cy="32858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29684"/>
            <a:ext cx="8211824" cy="32858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29683"/>
            <a:ext cx="8211824" cy="3352086"/>
          </a:xfrm>
        </p:spPr>
        <p:txBody>
          <a:bodyPr anchor="ctr"/>
          <a:lstStyle>
            <a:lvl1pPr marL="457200" indent="-457200" algn="l">
              <a:buFont typeface="Arial" charset="0"/>
              <a:buChar char="•"/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8314" y="224695"/>
            <a:ext cx="8211823" cy="830384"/>
          </a:xfrm>
        </p:spPr>
        <p:txBody>
          <a:bodyPr>
            <a:noAutofit/>
          </a:bodyPr>
          <a:lstStyle>
            <a:lvl1pPr>
              <a:defRPr sz="6600">
                <a:latin typeface="Belta Light" charset="0"/>
                <a:ea typeface="Belta Light" charset="0"/>
                <a:cs typeface="Belta Light" charset="0"/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468192"/>
            <a:ext cx="8160063" cy="293863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3510391"/>
            <a:ext cx="8159750" cy="581831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468191"/>
            <a:ext cx="8160063" cy="362403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0DAB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0DAB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0DAB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DAB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DAB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DAB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08936" y="1999651"/>
            <a:ext cx="2890297" cy="456871"/>
          </a:xfrm>
        </p:spPr>
        <p:txBody>
          <a:bodyPr>
            <a:normAutofit fontScale="70000" lnSpcReduction="20000"/>
          </a:bodyPr>
          <a:lstStyle/>
          <a:p>
            <a:r>
              <a:rPr lang="en-US" spc="300" dirty="0"/>
              <a:t>1 Samuel 20:1-13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40" y="775944"/>
            <a:ext cx="7503886" cy="1252738"/>
          </a:xfrm>
        </p:spPr>
        <p:txBody>
          <a:bodyPr>
            <a:noAutofit/>
          </a:bodyPr>
          <a:lstStyle/>
          <a:p>
            <a:r>
              <a:rPr lang="en-US" sz="5400" dirty="0"/>
              <a:t>A </a:t>
            </a:r>
            <a:r>
              <a:rPr lang="en-US" sz="5400" dirty="0" smtClean="0"/>
              <a:t>M</a:t>
            </a:r>
            <a:r>
              <a:rPr lang="en-US" sz="5400" dirty="0" smtClean="0"/>
              <a:t>odel </a:t>
            </a:r>
            <a:r>
              <a:rPr lang="en-US" sz="5400" dirty="0" smtClean="0"/>
              <a:t>of </a:t>
            </a:r>
            <a:r>
              <a:rPr lang="en-US" sz="5400" dirty="0"/>
              <a:t>Friendship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effectLst/>
              </a:rPr>
              <a:t>Jonathan has a devotion to David and to his father.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effectLst/>
              </a:rPr>
              <a:t>We must be careful not to assume too much because of relationships (Rev. 3:4).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effectLst/>
              </a:rPr>
              <a:t>On the other hand, we must not let the prejudice of affection cloud the truth (Jas. 4:4).</a:t>
            </a:r>
            <a:endParaRPr lang="en-US" dirty="0">
              <a:ln>
                <a:solidFill>
                  <a:schemeClr val="bg1"/>
                </a:solidFill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56599"/>
            <a:ext cx="8211823" cy="1004988"/>
          </a:xfrm>
        </p:spPr>
        <p:txBody>
          <a:bodyPr/>
          <a:lstStyle/>
          <a:p>
            <a:r>
              <a:rPr lang="en-US" sz="6000" dirty="0" smtClean="0">
                <a:latin typeface="+mj-lt"/>
              </a:rPr>
              <a:t>A </a:t>
            </a:r>
            <a:r>
              <a:rPr lang="en-US" sz="6000" dirty="0" smtClean="0">
                <a:latin typeface="+mj-lt"/>
              </a:rPr>
              <a:t>Divided </a:t>
            </a:r>
            <a:r>
              <a:rPr lang="en-US" sz="6000" dirty="0" smtClean="0">
                <a:latin typeface="+mj-lt"/>
              </a:rPr>
              <a:t>Loyalty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00236"/>
            <a:ext cx="8211824" cy="36410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Jonathan is willing that the two competing theories be tested by whatever means (Acts 21:20-26).</a:t>
            </a:r>
          </a:p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He continues to receive David’s distrust with grace (1 Cor. 13:5).</a:t>
            </a:r>
          </a:p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We are reminded of the grace of Jesus (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</a:rPr>
              <a:t>Lk</a:t>
            </a:r>
            <a:r>
              <a:rPr lang="en-US" dirty="0" smtClean="0">
                <a:ln>
                  <a:solidFill>
                    <a:srgbClr val="000000"/>
                  </a:solidFill>
                </a:ln>
              </a:rPr>
              <a:t>. 9:52-56).</a:t>
            </a:r>
          </a:p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Let us be more concerned with who we have been friends to rather than who has been a friend to us (Prov. 18:24; </a:t>
            </a:r>
            <a:r>
              <a:rPr lang="en-US" dirty="0" err="1" smtClean="0">
                <a:ln>
                  <a:solidFill>
                    <a:srgbClr val="000000"/>
                  </a:solidFill>
                </a:ln>
              </a:rPr>
              <a:t>Lk</a:t>
            </a:r>
            <a:r>
              <a:rPr lang="en-US" dirty="0" smtClean="0">
                <a:ln>
                  <a:solidFill>
                    <a:srgbClr val="000000"/>
                  </a:solidFill>
                </a:ln>
              </a:rPr>
              <a:t>. 10:36-37).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17686"/>
            <a:ext cx="8211823" cy="1020446"/>
          </a:xfrm>
        </p:spPr>
        <p:txBody>
          <a:bodyPr/>
          <a:lstStyle/>
          <a:p>
            <a:r>
              <a:rPr lang="en-US" sz="6000" dirty="0" smtClean="0">
                <a:latin typeface="+mj-lt"/>
              </a:rPr>
              <a:t>A Loyalty Tested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89328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88947"/>
            <a:ext cx="8211824" cy="3641098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Jonathan is willing to accept and even rejoice at David’s future ascension to the throne (1 Sam. 23:17; Rom. 12:15).</a:t>
            </a:r>
          </a:p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He is even willing to aid in bringing him to the throne (2 Cor. 11:7-9).</a:t>
            </a:r>
          </a:p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It was a friendship forged in mutual reliance upon God’s words (2 Sam. 1:26).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27415"/>
            <a:ext cx="8211823" cy="1069084"/>
          </a:xfrm>
        </p:spPr>
        <p:txBody>
          <a:bodyPr/>
          <a:lstStyle/>
          <a:p>
            <a:r>
              <a:rPr lang="en-US" sz="6000" dirty="0" smtClean="0">
                <a:latin typeface="+mj-lt"/>
              </a:rPr>
              <a:t>A Loyalty Proven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2390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331</TotalTime>
  <Words>199</Words>
  <Application>Microsoft Macintosh PowerPoint</Application>
  <PresentationFormat>On-screen Show (16:10)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Adelle-Regular</vt:lpstr>
      <vt:lpstr>Apple Chancery</vt:lpstr>
      <vt:lpstr>Belta Light</vt:lpstr>
      <vt:lpstr>Calibri</vt:lpstr>
      <vt:lpstr>Trebuchet MS</vt:lpstr>
      <vt:lpstr>Arial</vt:lpstr>
      <vt:lpstr>Default</vt:lpstr>
      <vt:lpstr>A Model of Friendship</vt:lpstr>
      <vt:lpstr>A Divided Loyalty</vt:lpstr>
      <vt:lpstr>A Loyalty Tested</vt:lpstr>
      <vt:lpstr>A Loyalty Proven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31</cp:revision>
  <dcterms:created xsi:type="dcterms:W3CDTF">2014-03-26T14:03:34Z</dcterms:created>
  <dcterms:modified xsi:type="dcterms:W3CDTF">2016-03-23T14:38:13Z</dcterms:modified>
</cp:coreProperties>
</file>