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8A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4" autoAdjust="0"/>
    <p:restoredTop sz="94705"/>
  </p:normalViewPr>
  <p:slideViewPr>
    <p:cSldViewPr snapToGrid="0" snapToObjects="1">
      <p:cViewPr>
        <p:scale>
          <a:sx n="107" d="100"/>
          <a:sy n="107" d="100"/>
        </p:scale>
        <p:origin x="1952" y="7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92525" y="3818614"/>
            <a:ext cx="1751013" cy="390525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8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29346" y="1209242"/>
            <a:ext cx="4547492" cy="2540082"/>
          </a:xfrm>
        </p:spPr>
        <p:txBody>
          <a:bodyPr/>
          <a:lstStyle/>
          <a:p>
            <a:r>
              <a:rPr lang="en-US" dirty="0" smtClean="0"/>
              <a:t>Add Your Title</a:t>
            </a:r>
            <a:endParaRPr lang="en-US" dirty="0"/>
          </a:p>
        </p:txBody>
      </p:sp>
      <p:sp>
        <p:nvSpPr>
          <p:cNvPr id="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3692525" y="3818614"/>
            <a:ext cx="1751013" cy="390525"/>
          </a:xfrm>
        </p:spPr>
        <p:txBody>
          <a:bodyPr anchor="ctr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Add Your Subtitle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272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050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400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468313" y="1542143"/>
            <a:ext cx="8211824" cy="3239408"/>
          </a:xfrm>
        </p:spPr>
        <p:txBody>
          <a:bodyPr anchor="ctr"/>
          <a:lstStyle>
            <a:lvl1pPr algn="ctr">
              <a:defRPr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37214" y="205979"/>
            <a:ext cx="1487715" cy="1236378"/>
          </a:xfrm>
        </p:spPr>
        <p:txBody>
          <a:bodyPr>
            <a:normAutofit/>
          </a:bodyPr>
          <a:lstStyle>
            <a:lvl1pPr>
              <a:defRPr sz="1600"/>
            </a:lvl1pPr>
          </a:lstStyle>
          <a:p>
            <a:r>
              <a:rPr lang="en-US" dirty="0" smtClean="0"/>
              <a:t>Add Your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60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ip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336511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Scripture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27050" y="4021138"/>
            <a:ext cx="8159750" cy="742690"/>
          </a:xfrm>
        </p:spPr>
        <p:txBody>
          <a:bodyPr>
            <a:normAutofit/>
          </a:bodyPr>
          <a:lstStyle>
            <a:lvl1pPr>
              <a:defRPr sz="1400" baseline="0"/>
            </a:lvl1pPr>
          </a:lstStyle>
          <a:p>
            <a:pPr lvl="0"/>
            <a:r>
              <a:rPr lang="en-US" dirty="0" smtClean="0"/>
              <a:t>Add Verse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350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6736" y="421372"/>
            <a:ext cx="8160063" cy="4354160"/>
          </a:xfrm>
        </p:spPr>
        <p:txBody>
          <a:bodyPr anchor="ctr"/>
          <a:lstStyle>
            <a:lvl1pPr marL="0" indent="0">
              <a:buFont typeface="Arial"/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/>
              <a:buNone/>
              <a:defRPr/>
            </a:lvl3pPr>
            <a:lvl4pPr marL="1371600" indent="0">
              <a:buFont typeface="Arial"/>
              <a:buNone/>
              <a:defRPr/>
            </a:lvl4pPr>
            <a:lvl5pPr marL="1828800" indent="0">
              <a:buFont typeface="Arial"/>
              <a:buNone/>
              <a:defRPr/>
            </a:lvl5pPr>
          </a:lstStyle>
          <a:p>
            <a:pPr lvl="0"/>
            <a:r>
              <a:rPr lang="en-US" dirty="0" smtClean="0"/>
              <a:t>Add Your Text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51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3/29/16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2" r:id="rId4"/>
    <p:sldLayoutId id="2147483656" r:id="rId5"/>
    <p:sldLayoutId id="2147483655" r:id="rId6"/>
    <p:sldLayoutId id="2147483650" r:id="rId7"/>
    <p:sldLayoutId id="2147483657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Adelle-Regular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1pPr>
      <a:lvl2pPr marL="914400" indent="-457200" algn="ctr" defTabSz="914400" rtl="0" eaLnBrk="1" latinLnBrk="0" hangingPunct="1">
        <a:spcBef>
          <a:spcPct val="20000"/>
        </a:spcBef>
        <a:buFont typeface="Arial"/>
        <a:buChar char="•"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2pPr>
      <a:lvl3pPr marL="9144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3pPr>
      <a:lvl4pPr marL="13716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4pPr>
      <a:lvl5pPr marL="1828800" indent="0" algn="ctr" defTabSz="914400" rtl="0" eaLnBrk="1" latinLnBrk="0" hangingPunct="1">
        <a:spcBef>
          <a:spcPct val="20000"/>
        </a:spcBef>
        <a:buFont typeface="Arial" pitchFamily="34" charset="0"/>
        <a:buNone/>
        <a:defRPr sz="3000" kern="1200">
          <a:solidFill>
            <a:schemeClr val="tx1"/>
          </a:solidFill>
          <a:latin typeface="+mn-lt"/>
          <a:ea typeface="+mn-ea"/>
          <a:cs typeface="Apple Chancery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40766" y="1272209"/>
            <a:ext cx="7173798" cy="2524539"/>
          </a:xfrm>
        </p:spPr>
        <p:txBody>
          <a:bodyPr>
            <a:noAutofit/>
          </a:bodyPr>
          <a:lstStyle/>
          <a:p>
            <a:r>
              <a:rPr lang="en-US" sz="7200" cap="all" dirty="0" smtClean="0">
                <a:gradFill flip="none" rotWithShape="1">
                  <a:gsLst>
                    <a:gs pos="0">
                      <a:srgbClr val="A38A83"/>
                    </a:gs>
                    <a:gs pos="52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WAIT</a:t>
            </a:r>
            <a:br>
              <a:rPr lang="en-US" sz="7200" cap="all" dirty="0" smtClean="0">
                <a:gradFill flip="none" rotWithShape="1">
                  <a:gsLst>
                    <a:gs pos="0">
                      <a:srgbClr val="A38A83"/>
                    </a:gs>
                    <a:gs pos="52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</a:br>
            <a:r>
              <a:rPr lang="en-US" cap="all" dirty="0">
                <a:gradFill flip="none" rotWithShape="1">
                  <a:gsLst>
                    <a:gs pos="0">
                      <a:srgbClr val="A38A83"/>
                    </a:gs>
                    <a:gs pos="52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/>
            </a:r>
            <a:br>
              <a:rPr lang="en-US" cap="all" dirty="0">
                <a:gradFill flip="none" rotWithShape="1">
                  <a:gsLst>
                    <a:gs pos="0">
                      <a:srgbClr val="A38A83"/>
                    </a:gs>
                    <a:gs pos="52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</a:br>
            <a:r>
              <a:rPr lang="en-US" sz="7200" cap="all" dirty="0" smtClean="0">
                <a:gradFill flip="none" rotWithShape="1">
                  <a:gsLst>
                    <a:gs pos="0">
                      <a:srgbClr val="A38A83"/>
                    </a:gs>
                    <a:gs pos="52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LORD</a:t>
            </a:r>
            <a:endParaRPr lang="en-US" sz="8800" cap="all" dirty="0">
              <a:gradFill flip="none" rotWithShape="1">
                <a:gsLst>
                  <a:gs pos="0">
                    <a:srgbClr val="A38A83"/>
                  </a:gs>
                  <a:gs pos="52000">
                    <a:schemeClr val="tx1">
                      <a:shade val="67500"/>
                      <a:satMod val="115000"/>
                    </a:schemeClr>
                  </a:gs>
                  <a:gs pos="100000">
                    <a:schemeClr val="tx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190500">
                  <a:schemeClr val="bg1">
                    <a:alpha val="25000"/>
                  </a:schemeClr>
                </a:glo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82586" y="3838492"/>
            <a:ext cx="1751013" cy="390525"/>
          </a:xfrm>
        </p:spPr>
        <p:txBody>
          <a:bodyPr/>
          <a:lstStyle/>
          <a:p>
            <a:r>
              <a:rPr lang="en-US" dirty="0" smtClean="0">
                <a:gradFill flip="none" rotWithShape="1">
                  <a:gsLst>
                    <a:gs pos="0">
                      <a:schemeClr val="tx1">
                        <a:shade val="30000"/>
                        <a:satMod val="115000"/>
                      </a:schemeClr>
                    </a:gs>
                    <a:gs pos="50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27000">
                    <a:schemeClr val="bg1">
                      <a:alpha val="45000"/>
                    </a:schemeClr>
                  </a:glow>
                </a:effectLst>
              </a:rPr>
              <a:t>PSALM 27:14</a:t>
            </a:r>
            <a:endParaRPr lang="en-US" dirty="0">
              <a:gradFill flip="none" rotWithShape="1">
                <a:gsLst>
                  <a:gs pos="0">
                    <a:schemeClr val="tx1">
                      <a:shade val="30000"/>
                      <a:satMod val="115000"/>
                    </a:schemeClr>
                  </a:gs>
                  <a:gs pos="50000">
                    <a:schemeClr val="tx1">
                      <a:shade val="67500"/>
                      <a:satMod val="115000"/>
                    </a:schemeClr>
                  </a:gs>
                  <a:gs pos="100000">
                    <a:schemeClr val="tx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1270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2336828" y="2006711"/>
            <a:ext cx="4462405" cy="1200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Adelle-Regular"/>
              </a:defRPr>
            </a:lvl1pPr>
          </a:lstStyle>
          <a:p>
            <a:r>
              <a:rPr lang="en-US" sz="3200" cap="all" dirty="0" smtClean="0">
                <a:gradFill flip="none" rotWithShape="1">
                  <a:gsLst>
                    <a:gs pos="0">
                      <a:schemeClr val="tx1">
                        <a:shade val="30000"/>
                        <a:satMod val="115000"/>
                      </a:schemeClr>
                    </a:gs>
                    <a:gs pos="50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ON</a:t>
            </a:r>
            <a:br>
              <a:rPr lang="en-US" sz="3200" cap="all" dirty="0" smtClean="0">
                <a:gradFill flip="none" rotWithShape="1">
                  <a:gsLst>
                    <a:gs pos="0">
                      <a:schemeClr val="tx1">
                        <a:shade val="30000"/>
                        <a:satMod val="115000"/>
                      </a:schemeClr>
                    </a:gs>
                    <a:gs pos="50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</a:br>
            <a:r>
              <a:rPr lang="en-US" sz="3200" cap="all" dirty="0" smtClean="0">
                <a:gradFill flip="none" rotWithShape="1">
                  <a:gsLst>
                    <a:gs pos="0">
                      <a:schemeClr val="tx1">
                        <a:shade val="30000"/>
                        <a:satMod val="115000"/>
                      </a:schemeClr>
                    </a:gs>
                    <a:gs pos="50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90500">
                    <a:schemeClr val="bg1">
                      <a:alpha val="2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THE</a:t>
            </a:r>
            <a:endParaRPr lang="en-US" sz="3200" cap="all" dirty="0">
              <a:gradFill flip="none" rotWithShape="1">
                <a:gsLst>
                  <a:gs pos="0">
                    <a:schemeClr val="tx1">
                      <a:shade val="30000"/>
                      <a:satMod val="115000"/>
                    </a:schemeClr>
                  </a:gs>
                  <a:gs pos="50000">
                    <a:schemeClr val="tx1">
                      <a:shade val="67500"/>
                      <a:satMod val="115000"/>
                    </a:schemeClr>
                  </a:gs>
                  <a:gs pos="100000">
                    <a:schemeClr val="tx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190500">
                  <a:schemeClr val="bg1">
                    <a:alpha val="25000"/>
                  </a:schemeClr>
                </a:glo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8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1625268"/>
            <a:ext cx="8211824" cy="3239408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By inquiring of God (2 Sam. 2:1; Josh. 9:14-15; Psa. 106:13-14; 100:3; Jn. 10:26-27; Prov. 14:12).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By following His word no matter </a:t>
            </a:r>
            <a:r>
              <a:rPr lang="en-US" sz="240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what (Psa</a:t>
            </a: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. 119:42-43, 74, 81, 114, 147; 69:6; 44:17-18, 22).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By making Him the object of our waiting (Psa. 39:7; 62:5; 27:4; Rom. 8:28).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By continuing to wait for a very long time (Psa. 37:7-9; 130:5-8; </a:t>
            </a:r>
            <a:r>
              <a:rPr lang="en-US" sz="2400" dirty="0" err="1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Lk</a:t>
            </a:r>
            <a:r>
              <a:rPr lang="en-US" sz="2400" dirty="0" smtClean="0">
                <a:effectLst>
                  <a:glow rad="254000">
                    <a:schemeClr val="bg1">
                      <a:alpha val="45000"/>
                    </a:schemeClr>
                  </a:glow>
                </a:effectLst>
              </a:rPr>
              <a:t>. 2:25).</a:t>
            </a:r>
            <a:endParaRPr lang="en-US" sz="2400" dirty="0">
              <a:effectLst>
                <a:glow rad="254000">
                  <a:schemeClr val="bg1">
                    <a:alpha val="45000"/>
                  </a:schemeClr>
                </a:glow>
              </a:effectLst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95007"/>
            <a:ext cx="8211823" cy="11692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gradFill flip="none" rotWithShape="1">
                  <a:gsLst>
                    <a:gs pos="0">
                      <a:srgbClr val="A38A83"/>
                    </a:gs>
                    <a:gs pos="36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27000">
                    <a:schemeClr val="bg1">
                      <a:alpha val="5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HOW WE WAIT</a:t>
            </a:r>
            <a:endParaRPr lang="en-US" sz="6000" dirty="0">
              <a:gradFill flip="none" rotWithShape="1">
                <a:gsLst>
                  <a:gs pos="0">
                    <a:srgbClr val="A38A83"/>
                  </a:gs>
                  <a:gs pos="36000">
                    <a:schemeClr val="tx1">
                      <a:shade val="67500"/>
                      <a:satMod val="115000"/>
                    </a:schemeClr>
                  </a:gs>
                  <a:gs pos="100000">
                    <a:schemeClr val="tx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127000">
                  <a:schemeClr val="bg1">
                    <a:alpha val="55000"/>
                  </a:schemeClr>
                </a:glo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483902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68313" y="1769422"/>
            <a:ext cx="8211824" cy="3095253"/>
          </a:xfrm>
        </p:spPr>
        <p:txBody>
          <a:bodyPr anchor="t"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Pride in our knowledge (1 Cor. 8:1-2).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Pride in making exceptions for ourselves (2 Kgs. 5:11; 1 Sam. 15:20-21).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Pride in thinking that God's way is taking too long (1 Sam. 13:1-12).</a:t>
            </a:r>
          </a:p>
          <a:p>
            <a:pPr marL="457200" indent="-457200" algn="l">
              <a:buFont typeface="Arial" charset="0"/>
              <a:buChar char="•"/>
            </a:pPr>
            <a:r>
              <a:rPr lang="en-US" sz="2800" dirty="0">
                <a:effectLst>
                  <a:glow rad="317500">
                    <a:schemeClr val="bg1">
                      <a:alpha val="45000"/>
                    </a:schemeClr>
                  </a:glow>
                </a:effectLst>
              </a:rPr>
              <a:t>Pride in a sense of entitlement (Eph. 3:20).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8313" y="95007"/>
            <a:ext cx="8211823" cy="1169225"/>
          </a:xfrm>
        </p:spPr>
        <p:txBody>
          <a:bodyPr>
            <a:noAutofit/>
          </a:bodyPr>
          <a:lstStyle/>
          <a:p>
            <a:r>
              <a:rPr lang="en-US" sz="4800" dirty="0" smtClean="0">
                <a:gradFill flip="none" rotWithShape="1">
                  <a:gsLst>
                    <a:gs pos="0">
                      <a:srgbClr val="A38A83"/>
                    </a:gs>
                    <a:gs pos="36000">
                      <a:schemeClr val="tx1">
                        <a:shade val="67500"/>
                        <a:satMod val="115000"/>
                      </a:schemeClr>
                    </a:gs>
                    <a:gs pos="100000">
                      <a:schemeClr val="tx1">
                        <a:shade val="100000"/>
                        <a:satMod val="115000"/>
                      </a:schemeClr>
                    </a:gs>
                  </a:gsLst>
                  <a:lin ang="16200000" scaled="1"/>
                  <a:tileRect/>
                </a:gradFill>
                <a:effectLst>
                  <a:glow rad="127000">
                    <a:schemeClr val="bg1">
                      <a:alpha val="55000"/>
                    </a:schemeClr>
                  </a:glow>
                </a:effectLst>
                <a:latin typeface="Nike Total 90" charset="0"/>
                <a:ea typeface="Nike Total 90" charset="0"/>
                <a:cs typeface="Nike Total 90" charset="0"/>
              </a:rPr>
              <a:t>THE HINDRANCE OF PRIDE</a:t>
            </a:r>
            <a:endParaRPr lang="en-US" sz="4800" dirty="0">
              <a:gradFill flip="none" rotWithShape="1">
                <a:gsLst>
                  <a:gs pos="0">
                    <a:srgbClr val="A38A83"/>
                  </a:gs>
                  <a:gs pos="36000">
                    <a:schemeClr val="tx1">
                      <a:shade val="67500"/>
                      <a:satMod val="115000"/>
                    </a:schemeClr>
                  </a:gs>
                  <a:gs pos="100000">
                    <a:schemeClr val="tx1">
                      <a:shade val="100000"/>
                      <a:satMod val="115000"/>
                    </a:schemeClr>
                  </a:gs>
                </a:gsLst>
                <a:lin ang="16200000" scaled="1"/>
                <a:tileRect/>
              </a:gradFill>
              <a:effectLst>
                <a:glow rad="127000">
                  <a:schemeClr val="bg1">
                    <a:alpha val="55000"/>
                  </a:schemeClr>
                </a:glow>
              </a:effectLst>
              <a:latin typeface="Nike Total 90" charset="0"/>
              <a:ea typeface="Nike Total 90" charset="0"/>
              <a:cs typeface="Nike Total 9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893397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Default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93</TotalTime>
  <Words>160</Words>
  <Application>Microsoft Macintosh PowerPoint</Application>
  <PresentationFormat>On-screen Show (16:9)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Adelle-Regular</vt:lpstr>
      <vt:lpstr>Apple Chancery</vt:lpstr>
      <vt:lpstr>Arial</vt:lpstr>
      <vt:lpstr>Nike Total 90</vt:lpstr>
      <vt:lpstr>Trebuchet MS</vt:lpstr>
      <vt:lpstr>Default</vt:lpstr>
      <vt:lpstr>WAIT  LORD</vt:lpstr>
      <vt:lpstr>HOW WE WAIT</vt:lpstr>
      <vt:lpstr>THE HINDRANCE OF PRIDE</vt:lpstr>
    </vt:vector>
  </TitlesOfParts>
  <Company>RT Creative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Chapman</dc:creator>
  <cp:lastModifiedBy>Microsoft Office User</cp:lastModifiedBy>
  <cp:revision>24</cp:revision>
  <dcterms:created xsi:type="dcterms:W3CDTF">2014-03-26T14:03:34Z</dcterms:created>
  <dcterms:modified xsi:type="dcterms:W3CDTF">2016-03-29T14:13:40Z</dcterms:modified>
</cp:coreProperties>
</file>