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A8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4" autoAdjust="0"/>
    <p:restoredTop sz="94705"/>
  </p:normalViewPr>
  <p:slideViewPr>
    <p:cSldViewPr snapToGrid="0" snapToObjects="1">
      <p:cViewPr varScale="1">
        <p:scale>
          <a:sx n="144" d="100"/>
          <a:sy n="144" d="100"/>
        </p:scale>
        <p:origin x="912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2860147" y="4238920"/>
            <a:ext cx="3415770" cy="390525"/>
          </a:xfrm>
        </p:spPr>
        <p:txBody>
          <a:bodyPr>
            <a:normAutofit/>
          </a:bodyPr>
          <a:lstStyle>
            <a:lvl1pPr>
              <a:defRPr sz="1600">
                <a:solidFill>
                  <a:srgbClr val="BEA85F"/>
                </a:solidFill>
              </a:defRPr>
            </a:lvl1pPr>
          </a:lstStyle>
          <a:p>
            <a:pPr lvl="0"/>
            <a:r>
              <a:rPr lang="en-US" dirty="0" smtClean="0"/>
              <a:t>Add Your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787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88512" y="3153833"/>
            <a:ext cx="6020905" cy="870658"/>
          </a:xfrm>
        </p:spPr>
        <p:txBody>
          <a:bodyPr/>
          <a:lstStyle/>
          <a:p>
            <a:r>
              <a:rPr lang="en-US" dirty="0" smtClean="0"/>
              <a:t>Add Your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2860147" y="4238920"/>
            <a:ext cx="3415770" cy="390525"/>
          </a:xfrm>
        </p:spPr>
        <p:txBody>
          <a:bodyPr>
            <a:normAutofit/>
          </a:bodyPr>
          <a:lstStyle>
            <a:lvl1pPr>
              <a:defRPr sz="1600">
                <a:solidFill>
                  <a:srgbClr val="BEA85F"/>
                </a:solidFill>
              </a:defRPr>
            </a:lvl1pPr>
          </a:lstStyle>
          <a:p>
            <a:pPr lvl="0"/>
            <a:r>
              <a:rPr lang="en-US" dirty="0" smtClean="0"/>
              <a:t>Add Your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272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1121833"/>
            <a:ext cx="8211824" cy="3021694"/>
          </a:xfrm>
        </p:spPr>
        <p:txBody>
          <a:bodyPr anchor="ctr"/>
          <a:lstStyle>
            <a:lvl1pPr algn="ctr">
              <a:defRPr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smtClean="0"/>
              <a:t>Add Your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050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68313" y="1121833"/>
            <a:ext cx="8211824" cy="3021694"/>
          </a:xfrm>
        </p:spPr>
        <p:txBody>
          <a:bodyPr anchor="ctr"/>
          <a:lstStyle>
            <a:lvl1pPr algn="ctr">
              <a:defRPr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smtClean="0"/>
              <a:t>Add Your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400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376085" y="4434416"/>
            <a:ext cx="2388808" cy="320524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en-US" dirty="0" smtClean="0"/>
              <a:t>Add Your Title</a:t>
            </a:r>
            <a:endParaRPr lang="en-US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68313" y="1121833"/>
            <a:ext cx="8211824" cy="3021694"/>
          </a:xfrm>
        </p:spPr>
        <p:txBody>
          <a:bodyPr anchor="ctr"/>
          <a:lstStyle>
            <a:lvl1pPr algn="ctr">
              <a:defRPr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smtClean="0"/>
              <a:t>Add Your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601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ip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26736" y="421372"/>
            <a:ext cx="8160063" cy="3365110"/>
          </a:xfrm>
        </p:spPr>
        <p:txBody>
          <a:bodyPr anchor="ctr"/>
          <a:lstStyle>
            <a:lvl1pPr marL="0" indent="0">
              <a:buFont typeface="Arial"/>
              <a:buNone/>
              <a:defRPr/>
            </a:lvl1pPr>
            <a:lvl2pPr marL="457200" indent="0">
              <a:buNone/>
              <a:defRPr/>
            </a:lvl2pPr>
            <a:lvl3pPr marL="914400" indent="0">
              <a:buFont typeface="Arial"/>
              <a:buNone/>
              <a:defRPr/>
            </a:lvl3pPr>
            <a:lvl4pPr marL="1371600" indent="0">
              <a:buFont typeface="Arial"/>
              <a:buNone/>
              <a:defRPr/>
            </a:lvl4pPr>
            <a:lvl5pPr marL="1828800" indent="0">
              <a:buFont typeface="Arial"/>
              <a:buNone/>
              <a:defRPr/>
            </a:lvl5pPr>
          </a:lstStyle>
          <a:p>
            <a:pPr lvl="0"/>
            <a:r>
              <a:rPr lang="en-US" dirty="0" smtClean="0"/>
              <a:t>Add Your Scripture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527050" y="4021138"/>
            <a:ext cx="8159750" cy="742690"/>
          </a:xfrm>
        </p:spPr>
        <p:txBody>
          <a:bodyPr>
            <a:normAutofit/>
          </a:bodyPr>
          <a:lstStyle>
            <a:lvl1pPr>
              <a:defRPr sz="1400" baseline="0"/>
            </a:lvl1pPr>
          </a:lstStyle>
          <a:p>
            <a:pPr lvl="0"/>
            <a:r>
              <a:rPr lang="en-US" dirty="0" smtClean="0"/>
              <a:t>Add Verse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350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26736" y="421372"/>
            <a:ext cx="8160063" cy="4354160"/>
          </a:xfrm>
        </p:spPr>
        <p:txBody>
          <a:bodyPr anchor="ctr"/>
          <a:lstStyle>
            <a:lvl1pPr marL="0" indent="0">
              <a:buFont typeface="Arial"/>
              <a:buNone/>
              <a:defRPr/>
            </a:lvl1pPr>
            <a:lvl2pPr marL="457200" indent="0">
              <a:buNone/>
              <a:defRPr/>
            </a:lvl2pPr>
            <a:lvl3pPr marL="914400" indent="0">
              <a:buFont typeface="Arial"/>
              <a:buNone/>
              <a:defRPr/>
            </a:lvl3pPr>
            <a:lvl4pPr marL="1371600" indent="0">
              <a:buFont typeface="Arial"/>
              <a:buNone/>
              <a:defRPr/>
            </a:lvl4pPr>
            <a:lvl5pPr marL="1828800" indent="0">
              <a:buFont typeface="Arial"/>
              <a:buNone/>
              <a:defRPr/>
            </a:lvl5pPr>
          </a:lstStyle>
          <a:p>
            <a:pPr lvl="0"/>
            <a:r>
              <a:rPr lang="en-US" dirty="0" smtClean="0"/>
              <a:t>Add Your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514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pPr/>
              <a:t>4/16/16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1" r:id="rId3"/>
    <p:sldLayoutId id="2147483652" r:id="rId4"/>
    <p:sldLayoutId id="2147483656" r:id="rId5"/>
    <p:sldLayoutId id="2147483655" r:id="rId6"/>
    <p:sldLayoutId id="2147483650" r:id="rId7"/>
    <p:sldLayoutId id="2147483657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Adelle-Regular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/>
        <a:buNone/>
        <a:defRPr sz="3000" kern="1200">
          <a:solidFill>
            <a:schemeClr val="tx1"/>
          </a:solidFill>
          <a:latin typeface="+mn-lt"/>
          <a:ea typeface="+mn-ea"/>
          <a:cs typeface="Apple Chancery"/>
        </a:defRPr>
      </a:lvl1pPr>
      <a:lvl2pPr marL="914400" indent="-457200" algn="ctr" defTabSz="914400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Apple Chancery"/>
        </a:defRPr>
      </a:lvl2pPr>
      <a:lvl3pPr marL="914400" indent="0" algn="ctr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chemeClr val="tx1"/>
          </a:solidFill>
          <a:latin typeface="+mn-lt"/>
          <a:ea typeface="+mn-ea"/>
          <a:cs typeface="Apple Chancery"/>
        </a:defRPr>
      </a:lvl3pPr>
      <a:lvl4pPr marL="1371600" indent="0" algn="ctr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chemeClr val="tx1"/>
          </a:solidFill>
          <a:latin typeface="+mn-lt"/>
          <a:ea typeface="+mn-ea"/>
          <a:cs typeface="Apple Chancery"/>
        </a:defRPr>
      </a:lvl4pPr>
      <a:lvl5pPr marL="1828800" indent="0" algn="ctr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chemeClr val="tx1"/>
          </a:solidFill>
          <a:latin typeface="+mn-lt"/>
          <a:ea typeface="+mn-ea"/>
          <a:cs typeface="Apple Chancery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3767" y="3078079"/>
            <a:ext cx="6548530" cy="1007913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tx1">
                    <a:lumMod val="85000"/>
                  </a:schemeClr>
                </a:solidFill>
                <a:latin typeface="basic title font" pitchFamily="2" charset="0"/>
                <a:ea typeface="Avenir Next Condensed Ultra Light" charset="0"/>
                <a:cs typeface="Avenir Next Condensed Ultra Light" charset="0"/>
              </a:rPr>
              <a:t>CRY FOR PARDON</a:t>
            </a:r>
            <a:endParaRPr lang="en-US" sz="5400" dirty="0">
              <a:solidFill>
                <a:schemeClr val="tx1">
                  <a:lumMod val="85000"/>
                </a:schemeClr>
              </a:solidFill>
              <a:latin typeface="basic title font" pitchFamily="2" charset="0"/>
              <a:ea typeface="Avenir Next Condensed Ultra Light" charset="0"/>
              <a:cs typeface="Avenir Next Condensed Ultra Light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860147" y="4125797"/>
            <a:ext cx="3415770" cy="390525"/>
          </a:xfrm>
        </p:spPr>
        <p:txBody>
          <a:bodyPr/>
          <a:lstStyle/>
          <a:p>
            <a:r>
              <a:rPr lang="en-US" spc="600" dirty="0" smtClean="0">
                <a:latin typeface="basic title font" pitchFamily="2" charset="0"/>
                <a:ea typeface="Avenir Next Condensed Ultra Light" charset="0"/>
                <a:cs typeface="Avenir Next Condensed Ultra Light" charset="0"/>
              </a:rPr>
              <a:t>Psalm 51:1-2</a:t>
            </a:r>
            <a:endParaRPr lang="en-US" spc="600" dirty="0">
              <a:latin typeface="basic title font" pitchFamily="2" charset="0"/>
              <a:ea typeface="Avenir Next Condensed Ultra Light" charset="0"/>
              <a:cs typeface="Avenir Next Condensed Ultra Light" charset="0"/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3093139" y="2703738"/>
            <a:ext cx="2949786" cy="6579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Adelle-Regular"/>
              </a:defRPr>
            </a:lvl1pPr>
          </a:lstStyle>
          <a:p>
            <a:r>
              <a:rPr lang="en-US" sz="2800" dirty="0" smtClean="0">
                <a:solidFill>
                  <a:schemeClr val="tx1">
                    <a:lumMod val="85000"/>
                  </a:schemeClr>
                </a:solidFill>
                <a:latin typeface="basic title font" pitchFamily="2" charset="0"/>
                <a:ea typeface="Avenir Next Condensed Ultra Light" charset="0"/>
                <a:cs typeface="Avenir Next Condensed Ultra Light" charset="0"/>
              </a:rPr>
              <a:t>A</a:t>
            </a:r>
            <a:endParaRPr lang="en-US" sz="2800" dirty="0">
              <a:solidFill>
                <a:schemeClr val="tx1">
                  <a:lumMod val="85000"/>
                </a:schemeClr>
              </a:solidFill>
              <a:latin typeface="basic title font" pitchFamily="2" charset="0"/>
              <a:ea typeface="Avenir Next Condensed Ultra Light" charset="0"/>
              <a:cs typeface="Avenir Next Condensed Ultra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85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26737" y="1338606"/>
            <a:ext cx="8160063" cy="3541386"/>
          </a:xfrm>
        </p:spPr>
        <p:txBody>
          <a:bodyPr anchor="t"/>
          <a:lstStyle/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effectLst>
                  <a:glow rad="317500">
                    <a:schemeClr val="bg1">
                      <a:alpha val="35000"/>
                    </a:schemeClr>
                  </a:glow>
                </a:effectLst>
              </a:rPr>
              <a:t>It weighs heavy.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effectLst>
                  <a:glow rad="317500">
                    <a:schemeClr val="bg1">
                      <a:alpha val="35000"/>
                    </a:schemeClr>
                  </a:glow>
                </a:effectLst>
              </a:rPr>
              <a:t>He takes total responsibility.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effectLst>
                  <a:glow rad="317500">
                    <a:schemeClr val="bg1">
                      <a:alpha val="35000"/>
                    </a:schemeClr>
                  </a:glow>
                </a:effectLst>
              </a:rPr>
              <a:t>He describes the nature of sin:</a:t>
            </a:r>
          </a:p>
          <a:p>
            <a:pPr marL="914400" lvl="1" indent="-457200" algn="l">
              <a:buFont typeface="Arial" charset="0"/>
              <a:buChar char="•"/>
            </a:pPr>
            <a:r>
              <a:rPr lang="en-US" dirty="0" smtClean="0">
                <a:effectLst>
                  <a:glow rad="317500">
                    <a:schemeClr val="bg1">
                      <a:alpha val="35000"/>
                    </a:schemeClr>
                  </a:glow>
                </a:effectLst>
              </a:rPr>
              <a:t>Transgression (1 Jn. 3:4; 1 Sam. 24:11).</a:t>
            </a:r>
          </a:p>
          <a:p>
            <a:pPr marL="914400" lvl="1" indent="-457200" algn="l">
              <a:buFont typeface="Arial" charset="0"/>
              <a:buChar char="•"/>
            </a:pPr>
            <a:r>
              <a:rPr lang="en-US" dirty="0" smtClean="0">
                <a:effectLst>
                  <a:glow rad="317500">
                    <a:schemeClr val="bg1">
                      <a:alpha val="35000"/>
                    </a:schemeClr>
                  </a:glow>
                </a:effectLst>
              </a:rPr>
              <a:t>Iniquity (Ezek. 16:49).</a:t>
            </a:r>
          </a:p>
          <a:p>
            <a:pPr marL="914400" lvl="1" indent="-457200" algn="l">
              <a:buFont typeface="Arial" charset="0"/>
              <a:buChar char="•"/>
            </a:pPr>
            <a:r>
              <a:rPr lang="en-US" dirty="0" smtClean="0">
                <a:effectLst>
                  <a:glow rad="317500">
                    <a:schemeClr val="bg1">
                      <a:alpha val="35000"/>
                    </a:schemeClr>
                  </a:glow>
                </a:effectLst>
              </a:rPr>
              <a:t>Sin (Jdg. 20:16; 1 Kgs. 1:21).</a:t>
            </a:r>
            <a:endParaRPr lang="en-US" dirty="0">
              <a:effectLst>
                <a:glow rad="317500">
                  <a:schemeClr val="bg1">
                    <a:alpha val="35000"/>
                  </a:schemeClr>
                </a:glo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527050" y="327461"/>
            <a:ext cx="8159750" cy="880799"/>
          </a:xfrm>
        </p:spPr>
        <p:txBody>
          <a:bodyPr>
            <a:normAutofit fontScale="85000" lnSpcReduction="20000"/>
          </a:bodyPr>
          <a:lstStyle/>
          <a:p>
            <a:r>
              <a:rPr lang="en-US" sz="7200" dirty="0" smtClean="0">
                <a:effectLst>
                  <a:glow rad="127000">
                    <a:schemeClr val="bg1">
                      <a:alpha val="35000"/>
                    </a:schemeClr>
                  </a:glow>
                </a:effectLst>
                <a:latin typeface="basic title font" pitchFamily="2" charset="0"/>
                <a:ea typeface="Avenir Next Condensed Ultra Light" charset="0"/>
                <a:cs typeface="Avenir Next Condensed Ultra Light" charset="0"/>
              </a:rPr>
              <a:t>HIS THOUGHT OF SIN</a:t>
            </a:r>
            <a:endParaRPr lang="en-US" sz="7200" dirty="0">
              <a:effectLst>
                <a:glow rad="127000">
                  <a:schemeClr val="bg1">
                    <a:alpha val="35000"/>
                  </a:schemeClr>
                </a:glow>
              </a:effectLst>
              <a:latin typeface="basic title font" pitchFamily="2" charset="0"/>
              <a:ea typeface="Avenir Next Condensed Ultra Light" charset="0"/>
              <a:cs typeface="Avenir Next Condensed Ultra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25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26737" y="1569156"/>
            <a:ext cx="8160063" cy="3310836"/>
          </a:xfrm>
        </p:spPr>
        <p:txBody>
          <a:bodyPr anchor="t"/>
          <a:lstStyle/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effectLst>
                  <a:glow rad="317500">
                    <a:schemeClr val="bg1">
                      <a:alpha val="35000"/>
                    </a:schemeClr>
                  </a:glow>
                </a:effectLst>
              </a:rPr>
              <a:t>Blot out my transgressions (Ex. 32:32-33; Isa. 25:8; Acts 3:19; Rev. 21:4).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effectLst>
                  <a:glow rad="317500">
                    <a:schemeClr val="bg1">
                      <a:alpha val="35000"/>
                    </a:schemeClr>
                  </a:glow>
                </a:effectLst>
              </a:rPr>
              <a:t>Wash me thoroughly from my iniquity (Mal. 3:2).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effectLst>
                  <a:glow rad="317500">
                    <a:schemeClr val="bg1">
                      <a:alpha val="35000"/>
                    </a:schemeClr>
                  </a:glow>
                </a:effectLst>
              </a:rPr>
              <a:t>Cleanse me from my sin (2 Kgs. 5:10).</a:t>
            </a:r>
            <a:endParaRPr lang="en-US" dirty="0">
              <a:effectLst>
                <a:glow rad="317500">
                  <a:schemeClr val="bg1">
                    <a:alpha val="35000"/>
                  </a:schemeClr>
                </a:glo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527050" y="327461"/>
            <a:ext cx="8159750" cy="880799"/>
          </a:xfrm>
        </p:spPr>
        <p:txBody>
          <a:bodyPr>
            <a:normAutofit fontScale="85000" lnSpcReduction="20000"/>
          </a:bodyPr>
          <a:lstStyle/>
          <a:p>
            <a:r>
              <a:rPr lang="en-US" sz="7200" spc="600" dirty="0" smtClean="0">
                <a:effectLst>
                  <a:glow rad="127000">
                    <a:schemeClr val="bg1">
                      <a:alpha val="35000"/>
                    </a:schemeClr>
                  </a:glow>
                </a:effectLst>
                <a:latin typeface="basic title font" pitchFamily="2" charset="0"/>
                <a:ea typeface="Avenir Next Condensed Ultra Light" charset="0"/>
                <a:cs typeface="Avenir Next Condensed Ultra Light" charset="0"/>
              </a:rPr>
              <a:t>...</a:t>
            </a:r>
            <a:r>
              <a:rPr lang="en-US" sz="7200" dirty="0" smtClean="0">
                <a:effectLst>
                  <a:glow rad="127000">
                    <a:schemeClr val="bg1">
                      <a:alpha val="35000"/>
                    </a:schemeClr>
                  </a:glow>
                </a:effectLst>
                <a:latin typeface="basic title font" pitchFamily="2" charset="0"/>
                <a:ea typeface="Avenir Next Condensed Ultra Light" charset="0"/>
                <a:cs typeface="Avenir Next Condensed Ultra Light" charset="0"/>
              </a:rPr>
              <a:t>OF FORGIVENESS</a:t>
            </a:r>
            <a:endParaRPr lang="en-US" sz="7200" dirty="0">
              <a:effectLst>
                <a:glow rad="127000">
                  <a:schemeClr val="bg1">
                    <a:alpha val="35000"/>
                  </a:schemeClr>
                </a:glow>
              </a:effectLst>
              <a:latin typeface="basic title font" pitchFamily="2" charset="0"/>
              <a:ea typeface="Avenir Next Condensed Ultra Light" charset="0"/>
              <a:cs typeface="Avenir Next Condensed Ultra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925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26737" y="1338606"/>
            <a:ext cx="8160063" cy="3541386"/>
          </a:xfrm>
        </p:spPr>
        <p:txBody>
          <a:bodyPr anchor="t"/>
          <a:lstStyle/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effectLst>
                  <a:glow rad="317500">
                    <a:schemeClr val="bg1">
                      <a:alpha val="35000"/>
                    </a:schemeClr>
                  </a:glow>
                </a:effectLst>
              </a:rPr>
              <a:t>We have three grace words to go along with three sin words (Ex. 34:6; Joel 2:12-13).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effectLst>
                  <a:glow rad="317500">
                    <a:schemeClr val="bg1">
                      <a:alpha val="35000"/>
                    </a:schemeClr>
                  </a:glow>
                </a:effectLst>
              </a:rPr>
              <a:t>The confidence in God’s grace does not diminish the humility of the appeal (Heb. 4:16).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dirty="0" smtClean="0">
                <a:effectLst>
                  <a:glow rad="317500">
                    <a:schemeClr val="bg1">
                      <a:alpha val="35000"/>
                    </a:schemeClr>
                  </a:glow>
                </a:effectLst>
              </a:rPr>
              <a:t>There is confidence in having been forgiven  (Psa. 51:13-15).</a:t>
            </a:r>
            <a:endParaRPr lang="en-US" dirty="0">
              <a:effectLst>
                <a:glow rad="317500">
                  <a:schemeClr val="bg1">
                    <a:alpha val="35000"/>
                  </a:schemeClr>
                </a:glo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527050" y="327461"/>
            <a:ext cx="8159750" cy="880799"/>
          </a:xfrm>
        </p:spPr>
        <p:txBody>
          <a:bodyPr>
            <a:normAutofit fontScale="85000" lnSpcReduction="20000"/>
          </a:bodyPr>
          <a:lstStyle/>
          <a:p>
            <a:r>
              <a:rPr lang="en-US" sz="7200" dirty="0" smtClean="0">
                <a:effectLst>
                  <a:glow rad="127000">
                    <a:schemeClr val="bg1">
                      <a:alpha val="35000"/>
                    </a:schemeClr>
                  </a:glow>
                </a:effectLst>
                <a:latin typeface="basic title font" pitchFamily="2" charset="0"/>
                <a:ea typeface="Avenir Next Condensed Ultra Light" charset="0"/>
                <a:cs typeface="Avenir Next Condensed Ultra Light" charset="0"/>
              </a:rPr>
              <a:t>HIS CONFIDENCE</a:t>
            </a:r>
            <a:endParaRPr lang="en-US" sz="7200" dirty="0">
              <a:effectLst>
                <a:glow rad="127000">
                  <a:schemeClr val="bg1">
                    <a:alpha val="35000"/>
                  </a:schemeClr>
                </a:glow>
              </a:effectLst>
              <a:latin typeface="basic title font" pitchFamily="2" charset="0"/>
              <a:ea typeface="Avenir Next Condensed Ultra Light" charset="0"/>
              <a:cs typeface="Avenir Next Condensed Ultra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331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Defaul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2185</TotalTime>
  <Words>152</Words>
  <Application>Microsoft Macintosh PowerPoint</Application>
  <PresentationFormat>On-screen Show (16:9)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Adelle-Regular</vt:lpstr>
      <vt:lpstr>Apple Chancery</vt:lpstr>
      <vt:lpstr>Arial</vt:lpstr>
      <vt:lpstr>Avenir Next Condensed Ultra Light</vt:lpstr>
      <vt:lpstr>basic title font</vt:lpstr>
      <vt:lpstr>Trebuchet MS</vt:lpstr>
      <vt:lpstr>Default</vt:lpstr>
      <vt:lpstr>CRY FOR PARDON</vt:lpstr>
      <vt:lpstr>PowerPoint Presentation</vt:lpstr>
      <vt:lpstr>PowerPoint Presentation</vt:lpstr>
      <vt:lpstr>PowerPoint Presentation</vt:lpstr>
    </vt:vector>
  </TitlesOfParts>
  <Company>RT Creative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Chapman</dc:creator>
  <cp:lastModifiedBy>Microsoft Office User</cp:lastModifiedBy>
  <cp:revision>35</cp:revision>
  <dcterms:created xsi:type="dcterms:W3CDTF">2014-03-26T14:03:34Z</dcterms:created>
  <dcterms:modified xsi:type="dcterms:W3CDTF">2016-04-16T16:57:01Z</dcterms:modified>
</cp:coreProperties>
</file>