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4"/>
  </p:notesMasterIdLst>
  <p:handoutMasterIdLst>
    <p:handoutMasterId r:id="rId35"/>
  </p:handoutMasterIdLst>
  <p:sldIdLst>
    <p:sldId id="256" r:id="rId2"/>
    <p:sldId id="295" r:id="rId3"/>
    <p:sldId id="297" r:id="rId4"/>
    <p:sldId id="343" r:id="rId5"/>
    <p:sldId id="278" r:id="rId6"/>
    <p:sldId id="277" r:id="rId7"/>
    <p:sldId id="273" r:id="rId8"/>
    <p:sldId id="293" r:id="rId9"/>
    <p:sldId id="294" r:id="rId10"/>
    <p:sldId id="299" r:id="rId11"/>
    <p:sldId id="341" r:id="rId12"/>
    <p:sldId id="342" r:id="rId13"/>
    <p:sldId id="298" r:id="rId14"/>
    <p:sldId id="300" r:id="rId15"/>
    <p:sldId id="336" r:id="rId16"/>
    <p:sldId id="302" r:id="rId17"/>
    <p:sldId id="303" r:id="rId18"/>
    <p:sldId id="305" r:id="rId19"/>
    <p:sldId id="307" r:id="rId20"/>
    <p:sldId id="344" r:id="rId21"/>
    <p:sldId id="309" r:id="rId22"/>
    <p:sldId id="310" r:id="rId23"/>
    <p:sldId id="311" r:id="rId24"/>
    <p:sldId id="315" r:id="rId25"/>
    <p:sldId id="316" r:id="rId26"/>
    <p:sldId id="337" r:id="rId27"/>
    <p:sldId id="338" r:id="rId28"/>
    <p:sldId id="339" r:id="rId29"/>
    <p:sldId id="340" r:id="rId30"/>
    <p:sldId id="318" r:id="rId31"/>
    <p:sldId id="319" r:id="rId32"/>
    <p:sldId id="320" r:id="rId33"/>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5"/>
  </p:normalViewPr>
  <p:slideViewPr>
    <p:cSldViewPr>
      <p:cViewPr varScale="1">
        <p:scale>
          <a:sx n="144" d="100"/>
          <a:sy n="144" d="100"/>
        </p:scale>
        <p:origin x="720" y="1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12E733F8-27B3-4E13-8578-4A7FF6A3D998}" type="datetimeFigureOut">
              <a:rPr lang="en-US" smtClean="0"/>
              <a:pPr/>
              <a:t>4/28/16</a:t>
            </a:fld>
            <a:endParaRPr lang="en-US"/>
          </a:p>
        </p:txBody>
      </p:sp>
      <p:sp>
        <p:nvSpPr>
          <p:cNvPr id="4" name="Footer Placeholder 3"/>
          <p:cNvSpPr>
            <a:spLocks noGrp="1"/>
          </p:cNvSpPr>
          <p:nvPr>
            <p:ph type="ftr" sz="quarter" idx="2"/>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6988"/>
            <a:ext cx="3078163" cy="469900"/>
          </a:xfrm>
          <a:prstGeom prst="rect">
            <a:avLst/>
          </a:prstGeom>
        </p:spPr>
        <p:txBody>
          <a:bodyPr vert="horz" lIns="91440" tIns="45720" rIns="91440" bIns="45720" rtlCol="0" anchor="b"/>
          <a:lstStyle>
            <a:lvl1pPr algn="r">
              <a:defRPr sz="1200"/>
            </a:lvl1pPr>
          </a:lstStyle>
          <a:p>
            <a:fld id="{FD483553-340D-4901-81C4-B2A962475E3B}" type="slidenum">
              <a:rPr lang="en-US" smtClean="0"/>
              <a:pPr/>
              <a:t>‹#›</a:t>
            </a:fld>
            <a:endParaRPr lang="en-US"/>
          </a:p>
        </p:txBody>
      </p:sp>
    </p:spTree>
    <p:extLst>
      <p:ext uri="{BB962C8B-B14F-4D97-AF65-F5344CB8AC3E}">
        <p14:creationId xmlns:p14="http://schemas.microsoft.com/office/powerpoint/2010/main" val="36729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2F92ED61-C503-4D54-B1EE-BB4140274650}" type="datetimeFigureOut">
              <a:rPr lang="en-US" smtClean="0"/>
              <a:pPr/>
              <a:t>4/28/16</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5DA65649-0E01-4860-8D81-FFE0F88B2F81}" type="slidenum">
              <a:rPr lang="en-US" smtClean="0"/>
              <a:pPr/>
              <a:t>‹#›</a:t>
            </a:fld>
            <a:endParaRPr lang="en-US"/>
          </a:p>
        </p:txBody>
      </p:sp>
    </p:spTree>
    <p:extLst>
      <p:ext uri="{BB962C8B-B14F-4D97-AF65-F5344CB8AC3E}">
        <p14:creationId xmlns:p14="http://schemas.microsoft.com/office/powerpoint/2010/main" val="74325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65649-0E01-4860-8D81-FFE0F88B2F81}" type="slidenum">
              <a:rPr lang="en-US" smtClean="0"/>
              <a:pPr/>
              <a:t>1</a:t>
            </a:fld>
            <a:endParaRPr lang="en-US"/>
          </a:p>
        </p:txBody>
      </p:sp>
    </p:spTree>
    <p:extLst>
      <p:ext uri="{BB962C8B-B14F-4D97-AF65-F5344CB8AC3E}">
        <p14:creationId xmlns:p14="http://schemas.microsoft.com/office/powerpoint/2010/main" val="2073288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974A42-A3FD-4E8E-A8F0-F054E7361271}" type="slidenum">
              <a:rPr lang="en-US" smtClean="0"/>
              <a:pPr/>
              <a:t>10</a:t>
            </a:fld>
            <a:endParaRPr lang="en-US" smtClean="0"/>
          </a:p>
        </p:txBody>
      </p:sp>
    </p:spTree>
    <p:extLst>
      <p:ext uri="{BB962C8B-B14F-4D97-AF65-F5344CB8AC3E}">
        <p14:creationId xmlns:p14="http://schemas.microsoft.com/office/powerpoint/2010/main" val="1558073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3D06A6-4489-455A-9504-3981DE1C13F6}" type="slidenum">
              <a:rPr lang="en-US" smtClean="0"/>
              <a:pPr/>
              <a:t>11</a:t>
            </a:fld>
            <a:endParaRPr lang="en-US" smtClean="0"/>
          </a:p>
        </p:txBody>
      </p:sp>
    </p:spTree>
    <p:extLst>
      <p:ext uri="{BB962C8B-B14F-4D97-AF65-F5344CB8AC3E}">
        <p14:creationId xmlns:p14="http://schemas.microsoft.com/office/powerpoint/2010/main" val="120748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55F60D-C84A-4242-A61B-6E14AA0C7A7A}" type="slidenum">
              <a:rPr lang="en-US" smtClean="0"/>
              <a:pPr/>
              <a:t>12</a:t>
            </a:fld>
            <a:endParaRPr lang="en-US" smtClean="0"/>
          </a:p>
        </p:txBody>
      </p:sp>
    </p:spTree>
    <p:extLst>
      <p:ext uri="{BB962C8B-B14F-4D97-AF65-F5344CB8AC3E}">
        <p14:creationId xmlns:p14="http://schemas.microsoft.com/office/powerpoint/2010/main" val="41438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F8C558-5369-491D-A25F-F7B3A4E8102A}" type="slidenum">
              <a:rPr lang="en-US" smtClean="0"/>
              <a:pPr/>
              <a:t>13</a:t>
            </a:fld>
            <a:endParaRPr lang="en-US" smtClean="0"/>
          </a:p>
        </p:txBody>
      </p:sp>
    </p:spTree>
    <p:extLst>
      <p:ext uri="{BB962C8B-B14F-4D97-AF65-F5344CB8AC3E}">
        <p14:creationId xmlns:p14="http://schemas.microsoft.com/office/powerpoint/2010/main" val="669730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83AD9C-F976-49AA-8E43-0F0B0B0EC695}" type="slidenum">
              <a:rPr lang="en-US" smtClean="0"/>
              <a:pPr/>
              <a:t>14</a:t>
            </a:fld>
            <a:endParaRPr lang="en-US" smtClean="0"/>
          </a:p>
        </p:txBody>
      </p:sp>
    </p:spTree>
    <p:extLst>
      <p:ext uri="{BB962C8B-B14F-4D97-AF65-F5344CB8AC3E}">
        <p14:creationId xmlns:p14="http://schemas.microsoft.com/office/powerpoint/2010/main" val="1204719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83AD9C-F976-49AA-8E43-0F0B0B0EC695}" type="slidenum">
              <a:rPr lang="en-US" smtClean="0"/>
              <a:pPr/>
              <a:t>15</a:t>
            </a:fld>
            <a:endParaRPr lang="en-US" smtClean="0"/>
          </a:p>
        </p:txBody>
      </p:sp>
    </p:spTree>
    <p:extLst>
      <p:ext uri="{BB962C8B-B14F-4D97-AF65-F5344CB8AC3E}">
        <p14:creationId xmlns:p14="http://schemas.microsoft.com/office/powerpoint/2010/main" val="1247703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B9B45E-33A2-4980-B056-5F8DE23B4B84}" type="slidenum">
              <a:rPr lang="en-US" smtClean="0"/>
              <a:pPr/>
              <a:t>16</a:t>
            </a:fld>
            <a:endParaRPr lang="en-US" smtClean="0"/>
          </a:p>
        </p:txBody>
      </p:sp>
    </p:spTree>
    <p:extLst>
      <p:ext uri="{BB962C8B-B14F-4D97-AF65-F5344CB8AC3E}">
        <p14:creationId xmlns:p14="http://schemas.microsoft.com/office/powerpoint/2010/main" val="2120512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3060DA-A6E8-43D4-AEA0-53E357803D84}" type="slidenum">
              <a:rPr lang="en-US" smtClean="0"/>
              <a:pPr/>
              <a:t>17</a:t>
            </a:fld>
            <a:endParaRPr lang="en-US" smtClean="0"/>
          </a:p>
        </p:txBody>
      </p:sp>
    </p:spTree>
    <p:extLst>
      <p:ext uri="{BB962C8B-B14F-4D97-AF65-F5344CB8AC3E}">
        <p14:creationId xmlns:p14="http://schemas.microsoft.com/office/powerpoint/2010/main" val="1967642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0D1211-0636-4E26-A1A8-0627BDC60F1B}" type="slidenum">
              <a:rPr lang="en-US" smtClean="0"/>
              <a:pPr/>
              <a:t>18</a:t>
            </a:fld>
            <a:endParaRPr lang="en-US" smtClean="0"/>
          </a:p>
        </p:txBody>
      </p:sp>
    </p:spTree>
    <p:extLst>
      <p:ext uri="{BB962C8B-B14F-4D97-AF65-F5344CB8AC3E}">
        <p14:creationId xmlns:p14="http://schemas.microsoft.com/office/powerpoint/2010/main" val="1059943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233269-2680-4731-8B02-7D8D875097FE}" type="slidenum">
              <a:rPr lang="en-US" smtClean="0"/>
              <a:pPr/>
              <a:t>19</a:t>
            </a:fld>
            <a:endParaRPr lang="en-US" smtClean="0"/>
          </a:p>
        </p:txBody>
      </p:sp>
    </p:spTree>
    <p:extLst>
      <p:ext uri="{BB962C8B-B14F-4D97-AF65-F5344CB8AC3E}">
        <p14:creationId xmlns:p14="http://schemas.microsoft.com/office/powerpoint/2010/main" val="108992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65649-0E01-4860-8D81-FFE0F88B2F81}" type="slidenum">
              <a:rPr lang="en-US" smtClean="0"/>
              <a:pPr/>
              <a:t>2</a:t>
            </a:fld>
            <a:endParaRPr lang="en-US"/>
          </a:p>
        </p:txBody>
      </p:sp>
    </p:spTree>
    <p:extLst>
      <p:ext uri="{BB962C8B-B14F-4D97-AF65-F5344CB8AC3E}">
        <p14:creationId xmlns:p14="http://schemas.microsoft.com/office/powerpoint/2010/main" val="685188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824FF3-BDBF-4105-A108-ABC510F47DE9}" type="slidenum">
              <a:rPr lang="en-US" smtClean="0"/>
              <a:pPr/>
              <a:t>20</a:t>
            </a:fld>
            <a:endParaRPr lang="en-US" smtClean="0"/>
          </a:p>
        </p:txBody>
      </p:sp>
    </p:spTree>
    <p:extLst>
      <p:ext uri="{BB962C8B-B14F-4D97-AF65-F5344CB8AC3E}">
        <p14:creationId xmlns:p14="http://schemas.microsoft.com/office/powerpoint/2010/main" val="288973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6D7C03-3040-4E56-9C77-527E211469CC}" type="slidenum">
              <a:rPr lang="en-US" smtClean="0"/>
              <a:pPr/>
              <a:t>21</a:t>
            </a:fld>
            <a:endParaRPr lang="en-US" smtClean="0"/>
          </a:p>
        </p:txBody>
      </p:sp>
    </p:spTree>
    <p:extLst>
      <p:ext uri="{BB962C8B-B14F-4D97-AF65-F5344CB8AC3E}">
        <p14:creationId xmlns:p14="http://schemas.microsoft.com/office/powerpoint/2010/main" val="1321307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D639D9-485D-4B4E-8FE6-A31CADB1C53E}" type="slidenum">
              <a:rPr lang="en-US" smtClean="0"/>
              <a:pPr/>
              <a:t>22</a:t>
            </a:fld>
            <a:endParaRPr lang="en-US" smtClean="0"/>
          </a:p>
        </p:txBody>
      </p:sp>
    </p:spTree>
    <p:extLst>
      <p:ext uri="{BB962C8B-B14F-4D97-AF65-F5344CB8AC3E}">
        <p14:creationId xmlns:p14="http://schemas.microsoft.com/office/powerpoint/2010/main" val="81548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265ED3-509D-4786-9FBC-7C3E1AF4A04C}" type="slidenum">
              <a:rPr lang="en-US" smtClean="0"/>
              <a:pPr/>
              <a:t>23</a:t>
            </a:fld>
            <a:endParaRPr lang="en-US" smtClean="0"/>
          </a:p>
        </p:txBody>
      </p:sp>
    </p:spTree>
    <p:extLst>
      <p:ext uri="{BB962C8B-B14F-4D97-AF65-F5344CB8AC3E}">
        <p14:creationId xmlns:p14="http://schemas.microsoft.com/office/powerpoint/2010/main" val="494484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804299-323E-498C-87A0-13EFB159C1D4}" type="slidenum">
              <a:rPr lang="en-US" smtClean="0"/>
              <a:pPr/>
              <a:t>24</a:t>
            </a:fld>
            <a:endParaRPr lang="en-US" smtClean="0"/>
          </a:p>
        </p:txBody>
      </p:sp>
    </p:spTree>
    <p:extLst>
      <p:ext uri="{BB962C8B-B14F-4D97-AF65-F5344CB8AC3E}">
        <p14:creationId xmlns:p14="http://schemas.microsoft.com/office/powerpoint/2010/main" val="39865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824FF3-BDBF-4105-A108-ABC510F47DE9}" type="slidenum">
              <a:rPr lang="en-US" smtClean="0"/>
              <a:pPr/>
              <a:t>25</a:t>
            </a:fld>
            <a:endParaRPr lang="en-US" smtClean="0"/>
          </a:p>
        </p:txBody>
      </p:sp>
    </p:spTree>
    <p:extLst>
      <p:ext uri="{BB962C8B-B14F-4D97-AF65-F5344CB8AC3E}">
        <p14:creationId xmlns:p14="http://schemas.microsoft.com/office/powerpoint/2010/main" val="10527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824FF3-BDBF-4105-A108-ABC510F47DE9}" type="slidenum">
              <a:rPr lang="en-US" smtClean="0"/>
              <a:pPr/>
              <a:t>26</a:t>
            </a:fld>
            <a:endParaRPr lang="en-US" smtClean="0"/>
          </a:p>
        </p:txBody>
      </p:sp>
    </p:spTree>
    <p:extLst>
      <p:ext uri="{BB962C8B-B14F-4D97-AF65-F5344CB8AC3E}">
        <p14:creationId xmlns:p14="http://schemas.microsoft.com/office/powerpoint/2010/main" val="835663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824FF3-BDBF-4105-A108-ABC510F47DE9}" type="slidenum">
              <a:rPr lang="en-US" smtClean="0"/>
              <a:pPr/>
              <a:t>27</a:t>
            </a:fld>
            <a:endParaRPr lang="en-US" smtClean="0"/>
          </a:p>
        </p:txBody>
      </p:sp>
    </p:spTree>
    <p:extLst>
      <p:ext uri="{BB962C8B-B14F-4D97-AF65-F5344CB8AC3E}">
        <p14:creationId xmlns:p14="http://schemas.microsoft.com/office/powerpoint/2010/main" val="454956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824FF3-BDBF-4105-A108-ABC510F47DE9}" type="slidenum">
              <a:rPr lang="en-US" smtClean="0"/>
              <a:pPr/>
              <a:t>28</a:t>
            </a:fld>
            <a:endParaRPr lang="en-US" smtClean="0"/>
          </a:p>
        </p:txBody>
      </p:sp>
    </p:spTree>
    <p:extLst>
      <p:ext uri="{BB962C8B-B14F-4D97-AF65-F5344CB8AC3E}">
        <p14:creationId xmlns:p14="http://schemas.microsoft.com/office/powerpoint/2010/main" val="1406582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824FF3-BDBF-4105-A108-ABC510F47DE9}" type="slidenum">
              <a:rPr lang="en-US" smtClean="0"/>
              <a:pPr/>
              <a:t>29</a:t>
            </a:fld>
            <a:endParaRPr lang="en-US" smtClean="0"/>
          </a:p>
        </p:txBody>
      </p:sp>
    </p:spTree>
    <p:extLst>
      <p:ext uri="{BB962C8B-B14F-4D97-AF65-F5344CB8AC3E}">
        <p14:creationId xmlns:p14="http://schemas.microsoft.com/office/powerpoint/2010/main" val="935066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65649-0E01-4860-8D81-FFE0F88B2F81}" type="slidenum">
              <a:rPr lang="en-US" smtClean="0"/>
              <a:pPr/>
              <a:t>3</a:t>
            </a:fld>
            <a:endParaRPr lang="en-US"/>
          </a:p>
        </p:txBody>
      </p:sp>
    </p:spTree>
    <p:extLst>
      <p:ext uri="{BB962C8B-B14F-4D97-AF65-F5344CB8AC3E}">
        <p14:creationId xmlns:p14="http://schemas.microsoft.com/office/powerpoint/2010/main" val="1154224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7EA8A6-4BD6-4038-9DC9-A3FF1DFF68CB}" type="slidenum">
              <a:rPr lang="en-US" smtClean="0"/>
              <a:pPr/>
              <a:t>30</a:t>
            </a:fld>
            <a:endParaRPr lang="en-US" smtClean="0"/>
          </a:p>
        </p:txBody>
      </p:sp>
    </p:spTree>
    <p:extLst>
      <p:ext uri="{BB962C8B-B14F-4D97-AF65-F5344CB8AC3E}">
        <p14:creationId xmlns:p14="http://schemas.microsoft.com/office/powerpoint/2010/main" val="371672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67F1F8-2DCE-4E0E-BDA2-B2FC341EE8E9}" type="slidenum">
              <a:rPr lang="en-US" smtClean="0"/>
              <a:pPr/>
              <a:t>31</a:t>
            </a:fld>
            <a:endParaRPr lang="en-US" smtClean="0"/>
          </a:p>
        </p:txBody>
      </p:sp>
    </p:spTree>
    <p:extLst>
      <p:ext uri="{BB962C8B-B14F-4D97-AF65-F5344CB8AC3E}">
        <p14:creationId xmlns:p14="http://schemas.microsoft.com/office/powerpoint/2010/main" val="1822220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6B6119-6F80-471F-ADA3-4E9947B40852}" type="slidenum">
              <a:rPr lang="en-US" smtClean="0"/>
              <a:pPr/>
              <a:t>32</a:t>
            </a:fld>
            <a:endParaRPr lang="en-US" smtClean="0"/>
          </a:p>
        </p:txBody>
      </p:sp>
    </p:spTree>
    <p:extLst>
      <p:ext uri="{BB962C8B-B14F-4D97-AF65-F5344CB8AC3E}">
        <p14:creationId xmlns:p14="http://schemas.microsoft.com/office/powerpoint/2010/main" val="78874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65649-0E01-4860-8D81-FFE0F88B2F81}" type="slidenum">
              <a:rPr lang="en-US" smtClean="0"/>
              <a:pPr/>
              <a:t>4</a:t>
            </a:fld>
            <a:endParaRPr lang="en-US"/>
          </a:p>
        </p:txBody>
      </p:sp>
    </p:spTree>
    <p:extLst>
      <p:ext uri="{BB962C8B-B14F-4D97-AF65-F5344CB8AC3E}">
        <p14:creationId xmlns:p14="http://schemas.microsoft.com/office/powerpoint/2010/main" val="83017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65649-0E01-4860-8D81-FFE0F88B2F81}" type="slidenum">
              <a:rPr lang="en-US" smtClean="0"/>
              <a:pPr/>
              <a:t>5</a:t>
            </a:fld>
            <a:endParaRPr lang="en-US"/>
          </a:p>
        </p:txBody>
      </p:sp>
    </p:spTree>
    <p:extLst>
      <p:ext uri="{BB962C8B-B14F-4D97-AF65-F5344CB8AC3E}">
        <p14:creationId xmlns:p14="http://schemas.microsoft.com/office/powerpoint/2010/main" val="60114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65649-0E01-4860-8D81-FFE0F88B2F81}" type="slidenum">
              <a:rPr lang="en-US" smtClean="0"/>
              <a:pPr/>
              <a:t>6</a:t>
            </a:fld>
            <a:endParaRPr lang="en-US"/>
          </a:p>
        </p:txBody>
      </p:sp>
    </p:spTree>
    <p:extLst>
      <p:ext uri="{BB962C8B-B14F-4D97-AF65-F5344CB8AC3E}">
        <p14:creationId xmlns:p14="http://schemas.microsoft.com/office/powerpoint/2010/main" val="1727259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65649-0E01-4860-8D81-FFE0F88B2F81}" type="slidenum">
              <a:rPr lang="en-US" smtClean="0"/>
              <a:pPr/>
              <a:t>7</a:t>
            </a:fld>
            <a:endParaRPr lang="en-US"/>
          </a:p>
        </p:txBody>
      </p:sp>
    </p:spTree>
    <p:extLst>
      <p:ext uri="{BB962C8B-B14F-4D97-AF65-F5344CB8AC3E}">
        <p14:creationId xmlns:p14="http://schemas.microsoft.com/office/powerpoint/2010/main" val="36822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65649-0E01-4860-8D81-FFE0F88B2F81}" type="slidenum">
              <a:rPr lang="en-US" smtClean="0"/>
              <a:pPr/>
              <a:t>8</a:t>
            </a:fld>
            <a:endParaRPr lang="en-US"/>
          </a:p>
        </p:txBody>
      </p:sp>
    </p:spTree>
    <p:extLst>
      <p:ext uri="{BB962C8B-B14F-4D97-AF65-F5344CB8AC3E}">
        <p14:creationId xmlns:p14="http://schemas.microsoft.com/office/powerpoint/2010/main" val="184512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A65649-0E01-4860-8D81-FFE0F88B2F81}" type="slidenum">
              <a:rPr lang="en-US" smtClean="0"/>
              <a:pPr/>
              <a:t>9</a:t>
            </a:fld>
            <a:endParaRPr lang="en-US"/>
          </a:p>
        </p:txBody>
      </p:sp>
    </p:spTree>
    <p:extLst>
      <p:ext uri="{BB962C8B-B14F-4D97-AF65-F5344CB8AC3E}">
        <p14:creationId xmlns:p14="http://schemas.microsoft.com/office/powerpoint/2010/main" val="678696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FF17943-EDAE-428F-BFF2-9CE6B0477FD0}" type="datetimeFigureOut">
              <a:rPr lang="en-US" smtClean="0"/>
              <a:pPr/>
              <a:t>4/28/16</a:t>
            </a:fld>
            <a:endParaRPr lang="en-US"/>
          </a:p>
        </p:txBody>
      </p:sp>
      <p:sp>
        <p:nvSpPr>
          <p:cNvPr id="16" name="Slide Number Placeholder 15"/>
          <p:cNvSpPr>
            <a:spLocks noGrp="1"/>
          </p:cNvSpPr>
          <p:nvPr>
            <p:ph type="sldNum" sz="quarter" idx="11"/>
          </p:nvPr>
        </p:nvSpPr>
        <p:spPr/>
        <p:txBody>
          <a:bodyPr/>
          <a:lstStyle/>
          <a:p>
            <a:fld id="{57FC0AA5-B614-4B16-8077-675137FD711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F17943-EDAE-428F-BFF2-9CE6B0477FD0}" type="datetimeFigureOut">
              <a:rPr lang="en-US" smtClean="0"/>
              <a:pPr/>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C0AA5-B614-4B16-8077-675137FD71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F17943-EDAE-428F-BFF2-9CE6B0477FD0}" type="datetimeFigureOut">
              <a:rPr lang="en-US" smtClean="0"/>
              <a:pPr/>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C0AA5-B614-4B16-8077-675137FD711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FD8198-BA22-40A9-BBD6-479C4D681FF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0"/>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953942"/>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362D1B0-BCC3-49FD-971C-7002A430B1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FF17943-EDAE-428F-BFF2-9CE6B0477FD0}" type="datetimeFigureOut">
              <a:rPr lang="en-US" smtClean="0"/>
              <a:pPr/>
              <a:t>4/28/16</a:t>
            </a:fld>
            <a:endParaRPr lang="en-US"/>
          </a:p>
        </p:txBody>
      </p:sp>
      <p:sp>
        <p:nvSpPr>
          <p:cNvPr id="15" name="Slide Number Placeholder 14"/>
          <p:cNvSpPr>
            <a:spLocks noGrp="1"/>
          </p:cNvSpPr>
          <p:nvPr>
            <p:ph type="sldNum" sz="quarter" idx="15"/>
          </p:nvPr>
        </p:nvSpPr>
        <p:spPr/>
        <p:txBody>
          <a:bodyPr/>
          <a:lstStyle>
            <a:lvl1pPr algn="ctr">
              <a:defRPr/>
            </a:lvl1pPr>
          </a:lstStyle>
          <a:p>
            <a:fld id="{57FC0AA5-B614-4B16-8077-675137FD711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F17943-EDAE-428F-BFF2-9CE6B0477FD0}" type="datetimeFigureOut">
              <a:rPr lang="en-US" smtClean="0"/>
              <a:pPr/>
              <a:t>4/28/16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C0AA5-B614-4B16-8077-675137FD7112}" type="slidenum">
              <a:rPr lang="en-US" smtClean="0"/>
              <a:pPr/>
              <a:t>‹#›</a:t>
            </a:fld>
            <a:endParaRPr lang="en-US"/>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FF17943-EDAE-428F-BFF2-9CE6B0477FD0}" type="datetimeFigureOut">
              <a:rPr lang="en-US" smtClean="0"/>
              <a:pPr/>
              <a:t>4/28/16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C0AA5-B614-4B16-8077-675137FD711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7FC0AA5-B614-4B16-8077-675137FD711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FF17943-EDAE-428F-BFF2-9CE6B0477FD0}" type="datetimeFigureOut">
              <a:rPr lang="en-US" smtClean="0"/>
              <a:pPr/>
              <a:t>4/28/16</a:t>
            </a:fld>
            <a:endParaRPr lang="en-US"/>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FF17943-EDAE-428F-BFF2-9CE6B0477FD0}" type="datetimeFigureOut">
              <a:rPr lang="en-US" smtClean="0"/>
              <a:pPr/>
              <a:t>4/28/16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FC0AA5-B614-4B16-8077-675137FD711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17943-EDAE-428F-BFF2-9CE6B0477FD0}" type="datetimeFigureOut">
              <a:rPr lang="en-US" smtClean="0"/>
              <a:pPr/>
              <a:t>4/28/16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FC0AA5-B614-4B16-8077-675137FD71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FF17943-EDAE-428F-BFF2-9CE6B0477FD0}" type="datetimeFigureOut">
              <a:rPr lang="en-US" smtClean="0"/>
              <a:pPr/>
              <a:t>4/28/16</a:t>
            </a:fld>
            <a:endParaRPr lang="en-US"/>
          </a:p>
        </p:txBody>
      </p:sp>
      <p:sp>
        <p:nvSpPr>
          <p:cNvPr id="9" name="Slide Number Placeholder 8"/>
          <p:cNvSpPr>
            <a:spLocks noGrp="1"/>
          </p:cNvSpPr>
          <p:nvPr>
            <p:ph type="sldNum" sz="quarter" idx="15"/>
          </p:nvPr>
        </p:nvSpPr>
        <p:spPr/>
        <p:txBody>
          <a:bodyPr/>
          <a:lstStyle/>
          <a:p>
            <a:fld id="{57FC0AA5-B614-4B16-8077-675137FD711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FF17943-EDAE-428F-BFF2-9CE6B0477FD0}" type="datetimeFigureOut">
              <a:rPr lang="en-US" smtClean="0"/>
              <a:pPr/>
              <a:t>4/28/16</a:t>
            </a:fld>
            <a:endParaRPr lang="en-US"/>
          </a:p>
        </p:txBody>
      </p:sp>
      <p:sp>
        <p:nvSpPr>
          <p:cNvPr id="9" name="Slide Number Placeholder 8"/>
          <p:cNvSpPr>
            <a:spLocks noGrp="1"/>
          </p:cNvSpPr>
          <p:nvPr>
            <p:ph type="sldNum" sz="quarter" idx="11"/>
          </p:nvPr>
        </p:nvSpPr>
        <p:spPr/>
        <p:txBody>
          <a:bodyPr/>
          <a:lstStyle/>
          <a:p>
            <a:fld id="{57FC0AA5-B614-4B16-8077-675137FD711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AFF17943-EDAE-428F-BFF2-9CE6B0477FD0}" type="datetimeFigureOut">
              <a:rPr lang="en-US" smtClean="0"/>
              <a:pPr/>
              <a:t>4/28/16</a:t>
            </a:fld>
            <a:endParaRPr lang="en-US"/>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7FC0AA5-B614-4B16-8077-675137FD7112}" type="slidenum">
              <a:rPr lang="en-US" smtClean="0"/>
              <a:pPr/>
              <a:t>‹#›</a:t>
            </a:fld>
            <a:endParaRPr lang="en-US"/>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Time Between the Testaments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7150"/>
            <a:ext cx="8229600" cy="857250"/>
          </a:xfrm>
        </p:spPr>
        <p:txBody>
          <a:bodyPr/>
          <a:lstStyle/>
          <a:p>
            <a:pPr eaLnBrk="1" hangingPunct="1"/>
            <a:r>
              <a:rPr lang="en-US" dirty="0" smtClean="0"/>
              <a:t>Macedonia</a:t>
            </a:r>
          </a:p>
        </p:txBody>
      </p:sp>
      <p:pic>
        <p:nvPicPr>
          <p:cNvPr id="4099" name="Picture 5" descr="map_greece363bc3"/>
          <p:cNvPicPr>
            <a:picLocks noGrp="1" noChangeAspect="1" noChangeArrowheads="1"/>
          </p:cNvPicPr>
          <p:nvPr>
            <p:ph sz="half" idx="2"/>
          </p:nvPr>
        </p:nvPicPr>
        <p:blipFill>
          <a:blip r:embed="rId3" cstate="print"/>
          <a:srcRect/>
          <a:stretch>
            <a:fillRect/>
          </a:stretch>
        </p:blipFill>
        <p:spPr>
          <a:xfrm>
            <a:off x="609601" y="914400"/>
            <a:ext cx="7997825" cy="4148138"/>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err="1" smtClean="0"/>
              <a:t>Delian</a:t>
            </a:r>
            <a:r>
              <a:rPr lang="en-US" dirty="0" smtClean="0"/>
              <a:t> League</a:t>
            </a:r>
          </a:p>
        </p:txBody>
      </p:sp>
      <p:sp>
        <p:nvSpPr>
          <p:cNvPr id="16387" name="Rectangle 3"/>
          <p:cNvSpPr>
            <a:spLocks noGrp="1" noChangeArrowheads="1"/>
          </p:cNvSpPr>
          <p:nvPr>
            <p:ph type="body" idx="1"/>
          </p:nvPr>
        </p:nvSpPr>
        <p:spPr>
          <a:xfrm>
            <a:off x="457200" y="1047750"/>
            <a:ext cx="8229600" cy="3429000"/>
          </a:xfrm>
        </p:spPr>
        <p:txBody>
          <a:bodyPr>
            <a:normAutofit fontScale="92500" lnSpcReduction="20000"/>
          </a:bodyPr>
          <a:lstStyle/>
          <a:p>
            <a:pPr eaLnBrk="1" hangingPunct="1">
              <a:lnSpc>
                <a:spcPct val="90000"/>
              </a:lnSpc>
            </a:pPr>
            <a:r>
              <a:rPr lang="en-US" sz="2400" dirty="0" smtClean="0"/>
              <a:t>After the Persian threat subsided, the Greek </a:t>
            </a:r>
            <a:r>
              <a:rPr lang="en-US" sz="2400" i="1" dirty="0" smtClean="0"/>
              <a:t>poleis</a:t>
            </a:r>
            <a:r>
              <a:rPr lang="en-US" sz="2400" dirty="0" smtClean="0"/>
              <a:t> had conflicts among themselves</a:t>
            </a:r>
          </a:p>
          <a:p>
            <a:pPr eaLnBrk="1" hangingPunct="1">
              <a:lnSpc>
                <a:spcPct val="90000"/>
              </a:lnSpc>
            </a:pPr>
            <a:r>
              <a:rPr lang="en-US" sz="2400" dirty="0" smtClean="0"/>
              <a:t>The </a:t>
            </a:r>
            <a:r>
              <a:rPr lang="en-US" sz="2400" i="1" dirty="0" smtClean="0"/>
              <a:t>poleis</a:t>
            </a:r>
            <a:r>
              <a:rPr lang="en-US" sz="2400" dirty="0" smtClean="0"/>
              <a:t> formed an alliance called the </a:t>
            </a:r>
            <a:r>
              <a:rPr lang="en-US" sz="2400" dirty="0" err="1" smtClean="0"/>
              <a:t>Delian</a:t>
            </a:r>
            <a:r>
              <a:rPr lang="en-US" sz="2400" dirty="0" smtClean="0"/>
              <a:t> League</a:t>
            </a:r>
          </a:p>
          <a:p>
            <a:pPr lvl="1" eaLnBrk="1" hangingPunct="1">
              <a:lnSpc>
                <a:spcPct val="90000"/>
              </a:lnSpc>
            </a:pPr>
            <a:r>
              <a:rPr lang="en-US" sz="2000" dirty="0" smtClean="0"/>
              <a:t>Athens supplied most of the military force and the other </a:t>
            </a:r>
            <a:r>
              <a:rPr lang="en-US" sz="2000" i="1" dirty="0" smtClean="0"/>
              <a:t>poleis</a:t>
            </a:r>
            <a:r>
              <a:rPr lang="en-US" sz="2000" dirty="0" smtClean="0"/>
              <a:t> provided financial support</a:t>
            </a:r>
          </a:p>
          <a:p>
            <a:pPr lvl="1" eaLnBrk="1" hangingPunct="1">
              <a:lnSpc>
                <a:spcPct val="90000"/>
              </a:lnSpc>
            </a:pPr>
            <a:r>
              <a:rPr lang="en-US" sz="2000" dirty="0" smtClean="0"/>
              <a:t>Sparta did not join the league</a:t>
            </a:r>
          </a:p>
          <a:p>
            <a:pPr lvl="1" eaLnBrk="1" hangingPunct="1">
              <a:lnSpc>
                <a:spcPct val="90000"/>
              </a:lnSpc>
            </a:pPr>
            <a:r>
              <a:rPr lang="en-US" sz="2000" dirty="0" smtClean="0"/>
              <a:t>In the absence of the Persian threat, eventually the other </a:t>
            </a:r>
            <a:r>
              <a:rPr lang="en-US" sz="2000" i="1" dirty="0" smtClean="0"/>
              <a:t>poleis</a:t>
            </a:r>
            <a:r>
              <a:rPr lang="en-US" sz="2000" dirty="0" smtClean="0"/>
              <a:t> came to resent financing Athens’s bureaucracy and construction projects</a:t>
            </a:r>
          </a:p>
          <a:p>
            <a:pPr eaLnBrk="1" hangingPunct="1">
              <a:lnSpc>
                <a:spcPct val="90000"/>
              </a:lnSpc>
            </a:pPr>
            <a:r>
              <a:rPr lang="en-US" sz="2400" dirty="0" smtClean="0"/>
              <a:t>The resulting tensions led to the Peloponnesian War (431-404) in which the </a:t>
            </a:r>
            <a:r>
              <a:rPr lang="en-US" sz="2400" i="1" dirty="0" smtClean="0"/>
              <a:t>poleis</a:t>
            </a:r>
            <a:r>
              <a:rPr lang="en-US" sz="2400" dirty="0" smtClean="0"/>
              <a:t> divided up into two sides led by Athens and Sparta</a:t>
            </a:r>
          </a:p>
          <a:p>
            <a:r>
              <a:rPr lang="en-US" sz="2400" dirty="0" smtClean="0"/>
              <a:t>Darius II uses Persian gold to incite Athens against Sparta.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42900"/>
            <a:ext cx="8229600" cy="857250"/>
          </a:xfrm>
        </p:spPr>
        <p:txBody>
          <a:bodyPr>
            <a:normAutofit/>
          </a:bodyPr>
          <a:lstStyle/>
          <a:p>
            <a:pPr eaLnBrk="1" hangingPunct="1"/>
            <a:r>
              <a:rPr lang="de-DE" sz="4000" dirty="0" smtClean="0"/>
              <a:t>The Peloponnesian War  </a:t>
            </a:r>
            <a:r>
              <a:rPr lang="de-DE" sz="3600" dirty="0" smtClean="0"/>
              <a:t>(431-404 B.C.)</a:t>
            </a:r>
            <a:endParaRPr lang="en-US" sz="3600" dirty="0" smtClean="0"/>
          </a:p>
        </p:txBody>
      </p:sp>
      <p:sp>
        <p:nvSpPr>
          <p:cNvPr id="17411" name="Rectangle 3"/>
          <p:cNvSpPr>
            <a:spLocks noGrp="1" noChangeArrowheads="1"/>
          </p:cNvSpPr>
          <p:nvPr>
            <p:ph type="body" idx="1"/>
          </p:nvPr>
        </p:nvSpPr>
        <p:spPr>
          <a:xfrm>
            <a:off x="457200" y="1348978"/>
            <a:ext cx="4495800" cy="3394472"/>
          </a:xfrm>
        </p:spPr>
        <p:txBody>
          <a:bodyPr>
            <a:normAutofit/>
          </a:bodyPr>
          <a:lstStyle/>
          <a:p>
            <a:pPr eaLnBrk="1" hangingPunct="1">
              <a:lnSpc>
                <a:spcPct val="80000"/>
              </a:lnSpc>
            </a:pPr>
            <a:r>
              <a:rPr lang="en-US" sz="2800" dirty="0" smtClean="0"/>
              <a:t>The war went back and forth until 404 when the Spartans and their allies forced Athens to surrender</a:t>
            </a:r>
          </a:p>
          <a:p>
            <a:pPr eaLnBrk="1" hangingPunct="1">
              <a:lnSpc>
                <a:spcPct val="80000"/>
              </a:lnSpc>
            </a:pPr>
            <a:r>
              <a:rPr lang="en-US" sz="2800" dirty="0" smtClean="0"/>
              <a:t>Conflicts continued however and the world of the </a:t>
            </a:r>
            <a:r>
              <a:rPr lang="en-US" sz="2800" i="1" dirty="0" smtClean="0"/>
              <a:t>poleis</a:t>
            </a:r>
            <a:r>
              <a:rPr lang="en-US" sz="2800" dirty="0" smtClean="0"/>
              <a:t> steadily lost power</a:t>
            </a:r>
          </a:p>
        </p:txBody>
      </p:sp>
      <p:pic>
        <p:nvPicPr>
          <p:cNvPr id="17412" name="Picture 4" descr="peloponnesian_war_allianc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6401" y="1154907"/>
            <a:ext cx="3235325" cy="375999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dirty="0" smtClean="0"/>
              <a:t>Philip II</a:t>
            </a:r>
          </a:p>
        </p:txBody>
      </p:sp>
      <p:pic>
        <p:nvPicPr>
          <p:cNvPr id="3075" name="Picture 3" descr="phillip1"/>
          <p:cNvPicPr>
            <a:picLocks noGrp="1" noChangeAspect="1" noChangeArrowheads="1"/>
          </p:cNvPicPr>
          <p:nvPr>
            <p:ph idx="1"/>
          </p:nvPr>
        </p:nvPicPr>
        <p:blipFill>
          <a:blip r:embed="rId3" cstate="print"/>
          <a:srcRect/>
          <a:stretch>
            <a:fillRect/>
          </a:stretch>
        </p:blipFill>
        <p:spPr>
          <a:xfrm>
            <a:off x="6389688" y="1200150"/>
            <a:ext cx="2449512" cy="3713560"/>
          </a:xfrm>
          <a:noFill/>
        </p:spPr>
      </p:pic>
      <p:sp>
        <p:nvSpPr>
          <p:cNvPr id="3076" name="Rectangle 4"/>
          <p:cNvSpPr>
            <a:spLocks noChangeArrowheads="1"/>
          </p:cNvSpPr>
          <p:nvPr/>
        </p:nvSpPr>
        <p:spPr bwMode="auto">
          <a:xfrm>
            <a:off x="457200" y="1047750"/>
            <a:ext cx="5638800" cy="3771900"/>
          </a:xfrm>
          <a:prstGeom prst="rect">
            <a:avLst/>
          </a:prstGeom>
          <a:noFill/>
          <a:ln w="9525">
            <a:solidFill>
              <a:schemeClr val="tx1"/>
            </a:solidFill>
            <a:miter lim="800000"/>
            <a:headEnd/>
            <a:tailEnd/>
          </a:ln>
        </p:spPr>
        <p:txBody>
          <a:bodyPr/>
          <a:lstStyle/>
          <a:p>
            <a:pPr marL="342900" indent="-342900">
              <a:spcBef>
                <a:spcPct val="20000"/>
              </a:spcBef>
              <a:buFontTx/>
              <a:buChar char="•"/>
            </a:pPr>
            <a:r>
              <a:rPr lang="en-US" sz="2800" dirty="0"/>
              <a:t>Ruled Macedonia from 359-336 B.C. and transformed it into a powerful military machine</a:t>
            </a:r>
          </a:p>
          <a:p>
            <a:pPr marL="342900" indent="-342900">
              <a:spcBef>
                <a:spcPct val="20000"/>
              </a:spcBef>
              <a:buFontTx/>
              <a:buChar char="•"/>
            </a:pPr>
            <a:r>
              <a:rPr lang="en-US" sz="2800" dirty="0"/>
              <a:t>Moved into northern Greece and met little resistance due to residual effects of Peloponnesian </a:t>
            </a:r>
            <a:r>
              <a:rPr lang="en-US" sz="2800" dirty="0" smtClean="0"/>
              <a:t>War</a:t>
            </a:r>
          </a:p>
          <a:p>
            <a:pPr marL="342900" indent="-342900">
              <a:spcBef>
                <a:spcPct val="20000"/>
              </a:spcBef>
              <a:buFontTx/>
              <a:buChar char="•"/>
            </a:pPr>
            <a:r>
              <a:rPr lang="en-US" sz="2400" dirty="0" smtClean="0"/>
              <a:t>By </a:t>
            </a:r>
            <a:r>
              <a:rPr lang="en-US" sz="2400" dirty="0"/>
              <a:t>338 he had Greece under his control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Alexander the Great</a:t>
            </a:r>
          </a:p>
        </p:txBody>
      </p:sp>
      <p:sp>
        <p:nvSpPr>
          <p:cNvPr id="5123" name="Rectangle 3"/>
          <p:cNvSpPr>
            <a:spLocks noGrp="1" noChangeArrowheads="1"/>
          </p:cNvSpPr>
          <p:nvPr>
            <p:ph type="body" idx="1"/>
          </p:nvPr>
        </p:nvSpPr>
        <p:spPr/>
        <p:txBody>
          <a:bodyPr>
            <a:normAutofit fontScale="92500" lnSpcReduction="10000"/>
          </a:bodyPr>
          <a:lstStyle/>
          <a:p>
            <a:pPr eaLnBrk="1" hangingPunct="1"/>
            <a:r>
              <a:rPr lang="en-US" sz="2800" dirty="0" smtClean="0"/>
              <a:t>Philip intended to use Greece as a launching pad to invade Persia, but he was assassinated before he could begin his plan</a:t>
            </a:r>
          </a:p>
          <a:p>
            <a:pPr eaLnBrk="1" hangingPunct="1"/>
            <a:r>
              <a:rPr lang="en-US" sz="2800" dirty="0" smtClean="0"/>
              <a:t>Instead the invasion of Persia would be left for Philip’s son Alexander who was just 20 when Philip was assassinated</a:t>
            </a:r>
          </a:p>
          <a:p>
            <a:pPr lvl="1" eaLnBrk="1" hangingPunct="1"/>
            <a:r>
              <a:rPr lang="en-US" sz="2400" dirty="0" smtClean="0"/>
              <a:t>“Alexander inherited from his father the most perfectly organized, trained, and equipped army of ancient times.”</a:t>
            </a:r>
          </a:p>
          <a:p>
            <a:pPr lvl="2" eaLnBrk="1" hangingPunct="1"/>
            <a:r>
              <a:rPr lang="en-US" sz="2000" dirty="0" smtClean="0"/>
              <a:t>J.F.C. Fuller</a:t>
            </a:r>
            <a:r>
              <a:rPr lang="en-US" sz="2000" i="1" dirty="0" smtClean="0"/>
              <a:t>, The Generalship of Alexander the Great</a:t>
            </a:r>
            <a:endParaRPr lang="en-US" sz="20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Alexander the Great</a:t>
            </a:r>
          </a:p>
        </p:txBody>
      </p:sp>
      <p:pic>
        <p:nvPicPr>
          <p:cNvPr id="4" name="Picture 4" descr="Alex the Great - mosa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040" y="971550"/>
            <a:ext cx="5206960" cy="3810000"/>
          </a:xfrm>
          <a:prstGeom prst="rect">
            <a:avLst/>
          </a:prstGeom>
          <a:noFill/>
          <a:ln w="9525">
            <a:solidFill>
              <a:schemeClr val="tx1"/>
            </a:solidFill>
            <a:miter lim="800000"/>
            <a:headEnd/>
            <a:tailEnd/>
          </a:ln>
        </p:spPr>
      </p:pic>
      <p:sp>
        <p:nvSpPr>
          <p:cNvPr id="5" name="Rectangle 3"/>
          <p:cNvSpPr txBox="1">
            <a:spLocks noChangeArrowheads="1"/>
          </p:cNvSpPr>
          <p:nvPr/>
        </p:nvSpPr>
        <p:spPr>
          <a:xfrm>
            <a:off x="5791200" y="666750"/>
            <a:ext cx="2895600" cy="390525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Daniel 11:3</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lang="en-US" sz="2800" dirty="0" smtClean="0"/>
              <a:t>“Then a mighty king shall arise, who shall rule with a great dominion, and do according to his will.”</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Warfare in the Age of Alexander</a:t>
            </a:r>
          </a:p>
        </p:txBody>
      </p:sp>
      <p:sp>
        <p:nvSpPr>
          <p:cNvPr id="7171" name="Rectangle 3"/>
          <p:cNvSpPr>
            <a:spLocks noGrp="1" noChangeArrowheads="1"/>
          </p:cNvSpPr>
          <p:nvPr>
            <p:ph type="body" sz="half" idx="1"/>
          </p:nvPr>
        </p:nvSpPr>
        <p:spPr>
          <a:xfrm>
            <a:off x="838200" y="1200150"/>
            <a:ext cx="7391400" cy="1143000"/>
          </a:xfrm>
          <a:ln>
            <a:solidFill>
              <a:schemeClr val="tx1"/>
            </a:solidFill>
          </a:ln>
        </p:spPr>
        <p:txBody>
          <a:bodyPr>
            <a:normAutofit lnSpcReduction="10000"/>
          </a:bodyPr>
          <a:lstStyle/>
          <a:p>
            <a:pPr eaLnBrk="1" hangingPunct="1"/>
            <a:r>
              <a:rPr lang="en-US" sz="2400" smtClean="0"/>
              <a:t>Phalanx:  A formation of infantry carrying overlapping shields and long spears, developed by Philip II and used by Alexander the Great </a:t>
            </a:r>
          </a:p>
        </p:txBody>
      </p:sp>
      <p:pic>
        <p:nvPicPr>
          <p:cNvPr id="7172" name="Picture 4" descr="army1"/>
          <p:cNvPicPr>
            <a:picLocks noGrp="1" noChangeAspect="1" noChangeArrowheads="1"/>
          </p:cNvPicPr>
          <p:nvPr>
            <p:ph sz="half" idx="2"/>
          </p:nvPr>
        </p:nvPicPr>
        <p:blipFill>
          <a:blip r:embed="rId3" cstate="print"/>
          <a:srcRect/>
          <a:stretch>
            <a:fillRect/>
          </a:stretch>
        </p:blipFill>
        <p:spPr>
          <a:xfrm>
            <a:off x="457200" y="2571750"/>
            <a:ext cx="8382000" cy="2380060"/>
          </a:xfrm>
          <a:noFill/>
          <a:ln>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Warfare in the Age of Alexander</a:t>
            </a:r>
          </a:p>
        </p:txBody>
      </p:sp>
      <p:sp>
        <p:nvSpPr>
          <p:cNvPr id="8195" name="Rectangle 3"/>
          <p:cNvSpPr>
            <a:spLocks noGrp="1" noChangeArrowheads="1"/>
          </p:cNvSpPr>
          <p:nvPr>
            <p:ph type="body" sz="half" idx="1"/>
          </p:nvPr>
        </p:nvSpPr>
        <p:spPr>
          <a:xfrm>
            <a:off x="457200" y="1348978"/>
            <a:ext cx="4038600" cy="3394472"/>
          </a:xfrm>
          <a:ln>
            <a:solidFill>
              <a:schemeClr val="tx1"/>
            </a:solidFill>
          </a:ln>
        </p:spPr>
        <p:txBody>
          <a:bodyPr>
            <a:normAutofit lnSpcReduction="10000"/>
          </a:bodyPr>
          <a:lstStyle/>
          <a:p>
            <a:pPr eaLnBrk="1" hangingPunct="1"/>
            <a:r>
              <a:rPr lang="en-US" sz="2800" smtClean="0"/>
              <a:t>Hoplite  </a:t>
            </a:r>
          </a:p>
          <a:p>
            <a:pPr lvl="1" eaLnBrk="1" hangingPunct="1"/>
            <a:r>
              <a:rPr lang="en-US" sz="2400" smtClean="0"/>
              <a:t>The main melee warrior of the Macedonian army. </a:t>
            </a:r>
          </a:p>
          <a:p>
            <a:pPr lvl="1" eaLnBrk="1" hangingPunct="1"/>
            <a:r>
              <a:rPr lang="en-US" sz="2400" smtClean="0"/>
              <a:t>Worked mainly in the tight phalanx formation, creating impregnable lines that often left the enemy demoralized. </a:t>
            </a:r>
          </a:p>
        </p:txBody>
      </p:sp>
      <p:pic>
        <p:nvPicPr>
          <p:cNvPr id="8196" name="Picture 7" descr="Athenian Hoplite"/>
          <p:cNvPicPr>
            <a:picLocks noChangeAspect="1" noChangeArrowheads="1"/>
          </p:cNvPicPr>
          <p:nvPr/>
        </p:nvPicPr>
        <p:blipFill>
          <a:blip r:embed="rId3" cstate="print"/>
          <a:srcRect/>
          <a:stretch>
            <a:fillRect/>
          </a:stretch>
        </p:blipFill>
        <p:spPr bwMode="auto">
          <a:xfrm>
            <a:off x="5486400" y="1143000"/>
            <a:ext cx="2330450" cy="3726656"/>
          </a:xfrm>
          <a:prstGeom prst="rect">
            <a:avLst/>
          </a:prstGeom>
          <a:noFill/>
          <a:ln w="9525">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Warfare in the Age of Alexander</a:t>
            </a:r>
          </a:p>
        </p:txBody>
      </p:sp>
      <p:sp>
        <p:nvSpPr>
          <p:cNvPr id="10243" name="Rectangle 3"/>
          <p:cNvSpPr>
            <a:spLocks noGrp="1" noChangeArrowheads="1"/>
          </p:cNvSpPr>
          <p:nvPr>
            <p:ph type="body" sz="half" idx="1"/>
          </p:nvPr>
        </p:nvSpPr>
        <p:spPr>
          <a:xfrm>
            <a:off x="152400" y="1123950"/>
            <a:ext cx="4038600" cy="3848100"/>
          </a:xfrm>
          <a:ln>
            <a:solidFill>
              <a:schemeClr val="tx1"/>
            </a:solidFill>
          </a:ln>
        </p:spPr>
        <p:txBody>
          <a:bodyPr>
            <a:normAutofit fontScale="92500" lnSpcReduction="10000"/>
          </a:bodyPr>
          <a:lstStyle/>
          <a:p>
            <a:pPr eaLnBrk="1" hangingPunct="1">
              <a:lnSpc>
                <a:spcPct val="80000"/>
              </a:lnSpc>
            </a:pPr>
            <a:r>
              <a:rPr lang="en-US" sz="2000" u="sng" dirty="0" smtClean="0"/>
              <a:t>Companions</a:t>
            </a:r>
          </a:p>
          <a:p>
            <a:pPr lvl="1" eaLnBrk="1" hangingPunct="1">
              <a:lnSpc>
                <a:spcPct val="80000"/>
              </a:lnSpc>
            </a:pPr>
            <a:r>
              <a:rPr lang="en-US" sz="2000" dirty="0" smtClean="0"/>
              <a:t>Alexander’s elite cavalry, the offensive arm of his army, and his elite guard. </a:t>
            </a:r>
          </a:p>
          <a:p>
            <a:pPr lvl="1" eaLnBrk="1" hangingPunct="1">
              <a:lnSpc>
                <a:spcPct val="80000"/>
              </a:lnSpc>
            </a:pPr>
            <a:r>
              <a:rPr lang="en-US" sz="2000" dirty="0" smtClean="0"/>
              <a:t>They would be used in conjunction with the phalanx. The phalanx would fix the enemy in place and then the companion cavalry would attack on the flank. </a:t>
            </a:r>
          </a:p>
          <a:p>
            <a:pPr lvl="1" eaLnBrk="1" hangingPunct="1">
              <a:lnSpc>
                <a:spcPct val="80000"/>
              </a:lnSpc>
            </a:pPr>
            <a:r>
              <a:rPr lang="en-US" sz="2000" dirty="0" smtClean="0"/>
              <a:t>Alexander would lead the charge with his cavalry, normally in a wedge formation. </a:t>
            </a:r>
          </a:p>
          <a:p>
            <a:pPr lvl="1" eaLnBrk="1" hangingPunct="1">
              <a:lnSpc>
                <a:spcPct val="80000"/>
              </a:lnSpc>
            </a:pPr>
            <a:r>
              <a:rPr lang="en-US" sz="2000" dirty="0" smtClean="0"/>
              <a:t>These troops would also protect the flanks of the Macedonian line during battle. </a:t>
            </a:r>
          </a:p>
        </p:txBody>
      </p:sp>
      <p:pic>
        <p:nvPicPr>
          <p:cNvPr id="10244" name="Picture 7" descr="hammer_anvil_tactic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4988" y="1485901"/>
            <a:ext cx="4570412" cy="253603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onquests_alexan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114" y="25004"/>
            <a:ext cx="8867775" cy="509349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7750"/>
            <a:ext cx="8229600" cy="3638550"/>
          </a:xfrm>
        </p:spPr>
        <p:txBody>
          <a:bodyPr>
            <a:normAutofit/>
          </a:bodyPr>
          <a:lstStyle/>
          <a:p>
            <a:r>
              <a:rPr lang="en-US" dirty="0" smtClean="0"/>
              <a:t>“</a:t>
            </a:r>
            <a:r>
              <a:rPr lang="en-US" baseline="30000" dirty="0" smtClean="0"/>
              <a:t>2 </a:t>
            </a:r>
            <a:r>
              <a:rPr lang="en-US" dirty="0" smtClean="0"/>
              <a:t>And now I will tell you the truth: Behold, three more kings will arise in Persia, and the fourth shall be far richer than </a:t>
            </a:r>
            <a:r>
              <a:rPr lang="en-US" i="1" dirty="0" smtClean="0"/>
              <a:t>them</a:t>
            </a:r>
            <a:r>
              <a:rPr lang="en-US" dirty="0" smtClean="0"/>
              <a:t> all; by his strength, through his riches, he shall stir up all against the realm of Greece.”</a:t>
            </a:r>
          </a:p>
          <a:p>
            <a:r>
              <a:rPr lang="en-US" dirty="0" smtClean="0"/>
              <a:t>Xerxes took the Persian empire at the peak of its power and attacked Greece intending to conquer.</a:t>
            </a:r>
          </a:p>
          <a:p>
            <a:r>
              <a:rPr lang="en-US" dirty="0" smtClean="0"/>
              <a:t>He succeeded in starting a chain of events that would ultimately lead to the defeat of Persia by Alexander.</a:t>
            </a:r>
            <a:endParaRPr lang="en-US" dirty="0"/>
          </a:p>
        </p:txBody>
      </p:sp>
      <p:sp>
        <p:nvSpPr>
          <p:cNvPr id="2" name="Title 1"/>
          <p:cNvSpPr>
            <a:spLocks noGrp="1"/>
          </p:cNvSpPr>
          <p:nvPr>
            <p:ph type="title"/>
          </p:nvPr>
        </p:nvSpPr>
        <p:spPr/>
        <p:txBody>
          <a:bodyPr>
            <a:normAutofit/>
          </a:bodyPr>
          <a:lstStyle/>
          <a:p>
            <a:r>
              <a:rPr lang="en-US" dirty="0" smtClean="0"/>
              <a:t>Xerxes and Daniel 11:2</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p:txBody>
          <a:bodyPr/>
          <a:lstStyle/>
          <a:p>
            <a:pPr eaLnBrk="1" hangingPunct="1"/>
            <a:r>
              <a:rPr lang="en-US" dirty="0" smtClean="0"/>
              <a:t>Alexander at Issus</a:t>
            </a:r>
          </a:p>
        </p:txBody>
      </p:sp>
      <p:sp>
        <p:nvSpPr>
          <p:cNvPr id="21507" name="Rectangle 10"/>
          <p:cNvSpPr>
            <a:spLocks noGrp="1" noChangeArrowheads="1"/>
          </p:cNvSpPr>
          <p:nvPr>
            <p:ph type="body" sz="half" idx="1"/>
          </p:nvPr>
        </p:nvSpPr>
        <p:spPr>
          <a:xfrm>
            <a:off x="457200" y="1200151"/>
            <a:ext cx="8153400" cy="3394472"/>
          </a:xfrm>
        </p:spPr>
        <p:txBody>
          <a:bodyPr>
            <a:normAutofit/>
          </a:bodyPr>
          <a:lstStyle/>
          <a:p>
            <a:pPr eaLnBrk="1" hangingPunct="1"/>
            <a:r>
              <a:rPr lang="en-US" sz="2800" dirty="0" smtClean="0"/>
              <a:t>Alexander had 35,000; Persians had 600,000.</a:t>
            </a:r>
          </a:p>
          <a:p>
            <a:r>
              <a:rPr lang="en-US" dirty="0" smtClean="0"/>
              <a:t>Battle was dominated by Greeks and when Alexander and his Companions heavy cavalry broke through Darius III fled the battle.</a:t>
            </a:r>
          </a:p>
          <a:p>
            <a:r>
              <a:rPr lang="en-US" dirty="0" smtClean="0"/>
              <a:t>Left behind his mother, wife, and son.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p:txBody>
          <a:bodyPr/>
          <a:lstStyle/>
          <a:p>
            <a:pPr eaLnBrk="1" hangingPunct="1"/>
            <a:r>
              <a:rPr lang="en-US" smtClean="0"/>
              <a:t>Tyre</a:t>
            </a:r>
          </a:p>
        </p:txBody>
      </p:sp>
      <p:sp>
        <p:nvSpPr>
          <p:cNvPr id="14339" name="Rectangle 3"/>
          <p:cNvSpPr>
            <a:spLocks noGrp="1" noChangeArrowheads="1"/>
          </p:cNvSpPr>
          <p:nvPr>
            <p:ph type="body" sz="half" idx="1"/>
          </p:nvPr>
        </p:nvSpPr>
        <p:spPr>
          <a:xfrm>
            <a:off x="381000" y="1234678"/>
            <a:ext cx="4038600" cy="3508772"/>
          </a:xfrm>
          <a:ln>
            <a:solidFill>
              <a:schemeClr val="tx1"/>
            </a:solidFill>
          </a:ln>
        </p:spPr>
        <p:txBody>
          <a:bodyPr>
            <a:normAutofit fontScale="92500" lnSpcReduction="20000"/>
          </a:bodyPr>
          <a:lstStyle/>
          <a:p>
            <a:pPr eaLnBrk="1" hangingPunct="1">
              <a:lnSpc>
                <a:spcPct val="90000"/>
              </a:lnSpc>
            </a:pPr>
            <a:r>
              <a:rPr lang="en-US" sz="2400" smtClean="0"/>
              <a:t>Old city on the mainland was abandoned</a:t>
            </a:r>
          </a:p>
          <a:p>
            <a:pPr eaLnBrk="1" hangingPunct="1">
              <a:lnSpc>
                <a:spcPct val="90000"/>
              </a:lnSpc>
            </a:pPr>
            <a:r>
              <a:rPr lang="en-US" sz="2400" smtClean="0"/>
              <a:t>New city built on an island two miles long and separated from the coast by a half mile channel</a:t>
            </a:r>
          </a:p>
          <a:p>
            <a:pPr lvl="1" eaLnBrk="1" hangingPunct="1">
              <a:lnSpc>
                <a:spcPct val="90000"/>
              </a:lnSpc>
            </a:pPr>
            <a:r>
              <a:rPr lang="en-US" sz="2400" smtClean="0"/>
              <a:t>Walls were 150 feet high</a:t>
            </a:r>
          </a:p>
          <a:p>
            <a:pPr eaLnBrk="1" hangingPunct="1">
              <a:lnSpc>
                <a:spcPct val="90000"/>
              </a:lnSpc>
            </a:pPr>
            <a:r>
              <a:rPr lang="en-US" sz="2400" smtClean="0"/>
              <a:t>Had two harbors (Sidonian and Egyptian)</a:t>
            </a:r>
          </a:p>
          <a:p>
            <a:pPr eaLnBrk="1" hangingPunct="1">
              <a:lnSpc>
                <a:spcPct val="90000"/>
              </a:lnSpc>
            </a:pPr>
            <a:r>
              <a:rPr lang="en-US" sz="2400" smtClean="0"/>
              <a:t>Alexander originally had no ships so he built a mole across the channel</a:t>
            </a:r>
          </a:p>
        </p:txBody>
      </p:sp>
      <p:pic>
        <p:nvPicPr>
          <p:cNvPr id="14340" name="Picture 23" descr="Map of Lebanon"/>
          <p:cNvPicPr>
            <a:picLocks noGrp="1" noChangeAspect="1" noChangeArrowheads="1"/>
          </p:cNvPicPr>
          <p:nvPr>
            <p:ph sz="half" idx="2"/>
          </p:nvPr>
        </p:nvPicPr>
        <p:blipFill>
          <a:blip r:embed="rId3" cstate="print"/>
          <a:srcRect/>
          <a:stretch>
            <a:fillRect/>
          </a:stretch>
        </p:blipFill>
        <p:spPr>
          <a:xfrm>
            <a:off x="4648201" y="1265635"/>
            <a:ext cx="4251325" cy="3420665"/>
          </a:xfrm>
          <a:noFill/>
        </p:spPr>
      </p:pic>
      <p:sp>
        <p:nvSpPr>
          <p:cNvPr id="14341" name="Oval 25"/>
          <p:cNvSpPr>
            <a:spLocks noChangeArrowheads="1"/>
          </p:cNvSpPr>
          <p:nvPr/>
        </p:nvSpPr>
        <p:spPr bwMode="auto">
          <a:xfrm>
            <a:off x="4800600" y="3863578"/>
            <a:ext cx="639763" cy="479822"/>
          </a:xfrm>
          <a:prstGeom prst="ellipse">
            <a:avLst/>
          </a:prstGeom>
          <a:noFill/>
          <a:ln w="38100">
            <a:solidFill>
              <a:schemeClr val="tx1"/>
            </a:solidFill>
            <a:round/>
            <a:headEnd/>
            <a:tailEnd/>
          </a:ln>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descr="siege_tryre"/>
          <p:cNvPicPr>
            <a:picLocks noChangeAspect="1" noChangeArrowheads="1"/>
          </p:cNvPicPr>
          <p:nvPr/>
        </p:nvPicPr>
        <p:blipFill>
          <a:blip r:embed="rId3" cstate="print"/>
          <a:srcRect/>
          <a:stretch>
            <a:fillRect/>
          </a:stretch>
        </p:blipFill>
        <p:spPr bwMode="auto">
          <a:xfrm>
            <a:off x="685801" y="285750"/>
            <a:ext cx="7870825" cy="450294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Tyre</a:t>
            </a:r>
          </a:p>
        </p:txBody>
      </p:sp>
      <p:sp>
        <p:nvSpPr>
          <p:cNvPr id="16387" name="Rectangle 3"/>
          <p:cNvSpPr>
            <a:spLocks noGrp="1" noChangeArrowheads="1"/>
          </p:cNvSpPr>
          <p:nvPr>
            <p:ph type="body" idx="1"/>
          </p:nvPr>
        </p:nvSpPr>
        <p:spPr>
          <a:xfrm>
            <a:off x="457200" y="1200151"/>
            <a:ext cx="5486400" cy="3394472"/>
          </a:xfrm>
        </p:spPr>
        <p:txBody>
          <a:bodyPr>
            <a:normAutofit fontScale="92500" lnSpcReduction="10000"/>
          </a:bodyPr>
          <a:lstStyle/>
          <a:p>
            <a:pPr eaLnBrk="1" hangingPunct="1">
              <a:lnSpc>
                <a:spcPct val="90000"/>
              </a:lnSpc>
            </a:pPr>
            <a:r>
              <a:rPr lang="en-US" sz="2400" smtClean="0"/>
              <a:t>Mole was designed to be 200 feet wide and was built by driving piles into the bottom and filling in the space with stones, earth, and wood</a:t>
            </a:r>
          </a:p>
          <a:p>
            <a:pPr eaLnBrk="1" hangingPunct="1">
              <a:lnSpc>
                <a:spcPct val="90000"/>
              </a:lnSpc>
            </a:pPr>
            <a:r>
              <a:rPr lang="en-US" sz="2400" smtClean="0"/>
              <a:t>Entire trees ---  branches, leaves, and all -– were thrown beside the piles to serve as a breakwall</a:t>
            </a:r>
          </a:p>
          <a:p>
            <a:pPr eaLnBrk="1" hangingPunct="1">
              <a:lnSpc>
                <a:spcPct val="90000"/>
              </a:lnSpc>
            </a:pPr>
            <a:r>
              <a:rPr lang="en-US" sz="2400" smtClean="0"/>
              <a:t>Stone was hauled in from the old city</a:t>
            </a:r>
          </a:p>
          <a:p>
            <a:pPr eaLnBrk="1" hangingPunct="1">
              <a:lnSpc>
                <a:spcPct val="90000"/>
              </a:lnSpc>
            </a:pPr>
            <a:r>
              <a:rPr lang="en-US" sz="2400" smtClean="0"/>
              <a:t>“A city and a forest were exhausted to build this wonderful mole.”</a:t>
            </a:r>
          </a:p>
          <a:p>
            <a:pPr lvl="1" eaLnBrk="1" hangingPunct="1">
              <a:lnSpc>
                <a:spcPct val="90000"/>
              </a:lnSpc>
            </a:pPr>
            <a:r>
              <a:rPr lang="en-US" sz="2000" smtClean="0"/>
              <a:t>Theodore Dodge, </a:t>
            </a:r>
            <a:r>
              <a:rPr lang="en-US" sz="2000" i="1" smtClean="0"/>
              <a:t>Alexander</a:t>
            </a:r>
            <a:r>
              <a:rPr lang="en-US" sz="2000" smtClean="0"/>
              <a:t>, 330.	</a:t>
            </a:r>
          </a:p>
        </p:txBody>
      </p:sp>
      <p:pic>
        <p:nvPicPr>
          <p:cNvPr id="16388" name="Picture 5" descr="Aerial view of Tyrus / Sour. Source: thebtr.com"/>
          <p:cNvPicPr>
            <a:picLocks noChangeAspect="1" noChangeArrowheads="1"/>
          </p:cNvPicPr>
          <p:nvPr/>
        </p:nvPicPr>
        <p:blipFill>
          <a:blip r:embed="rId3" cstate="print"/>
          <a:srcRect/>
          <a:stretch>
            <a:fillRect/>
          </a:stretch>
        </p:blipFill>
        <p:spPr bwMode="auto">
          <a:xfrm>
            <a:off x="6029326" y="1314450"/>
            <a:ext cx="2733675" cy="1538288"/>
          </a:xfrm>
          <a:prstGeom prst="rect">
            <a:avLst/>
          </a:prstGeom>
          <a:noFill/>
          <a:ln w="9525">
            <a:solidFill>
              <a:schemeClr val="tx1"/>
            </a:solidFill>
            <a:miter lim="800000"/>
            <a:headEnd/>
            <a:tailEnd/>
          </a:ln>
        </p:spPr>
      </p:pic>
      <p:sp>
        <p:nvSpPr>
          <p:cNvPr id="16389" name="Text Box 6"/>
          <p:cNvSpPr txBox="1">
            <a:spLocks noChangeArrowheads="1"/>
          </p:cNvSpPr>
          <p:nvPr/>
        </p:nvSpPr>
        <p:spPr bwMode="auto">
          <a:xfrm>
            <a:off x="6172200" y="3086100"/>
            <a:ext cx="2438400" cy="1754326"/>
          </a:xfrm>
          <a:prstGeom prst="rect">
            <a:avLst/>
          </a:prstGeom>
          <a:noFill/>
          <a:ln w="9525">
            <a:solidFill>
              <a:schemeClr val="tx1"/>
            </a:solidFill>
            <a:miter lim="800000"/>
            <a:headEnd/>
            <a:tailEnd/>
          </a:ln>
        </p:spPr>
        <p:txBody>
          <a:bodyPr>
            <a:spAutoFit/>
          </a:bodyPr>
          <a:lstStyle/>
          <a:p>
            <a:r>
              <a:rPr lang="en-US"/>
              <a:t>Alexander’s original mole has grown over the centuries and is now a broad landbridge with roads and buildings on it.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Tyre</a:t>
            </a:r>
          </a:p>
        </p:txBody>
      </p:sp>
      <p:sp>
        <p:nvSpPr>
          <p:cNvPr id="20483" name="Rectangle 3"/>
          <p:cNvSpPr>
            <a:spLocks noGrp="1" noChangeArrowheads="1"/>
          </p:cNvSpPr>
          <p:nvPr>
            <p:ph type="body" sz="half" idx="1"/>
          </p:nvPr>
        </p:nvSpPr>
        <p:spPr/>
        <p:txBody>
          <a:bodyPr>
            <a:normAutofit fontScale="92500" lnSpcReduction="10000"/>
          </a:bodyPr>
          <a:lstStyle/>
          <a:p>
            <a:pPr eaLnBrk="1" hangingPunct="1">
              <a:lnSpc>
                <a:spcPct val="90000"/>
              </a:lnSpc>
            </a:pPr>
            <a:r>
              <a:rPr lang="en-US" sz="2800" smtClean="0"/>
              <a:t>Finally the engines penetrated the wall on the side toward Egypt</a:t>
            </a:r>
          </a:p>
          <a:p>
            <a:pPr eaLnBrk="1" hangingPunct="1">
              <a:lnSpc>
                <a:spcPct val="90000"/>
              </a:lnSpc>
            </a:pPr>
            <a:r>
              <a:rPr lang="en-US" sz="2800" smtClean="0"/>
              <a:t>The fleet had captured the north and south fronts of the city</a:t>
            </a:r>
          </a:p>
          <a:p>
            <a:pPr eaLnBrk="1" hangingPunct="1">
              <a:lnSpc>
                <a:spcPct val="90000"/>
              </a:lnSpc>
            </a:pPr>
            <a:r>
              <a:rPr lang="en-US" sz="2800" smtClean="0"/>
              <a:t>Ladders were thrown up against the walls and the Macedonians burst in</a:t>
            </a:r>
          </a:p>
        </p:txBody>
      </p:sp>
      <p:pic>
        <p:nvPicPr>
          <p:cNvPr id="20484" name="Picture 4" descr="batteringram"/>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4800601" y="1314450"/>
            <a:ext cx="3838575" cy="2872979"/>
          </a:xfrm>
          <a:noFill/>
          <a:ln>
            <a:solidFill>
              <a:schemeClr val="tx1"/>
            </a:solidFill>
          </a:ln>
        </p:spPr>
      </p:pic>
      <p:sp>
        <p:nvSpPr>
          <p:cNvPr id="20485" name="Rectangle 6"/>
          <p:cNvSpPr>
            <a:spLocks noChangeArrowheads="1"/>
          </p:cNvSpPr>
          <p:nvPr/>
        </p:nvSpPr>
        <p:spPr bwMode="auto">
          <a:xfrm>
            <a:off x="4357688" y="4459040"/>
            <a:ext cx="4521751" cy="461665"/>
          </a:xfrm>
          <a:prstGeom prst="rect">
            <a:avLst/>
          </a:prstGeom>
          <a:noFill/>
          <a:ln w="9525">
            <a:solidFill>
              <a:schemeClr val="tx1"/>
            </a:solidFill>
            <a:miter lim="800000"/>
            <a:headEnd/>
            <a:tailEnd/>
          </a:ln>
        </p:spPr>
        <p:txBody>
          <a:bodyPr wrap="none" anchor="ctr">
            <a:spAutoFit/>
          </a:bodyPr>
          <a:lstStyle/>
          <a:p>
            <a:r>
              <a:rPr lang="en-US" sz="2400"/>
              <a:t>5</a:t>
            </a:r>
            <a:r>
              <a:rPr lang="en-US" sz="2400" baseline="30000"/>
              <a:t>th</a:t>
            </a:r>
            <a:r>
              <a:rPr lang="en-US" sz="2400"/>
              <a:t> Century Greek Battering Ram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p:txBody>
          <a:bodyPr/>
          <a:lstStyle/>
          <a:p>
            <a:pPr eaLnBrk="1" hangingPunct="1"/>
            <a:r>
              <a:rPr lang="en-US" smtClean="0"/>
              <a:t>Tyre</a:t>
            </a:r>
          </a:p>
        </p:txBody>
      </p:sp>
      <p:sp>
        <p:nvSpPr>
          <p:cNvPr id="21507" name="Rectangle 10"/>
          <p:cNvSpPr>
            <a:spLocks noGrp="1" noChangeArrowheads="1"/>
          </p:cNvSpPr>
          <p:nvPr>
            <p:ph type="body" sz="half" idx="1"/>
          </p:nvPr>
        </p:nvSpPr>
        <p:spPr/>
        <p:txBody>
          <a:bodyPr>
            <a:normAutofit fontScale="92500" lnSpcReduction="10000"/>
          </a:bodyPr>
          <a:lstStyle/>
          <a:p>
            <a:pPr eaLnBrk="1" hangingPunct="1"/>
            <a:r>
              <a:rPr lang="en-US" sz="2800" smtClean="0"/>
              <a:t>After a seven month siege, Tyre fell</a:t>
            </a:r>
          </a:p>
          <a:p>
            <a:pPr eaLnBrk="1" hangingPunct="1"/>
            <a:r>
              <a:rPr lang="en-US" sz="2800" smtClean="0"/>
              <a:t>8,000 Tyrians were killed in the fighting</a:t>
            </a:r>
          </a:p>
          <a:p>
            <a:pPr lvl="1" eaLnBrk="1" hangingPunct="1"/>
            <a:r>
              <a:rPr lang="en-US" sz="2400" smtClean="0"/>
              <a:t>2,000 more were hung afterwards</a:t>
            </a:r>
          </a:p>
          <a:p>
            <a:pPr eaLnBrk="1" hangingPunct="1"/>
            <a:r>
              <a:rPr lang="en-US" sz="2800" smtClean="0"/>
              <a:t>400 Macedonians were killed in the siege and just 20 in the assault</a:t>
            </a:r>
          </a:p>
        </p:txBody>
      </p:sp>
      <p:pic>
        <p:nvPicPr>
          <p:cNvPr id="21508" name="Picture 12" descr="mesoavhammu.gif"/>
          <p:cNvPicPr>
            <a:picLocks noGrp="1" noChangeAspect="1" noChangeArrowheads="1"/>
          </p:cNvPicPr>
          <p:nvPr>
            <p:ph sz="half" idx="2"/>
          </p:nvPr>
        </p:nvPicPr>
        <p:blipFill>
          <a:blip r:embed="rId3" cstate="print"/>
          <a:srcRect/>
          <a:stretch>
            <a:fillRect/>
          </a:stretch>
        </p:blipFill>
        <p:spPr>
          <a:xfrm>
            <a:off x="4648201" y="1177528"/>
            <a:ext cx="4176713" cy="3565922"/>
          </a:xfrm>
          <a:noFill/>
          <a:ln>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p:txBody>
          <a:bodyPr/>
          <a:lstStyle/>
          <a:p>
            <a:pPr eaLnBrk="1" hangingPunct="1"/>
            <a:r>
              <a:rPr lang="en-US" smtClean="0"/>
              <a:t>Tyre</a:t>
            </a:r>
          </a:p>
        </p:txBody>
      </p:sp>
      <p:sp>
        <p:nvSpPr>
          <p:cNvPr id="21507" name="Rectangle 10"/>
          <p:cNvSpPr>
            <a:spLocks noGrp="1" noChangeArrowheads="1"/>
          </p:cNvSpPr>
          <p:nvPr>
            <p:ph type="body" sz="half" idx="1"/>
          </p:nvPr>
        </p:nvSpPr>
        <p:spPr>
          <a:xfrm>
            <a:off x="457200" y="1200151"/>
            <a:ext cx="8153400" cy="3394472"/>
          </a:xfrm>
        </p:spPr>
        <p:txBody>
          <a:bodyPr>
            <a:normAutofit/>
          </a:bodyPr>
          <a:lstStyle/>
          <a:p>
            <a:pPr eaLnBrk="1" hangingPunct="1"/>
            <a:r>
              <a:rPr lang="en-US" sz="2800" dirty="0" smtClean="0"/>
              <a:t>Isaiah 23 – </a:t>
            </a:r>
            <a:r>
              <a:rPr lang="en-US" sz="2800" dirty="0" err="1" smtClean="0"/>
              <a:t>Tyre</a:t>
            </a:r>
            <a:r>
              <a:rPr lang="en-US" sz="2800" dirty="0" smtClean="0"/>
              <a:t> would be destroyed by Chaldeans</a:t>
            </a:r>
          </a:p>
          <a:p>
            <a:pPr lvl="1"/>
            <a:r>
              <a:rPr lang="en-US" dirty="0" smtClean="0"/>
              <a:t>Fulfilled by Nebuchadnezzar  in 586 BC</a:t>
            </a:r>
          </a:p>
          <a:p>
            <a:pPr eaLnBrk="1" hangingPunct="1"/>
            <a:r>
              <a:rPr lang="en-US" sz="2800" dirty="0" smtClean="0"/>
              <a:t>Ezek 26:12-14 Ezekiel added that </a:t>
            </a:r>
            <a:r>
              <a:rPr lang="en-US" sz="2800" dirty="0" err="1" smtClean="0"/>
              <a:t>Tyre</a:t>
            </a:r>
            <a:r>
              <a:rPr lang="en-US" sz="2800" dirty="0" smtClean="0"/>
              <a:t> would be thrown in the water and end up a place for spreading nets.</a:t>
            </a:r>
            <a:endParaRPr lang="en-US" sz="2400" dirty="0" smtClean="0"/>
          </a:p>
          <a:p>
            <a:r>
              <a:rPr lang="en-US" sz="2800" dirty="0" smtClean="0"/>
              <a:t>Zech 9:4 “Behold, the Lord will cast her out;</a:t>
            </a:r>
            <a:br>
              <a:rPr lang="en-US" sz="2800" dirty="0" smtClean="0"/>
            </a:br>
            <a:r>
              <a:rPr lang="en-US" sz="2800" dirty="0" smtClean="0"/>
              <a:t>He will destroy her power in the sea…”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p:txBody>
          <a:bodyPr/>
          <a:lstStyle/>
          <a:p>
            <a:pPr eaLnBrk="1" hangingPunct="1"/>
            <a:r>
              <a:rPr lang="en-US" dirty="0" smtClean="0"/>
              <a:t>Alexander at Jerusalem</a:t>
            </a:r>
          </a:p>
        </p:txBody>
      </p:sp>
      <p:sp>
        <p:nvSpPr>
          <p:cNvPr id="21507" name="Rectangle 10"/>
          <p:cNvSpPr>
            <a:spLocks noGrp="1" noChangeArrowheads="1"/>
          </p:cNvSpPr>
          <p:nvPr>
            <p:ph type="body" sz="half" idx="1"/>
          </p:nvPr>
        </p:nvSpPr>
        <p:spPr>
          <a:xfrm>
            <a:off x="457200" y="1200151"/>
            <a:ext cx="8153400" cy="3394472"/>
          </a:xfrm>
        </p:spPr>
        <p:txBody>
          <a:bodyPr>
            <a:normAutofit/>
          </a:bodyPr>
          <a:lstStyle/>
          <a:p>
            <a:pPr eaLnBrk="1" hangingPunct="1"/>
            <a:r>
              <a:rPr lang="en-US" sz="2800" dirty="0" smtClean="0"/>
              <a:t>Recorded by Josephus in Book XI, Ch. 8, section 5.</a:t>
            </a:r>
          </a:p>
          <a:p>
            <a:r>
              <a:rPr lang="en-US" dirty="0" smtClean="0"/>
              <a:t>“And when he went up into the temple, he offered sacrifice to God, according to the high priest's direction, and magnificently treated both the high priest and the priests. And when the Book of Daniel was showed him wherein Daniel declared that one of the Greeks should destroy the empire of the Persians, he supposed that himself was the person intended.”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a:xfrm>
            <a:off x="457200" y="57150"/>
            <a:ext cx="8229600" cy="857250"/>
          </a:xfrm>
        </p:spPr>
        <p:txBody>
          <a:bodyPr/>
          <a:lstStyle/>
          <a:p>
            <a:pPr eaLnBrk="1" hangingPunct="1"/>
            <a:r>
              <a:rPr lang="en-US" dirty="0" smtClean="0"/>
              <a:t>Alexander at Egypt</a:t>
            </a:r>
          </a:p>
        </p:txBody>
      </p:sp>
      <p:sp>
        <p:nvSpPr>
          <p:cNvPr id="21507" name="Rectangle 10"/>
          <p:cNvSpPr>
            <a:spLocks noGrp="1" noChangeArrowheads="1"/>
          </p:cNvSpPr>
          <p:nvPr>
            <p:ph type="body" sz="half" idx="1"/>
          </p:nvPr>
        </p:nvSpPr>
        <p:spPr>
          <a:xfrm>
            <a:off x="457200" y="1200151"/>
            <a:ext cx="3200400" cy="3394472"/>
          </a:xfrm>
        </p:spPr>
        <p:txBody>
          <a:bodyPr>
            <a:normAutofit/>
          </a:bodyPr>
          <a:lstStyle/>
          <a:p>
            <a:pPr eaLnBrk="1" hangingPunct="1"/>
            <a:r>
              <a:rPr lang="en-US" sz="2800" dirty="0" smtClean="0"/>
              <a:t>Received gladly by Egyptians</a:t>
            </a:r>
          </a:p>
          <a:p>
            <a:pPr eaLnBrk="1" hangingPunct="1"/>
            <a:r>
              <a:rPr lang="en-US" sz="2800" dirty="0" smtClean="0"/>
              <a:t>Built Alexandria as beginning of bringing Greek culture to the world.</a:t>
            </a:r>
            <a:endParaRPr lang="en-US" dirty="0" smtClean="0"/>
          </a:p>
        </p:txBody>
      </p:sp>
      <p:pic>
        <p:nvPicPr>
          <p:cNvPr id="4" name="Picture 4" descr="map-Hellenization of Asia"/>
          <p:cNvPicPr>
            <a:picLocks noChangeAspect="1" noChangeArrowheads="1"/>
          </p:cNvPicPr>
          <p:nvPr/>
        </p:nvPicPr>
        <p:blipFill>
          <a:blip r:embed="rId3" cstate="email">
            <a:lum bright="-6000" contrast="12000"/>
            <a:extLst>
              <a:ext uri="{28A0092B-C50C-407E-A947-70E740481C1C}">
                <a14:useLocalDpi xmlns:a14="http://schemas.microsoft.com/office/drawing/2010/main"/>
              </a:ext>
            </a:extLst>
          </a:blip>
          <a:srcRect/>
          <a:stretch>
            <a:fillRect/>
          </a:stretch>
        </p:blipFill>
        <p:spPr bwMode="auto">
          <a:xfrm>
            <a:off x="3733800" y="957694"/>
            <a:ext cx="5181600" cy="376843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p:txBody>
          <a:bodyPr/>
          <a:lstStyle/>
          <a:p>
            <a:r>
              <a:rPr lang="en-US" dirty="0" smtClean="0"/>
              <a:t>Library at Alexandria  ~ 333 B.C</a:t>
            </a:r>
          </a:p>
        </p:txBody>
      </p:sp>
      <p:pic>
        <p:nvPicPr>
          <p:cNvPr id="4" name="Picture 7" descr="Great Hall reproduction of Alex Library"/>
          <p:cNvPicPr>
            <a:picLocks noChangeAspect="1" noChangeArrowheads="1"/>
          </p:cNvPicPr>
          <p:nvPr/>
        </p:nvPicPr>
        <p:blipFill>
          <a:blip r:embed="rId3" cstate="email">
            <a:lum bright="-6000" contrast="12000"/>
            <a:extLst>
              <a:ext uri="{28A0092B-C50C-407E-A947-70E740481C1C}">
                <a14:useLocalDpi xmlns:a14="http://schemas.microsoft.com/office/drawing/2010/main"/>
              </a:ext>
            </a:extLst>
          </a:blip>
          <a:srcRect/>
          <a:stretch>
            <a:fillRect/>
          </a:stretch>
        </p:blipFill>
        <p:spPr bwMode="auto">
          <a:xfrm>
            <a:off x="1059902" y="3105150"/>
            <a:ext cx="2750098" cy="1752600"/>
          </a:xfrm>
          <a:prstGeom prst="rect">
            <a:avLst/>
          </a:prstGeom>
          <a:noFill/>
          <a:ln w="9525">
            <a:solidFill>
              <a:schemeClr val="tx1"/>
            </a:solidFill>
            <a:miter lim="800000"/>
            <a:headEnd/>
            <a:tailEnd/>
          </a:ln>
        </p:spPr>
      </p:pic>
      <p:pic>
        <p:nvPicPr>
          <p:cNvPr id="5" name="Picture 8" descr="reconstruction of Alex Library"/>
          <p:cNvPicPr>
            <a:picLocks noChangeAspect="1" noChangeArrowheads="1"/>
          </p:cNvPicPr>
          <p:nvPr/>
        </p:nvPicPr>
        <p:blipFill>
          <a:blip r:embed="rId4" cstate="email">
            <a:lum contrast="12000"/>
            <a:extLst>
              <a:ext uri="{28A0092B-C50C-407E-A947-70E740481C1C}">
                <a14:useLocalDpi xmlns:a14="http://schemas.microsoft.com/office/drawing/2010/main"/>
              </a:ext>
            </a:extLst>
          </a:blip>
          <a:srcRect/>
          <a:stretch>
            <a:fillRect/>
          </a:stretch>
        </p:blipFill>
        <p:spPr bwMode="auto">
          <a:xfrm>
            <a:off x="3657600" y="1123950"/>
            <a:ext cx="2133600" cy="1335088"/>
          </a:xfrm>
          <a:prstGeom prst="rect">
            <a:avLst/>
          </a:prstGeom>
          <a:noFill/>
          <a:ln w="9525">
            <a:solidFill>
              <a:schemeClr val="tx1"/>
            </a:solidFill>
            <a:miter lim="800000"/>
            <a:headEnd/>
            <a:tailEnd/>
          </a:ln>
        </p:spPr>
      </p:pic>
      <p:pic>
        <p:nvPicPr>
          <p:cNvPr id="6" name="Picture 9" descr="great_libraryS"/>
          <p:cNvPicPr>
            <a:picLocks noChangeAspect="1" noChangeArrowheads="1"/>
          </p:cNvPicPr>
          <p:nvPr/>
        </p:nvPicPr>
        <p:blipFill>
          <a:blip r:embed="rId5" cstate="print">
            <a:lum contrast="6000"/>
          </a:blip>
          <a:srcRect/>
          <a:stretch>
            <a:fillRect/>
          </a:stretch>
        </p:blipFill>
        <p:spPr bwMode="auto">
          <a:xfrm>
            <a:off x="685800" y="1047750"/>
            <a:ext cx="2514600" cy="1941513"/>
          </a:xfrm>
          <a:prstGeom prst="rect">
            <a:avLst/>
          </a:prstGeom>
          <a:noFill/>
          <a:ln w="9525">
            <a:solidFill>
              <a:schemeClr val="tx1"/>
            </a:solidFill>
            <a:miter lim="800000"/>
            <a:headEnd/>
            <a:tailEnd/>
          </a:ln>
        </p:spPr>
      </p:pic>
      <p:pic>
        <p:nvPicPr>
          <p:cNvPr id="7" name="Picture 10" descr="Gk reading a scroll in library"/>
          <p:cNvPicPr>
            <a:picLocks noChangeAspect="1" noChangeArrowheads="1"/>
          </p:cNvPicPr>
          <p:nvPr/>
        </p:nvPicPr>
        <p:blipFill>
          <a:blip r:embed="rId6" cstate="email">
            <a:lum contrast="6000"/>
            <a:extLst>
              <a:ext uri="{28A0092B-C50C-407E-A947-70E740481C1C}">
                <a14:useLocalDpi xmlns:a14="http://schemas.microsoft.com/office/drawing/2010/main"/>
              </a:ext>
            </a:extLst>
          </a:blip>
          <a:srcRect/>
          <a:stretch>
            <a:fillRect/>
          </a:stretch>
        </p:blipFill>
        <p:spPr bwMode="auto">
          <a:xfrm>
            <a:off x="4343400" y="2571750"/>
            <a:ext cx="1524000" cy="2317032"/>
          </a:xfrm>
          <a:prstGeom prst="rect">
            <a:avLst/>
          </a:prstGeom>
          <a:noFill/>
          <a:ln w="9525">
            <a:solidFill>
              <a:schemeClr val="tx1"/>
            </a:solidFill>
            <a:miter lim="800000"/>
            <a:headEnd/>
            <a:tailEnd/>
          </a:ln>
        </p:spPr>
      </p:pic>
      <p:pic>
        <p:nvPicPr>
          <p:cNvPr id="8" name="Picture 11" descr="papyri"/>
          <p:cNvPicPr>
            <a:picLocks noChangeAspect="1" noChangeArrowheads="1"/>
          </p:cNvPicPr>
          <p:nvPr/>
        </p:nvPicPr>
        <p:blipFill>
          <a:blip r:embed="rId7" cstate="email">
            <a:lum contrast="6000"/>
            <a:extLst>
              <a:ext uri="{28A0092B-C50C-407E-A947-70E740481C1C}">
                <a14:useLocalDpi xmlns:a14="http://schemas.microsoft.com/office/drawing/2010/main"/>
              </a:ext>
            </a:extLst>
          </a:blip>
          <a:srcRect/>
          <a:stretch>
            <a:fillRect/>
          </a:stretch>
        </p:blipFill>
        <p:spPr bwMode="auto">
          <a:xfrm>
            <a:off x="6324600" y="1200150"/>
            <a:ext cx="1879600" cy="3352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200" y="1047750"/>
            <a:ext cx="5562600" cy="3638550"/>
          </a:xfrm>
        </p:spPr>
        <p:txBody>
          <a:bodyPr>
            <a:normAutofit/>
          </a:bodyPr>
          <a:lstStyle/>
          <a:p>
            <a:r>
              <a:rPr lang="en-US" dirty="0" smtClean="0"/>
              <a:t>Xerxes (</a:t>
            </a:r>
            <a:r>
              <a:rPr lang="en-US" dirty="0" err="1" smtClean="0"/>
              <a:t>Ahasuerus</a:t>
            </a:r>
            <a:r>
              <a:rPr lang="en-US" dirty="0" smtClean="0"/>
              <a:t> in Esther) is sometimes portrayed as merciful because of his love for Esther.</a:t>
            </a:r>
          </a:p>
          <a:p>
            <a:r>
              <a:rPr lang="en-US" dirty="0" smtClean="0"/>
              <a:t>Xerxes killed thousands attacking Greece for the sake of pride.	</a:t>
            </a:r>
          </a:p>
          <a:p>
            <a:r>
              <a:rPr lang="en-US" dirty="0" smtClean="0"/>
              <a:t>Approved plan for genocide based on the self-motivated request of one advisor.  Esther 3:8,9</a:t>
            </a:r>
            <a:endParaRPr lang="en-US" dirty="0"/>
          </a:p>
        </p:txBody>
      </p:sp>
      <p:sp>
        <p:nvSpPr>
          <p:cNvPr id="2" name="Title 1"/>
          <p:cNvSpPr>
            <a:spLocks noGrp="1"/>
          </p:cNvSpPr>
          <p:nvPr>
            <p:ph type="title"/>
          </p:nvPr>
        </p:nvSpPr>
        <p:spPr/>
        <p:txBody>
          <a:bodyPr>
            <a:normAutofit/>
          </a:bodyPr>
          <a:lstStyle/>
          <a:p>
            <a:r>
              <a:rPr lang="en-US" dirty="0" smtClean="0"/>
              <a:t>Xerxes and Esther </a:t>
            </a: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047750"/>
            <a:ext cx="2819400" cy="388234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Gaugamela (Arbela)</a:t>
            </a:r>
          </a:p>
        </p:txBody>
      </p:sp>
      <p:sp>
        <p:nvSpPr>
          <p:cNvPr id="23555" name="Rectangle 4"/>
          <p:cNvSpPr>
            <a:spLocks noGrp="1" noChangeArrowheads="1"/>
          </p:cNvSpPr>
          <p:nvPr>
            <p:ph type="body" idx="1"/>
          </p:nvPr>
        </p:nvSpPr>
        <p:spPr>
          <a:xfrm>
            <a:off x="228600" y="1348978"/>
            <a:ext cx="4419600" cy="3394472"/>
          </a:xfrm>
        </p:spPr>
        <p:txBody>
          <a:bodyPr>
            <a:normAutofit fontScale="92500" lnSpcReduction="10000"/>
          </a:bodyPr>
          <a:lstStyle/>
          <a:p>
            <a:pPr eaLnBrk="1" hangingPunct="1">
              <a:lnSpc>
                <a:spcPct val="90000"/>
              </a:lnSpc>
            </a:pPr>
            <a:r>
              <a:rPr lang="en-US" sz="2400" smtClean="0"/>
              <a:t>At Issus, Alexander captured Darius’s family and was holding them hostage but treating them well</a:t>
            </a:r>
          </a:p>
          <a:p>
            <a:pPr eaLnBrk="1" hangingPunct="1">
              <a:lnSpc>
                <a:spcPct val="90000"/>
              </a:lnSpc>
            </a:pPr>
            <a:r>
              <a:rPr lang="en-US" sz="2400" smtClean="0"/>
              <a:t>“Darius appeared to have lost the character for strength which he was thought at one time to possess.  An excellent ruler in peace, he was his own worst enemy in war.”</a:t>
            </a:r>
          </a:p>
          <a:p>
            <a:pPr lvl="1" eaLnBrk="1" hangingPunct="1">
              <a:lnSpc>
                <a:spcPct val="90000"/>
              </a:lnSpc>
            </a:pPr>
            <a:r>
              <a:rPr lang="en-US" sz="2000" smtClean="0"/>
              <a:t>Theodore Dodge, </a:t>
            </a:r>
            <a:r>
              <a:rPr lang="en-US" sz="2000" i="1" smtClean="0"/>
              <a:t>Alexander the Great</a:t>
            </a:r>
            <a:r>
              <a:rPr lang="en-US" sz="2000" smtClean="0"/>
              <a:t>, 360.</a:t>
            </a:r>
          </a:p>
        </p:txBody>
      </p:sp>
      <p:pic>
        <p:nvPicPr>
          <p:cNvPr id="23556" name="Picture 5" descr="Darius_seal"/>
          <p:cNvPicPr>
            <a:picLocks noChangeAspect="1" noChangeArrowheads="1"/>
          </p:cNvPicPr>
          <p:nvPr/>
        </p:nvPicPr>
        <p:blipFill>
          <a:blip r:embed="rId3" cstate="print"/>
          <a:srcRect/>
          <a:stretch>
            <a:fillRect/>
          </a:stretch>
        </p:blipFill>
        <p:spPr bwMode="auto">
          <a:xfrm>
            <a:off x="5103814" y="1771650"/>
            <a:ext cx="3811587" cy="1562100"/>
          </a:xfrm>
          <a:prstGeom prst="rect">
            <a:avLst/>
          </a:prstGeom>
          <a:noFill/>
          <a:ln w="9525">
            <a:solidFill>
              <a:schemeClr val="tx1"/>
            </a:solidFill>
            <a:miter lim="800000"/>
            <a:headEnd/>
            <a:tailEnd/>
          </a:ln>
        </p:spPr>
      </p:pic>
      <p:sp>
        <p:nvSpPr>
          <p:cNvPr id="23557" name="Rectangle 6"/>
          <p:cNvSpPr>
            <a:spLocks noChangeArrowheads="1"/>
          </p:cNvSpPr>
          <p:nvPr/>
        </p:nvSpPr>
        <p:spPr bwMode="auto">
          <a:xfrm>
            <a:off x="5562601" y="3601790"/>
            <a:ext cx="2721642" cy="461665"/>
          </a:xfrm>
          <a:prstGeom prst="rect">
            <a:avLst/>
          </a:prstGeom>
          <a:noFill/>
          <a:ln w="9525">
            <a:solidFill>
              <a:schemeClr val="tx1"/>
            </a:solidFill>
            <a:miter lim="800000"/>
            <a:headEnd/>
            <a:tailEnd/>
          </a:ln>
        </p:spPr>
        <p:txBody>
          <a:bodyPr wrap="none" anchor="ctr">
            <a:spAutoFit/>
          </a:bodyPr>
          <a:lstStyle/>
          <a:p>
            <a:r>
              <a:rPr lang="en-US" sz="2400"/>
              <a:t>Seal of King Darius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Gaugamela (Arbela)</a:t>
            </a:r>
          </a:p>
        </p:txBody>
      </p:sp>
      <p:sp>
        <p:nvSpPr>
          <p:cNvPr id="24579" name="Rectangle 3"/>
          <p:cNvSpPr>
            <a:spLocks noGrp="1" noChangeArrowheads="1"/>
          </p:cNvSpPr>
          <p:nvPr>
            <p:ph type="body" sz="half" idx="1"/>
          </p:nvPr>
        </p:nvSpPr>
        <p:spPr>
          <a:xfrm>
            <a:off x="228600" y="1291828"/>
            <a:ext cx="4038600" cy="3394472"/>
          </a:xfrm>
          <a:ln>
            <a:solidFill>
              <a:schemeClr val="tx1"/>
            </a:solidFill>
          </a:ln>
        </p:spPr>
        <p:txBody>
          <a:bodyPr>
            <a:normAutofit lnSpcReduction="10000"/>
          </a:bodyPr>
          <a:lstStyle/>
          <a:p>
            <a:pPr eaLnBrk="1" hangingPunct="1"/>
            <a:r>
              <a:rPr lang="en-US" sz="2400" smtClean="0"/>
              <a:t>Darius had assembled a huge army from all the Persian nationalities</a:t>
            </a:r>
          </a:p>
          <a:p>
            <a:pPr lvl="1" eaLnBrk="1" hangingPunct="1"/>
            <a:r>
              <a:rPr lang="en-US" sz="2000" smtClean="0"/>
              <a:t>Estimates range from 200,000 to a million infantry and 45,000 to 100,000 cavalry</a:t>
            </a:r>
          </a:p>
          <a:p>
            <a:pPr lvl="1" eaLnBrk="1" hangingPunct="1"/>
            <a:r>
              <a:rPr lang="en-US" sz="2000" smtClean="0"/>
              <a:t>200 scythed chariots</a:t>
            </a:r>
          </a:p>
          <a:p>
            <a:pPr lvl="1" eaLnBrk="1" hangingPunct="1"/>
            <a:r>
              <a:rPr lang="en-US" sz="2000" smtClean="0"/>
              <a:t>15 elephants</a:t>
            </a:r>
          </a:p>
          <a:p>
            <a:pPr eaLnBrk="1" hangingPunct="1"/>
            <a:r>
              <a:rPr lang="en-US" sz="2400" smtClean="0"/>
              <a:t>Alexander had about 40,000 men</a:t>
            </a:r>
          </a:p>
          <a:p>
            <a:pPr eaLnBrk="1" hangingPunct="1">
              <a:buFontTx/>
              <a:buNone/>
            </a:pPr>
            <a:endParaRPr lang="en-US" sz="2400" smtClean="0"/>
          </a:p>
        </p:txBody>
      </p:sp>
      <p:pic>
        <p:nvPicPr>
          <p:cNvPr id="24580" name="Picture 5" descr="King Darius III - Roman mosaic from Pompeii 79 BC"/>
          <p:cNvPicPr>
            <a:picLocks noGrp="1" noChangeAspect="1" noChangeArrowheads="1"/>
          </p:cNvPicPr>
          <p:nvPr>
            <p:ph sz="half" idx="2"/>
          </p:nvPr>
        </p:nvPicPr>
        <p:blipFill>
          <a:blip r:embed="rId3" cstate="print"/>
          <a:srcRect/>
          <a:stretch>
            <a:fillRect/>
          </a:stretch>
        </p:blipFill>
        <p:spPr>
          <a:xfrm>
            <a:off x="4572001" y="1314451"/>
            <a:ext cx="4149725" cy="2318147"/>
          </a:xfrm>
          <a:noFill/>
          <a:ln>
            <a:solidFill>
              <a:schemeClr val="tx1"/>
            </a:solidFill>
          </a:ln>
        </p:spPr>
      </p:pic>
      <p:sp>
        <p:nvSpPr>
          <p:cNvPr id="24581" name="Rectangle 7"/>
          <p:cNvSpPr>
            <a:spLocks noChangeArrowheads="1"/>
          </p:cNvSpPr>
          <p:nvPr/>
        </p:nvSpPr>
        <p:spPr bwMode="auto">
          <a:xfrm>
            <a:off x="4896325" y="3839796"/>
            <a:ext cx="3440749" cy="830997"/>
          </a:xfrm>
          <a:prstGeom prst="rect">
            <a:avLst/>
          </a:prstGeom>
          <a:noFill/>
          <a:ln w="9525">
            <a:solidFill>
              <a:schemeClr val="tx1"/>
            </a:solidFill>
            <a:miter lim="800000"/>
            <a:headEnd/>
            <a:tailEnd/>
          </a:ln>
        </p:spPr>
        <p:txBody>
          <a:bodyPr wrap="none" anchor="ctr">
            <a:spAutoFit/>
          </a:bodyPr>
          <a:lstStyle/>
          <a:p>
            <a:pPr algn="ctr"/>
            <a:r>
              <a:rPr lang="en-US" sz="2400"/>
              <a:t>Darius III, King of Persia</a:t>
            </a:r>
          </a:p>
          <a:p>
            <a:pPr algn="ctr"/>
            <a:r>
              <a:rPr lang="en-US" sz="2400"/>
              <a:t>336-330 B.C.</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Gaugamela (Arbela)</a:t>
            </a:r>
          </a:p>
        </p:txBody>
      </p:sp>
      <p:sp>
        <p:nvSpPr>
          <p:cNvPr id="25603" name="Rectangle 3"/>
          <p:cNvSpPr>
            <a:spLocks noGrp="1" noChangeArrowheads="1"/>
          </p:cNvSpPr>
          <p:nvPr>
            <p:ph type="body" sz="half" idx="1"/>
          </p:nvPr>
        </p:nvSpPr>
        <p:spPr>
          <a:xfrm>
            <a:off x="228600" y="1200150"/>
            <a:ext cx="3733800" cy="3486150"/>
          </a:xfrm>
          <a:ln>
            <a:solidFill>
              <a:schemeClr val="tx1"/>
            </a:solidFill>
          </a:ln>
        </p:spPr>
        <p:txBody>
          <a:bodyPr>
            <a:normAutofit fontScale="92500" lnSpcReduction="10000"/>
          </a:bodyPr>
          <a:lstStyle/>
          <a:p>
            <a:pPr eaLnBrk="1" hangingPunct="1">
              <a:lnSpc>
                <a:spcPct val="80000"/>
              </a:lnSpc>
            </a:pPr>
            <a:r>
              <a:rPr lang="en-US" sz="2400" smtClean="0"/>
              <a:t>Darius drew his army up on a large plain near Gaugamela</a:t>
            </a:r>
          </a:p>
          <a:p>
            <a:pPr eaLnBrk="1" hangingPunct="1">
              <a:lnSpc>
                <a:spcPct val="80000"/>
              </a:lnSpc>
            </a:pPr>
            <a:r>
              <a:rPr lang="en-US" sz="2400" smtClean="0"/>
              <a:t>The ground was carefully leveled, obstacles removed, and brush cut down to allow free movement of his chariots and horses</a:t>
            </a:r>
          </a:p>
          <a:p>
            <a:pPr eaLnBrk="1" hangingPunct="1">
              <a:lnSpc>
                <a:spcPct val="80000"/>
              </a:lnSpc>
            </a:pPr>
            <a:r>
              <a:rPr lang="en-US" sz="2400" smtClean="0"/>
              <a:t>Darius wanted to lure Alexander into a battlefield of his own choosing so Darius could employ his masses</a:t>
            </a:r>
          </a:p>
        </p:txBody>
      </p:sp>
      <p:pic>
        <p:nvPicPr>
          <p:cNvPr id="25604" name="Picture 4" descr="scythed_chariot"/>
          <p:cNvPicPr>
            <a:picLocks noGrp="1" noChangeAspect="1" noChangeArrowheads="1"/>
          </p:cNvPicPr>
          <p:nvPr>
            <p:ph sz="half" idx="2"/>
          </p:nvPr>
        </p:nvPicPr>
        <p:blipFill>
          <a:blip r:embed="rId3" cstate="print"/>
          <a:srcRect/>
          <a:stretch>
            <a:fillRect/>
          </a:stretch>
        </p:blipFill>
        <p:spPr>
          <a:xfrm>
            <a:off x="4191001" y="1576387"/>
            <a:ext cx="4735513" cy="1966913"/>
          </a:xfrm>
          <a:noFill/>
          <a:ln>
            <a:solidFill>
              <a:schemeClr val="tx1"/>
            </a:solidFill>
          </a:ln>
        </p:spPr>
      </p:pic>
      <p:sp>
        <p:nvSpPr>
          <p:cNvPr id="25605" name="Rectangle 6"/>
          <p:cNvSpPr>
            <a:spLocks noChangeArrowheads="1"/>
          </p:cNvSpPr>
          <p:nvPr/>
        </p:nvSpPr>
        <p:spPr bwMode="auto">
          <a:xfrm>
            <a:off x="5486401" y="3773240"/>
            <a:ext cx="2262479" cy="461665"/>
          </a:xfrm>
          <a:prstGeom prst="rect">
            <a:avLst/>
          </a:prstGeom>
          <a:noFill/>
          <a:ln w="9525">
            <a:solidFill>
              <a:schemeClr val="tx1"/>
            </a:solidFill>
            <a:miter lim="800000"/>
            <a:headEnd/>
            <a:tailEnd/>
          </a:ln>
        </p:spPr>
        <p:txBody>
          <a:bodyPr wrap="none" anchor="ctr">
            <a:spAutoFit/>
          </a:bodyPr>
          <a:lstStyle/>
          <a:p>
            <a:r>
              <a:rPr lang="en-US" sz="2400"/>
              <a:t>Scythed chariot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chemeClr val="tx1"/>
                </a:solidFill>
              </a:rPr>
              <a:t>Artaxerxes  I </a:t>
            </a:r>
            <a:r>
              <a:rPr lang="en-US" sz="4400" dirty="0" err="1" smtClean="0">
                <a:solidFill>
                  <a:schemeClr val="tx1"/>
                </a:solidFill>
              </a:rPr>
              <a:t>Logimanus</a:t>
            </a:r>
            <a:r>
              <a:rPr lang="en-US" sz="4400" dirty="0" smtClean="0">
                <a:solidFill>
                  <a:schemeClr val="tx1"/>
                </a:solidFill>
              </a:rPr>
              <a:t>  464-424 BC</a:t>
            </a:r>
            <a:endParaRPr lang="en-US" dirty="0"/>
          </a:p>
        </p:txBody>
      </p:sp>
      <p:sp>
        <p:nvSpPr>
          <p:cNvPr id="5" name="Content Placeholder 2"/>
          <p:cNvSpPr>
            <a:spLocks noGrp="1"/>
          </p:cNvSpPr>
          <p:nvPr>
            <p:ph idx="1"/>
          </p:nvPr>
        </p:nvSpPr>
        <p:spPr>
          <a:xfrm>
            <a:off x="457200" y="1143000"/>
            <a:ext cx="8229600" cy="3429000"/>
          </a:xfrm>
        </p:spPr>
        <p:txBody>
          <a:bodyPr>
            <a:noAutofit/>
          </a:bodyPr>
          <a:lstStyle/>
          <a:p>
            <a:r>
              <a:rPr lang="en-US" sz="2800" dirty="0" smtClean="0"/>
              <a:t>Artaxerxes of Ezra 7-10 and Nehemiah </a:t>
            </a:r>
          </a:p>
          <a:p>
            <a:pPr lvl="1"/>
            <a:r>
              <a:rPr lang="en-US" dirty="0" smtClean="0"/>
              <a:t>Sponsored Ezra’s return</a:t>
            </a:r>
          </a:p>
          <a:p>
            <a:pPr lvl="1"/>
            <a:r>
              <a:rPr lang="en-US" dirty="0" smtClean="0"/>
              <a:t>Ordered construction of Jerusalem under Nehemiah’s direction.</a:t>
            </a:r>
          </a:p>
          <a:p>
            <a:r>
              <a:rPr lang="en-US" sz="2800" dirty="0" smtClean="0"/>
              <a:t>Beginning of decline of Persian Empire.</a:t>
            </a:r>
          </a:p>
          <a:p>
            <a:r>
              <a:rPr lang="en-US" sz="2800" dirty="0" smtClean="0"/>
              <a:t>End of Old Testament history.</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Xerxes II reigns for 45 days killed by half-brother </a:t>
            </a:r>
            <a:r>
              <a:rPr lang="en-US" dirty="0" err="1" smtClean="0"/>
              <a:t>Sogdianus</a:t>
            </a:r>
            <a:endParaRPr lang="en-US" dirty="0" smtClean="0"/>
          </a:p>
          <a:p>
            <a:r>
              <a:rPr lang="en-US" dirty="0" err="1" smtClean="0"/>
              <a:t>Sogdianus</a:t>
            </a:r>
            <a:r>
              <a:rPr lang="en-US" dirty="0" smtClean="0"/>
              <a:t> reigns for 6 months, 15 days killed</a:t>
            </a:r>
          </a:p>
          <a:p>
            <a:r>
              <a:rPr lang="en-US" dirty="0" smtClean="0"/>
              <a:t>Darius II comes to power</a:t>
            </a:r>
          </a:p>
          <a:p>
            <a:r>
              <a:rPr lang="en-US" dirty="0" smtClean="0"/>
              <a:t>Married aunt and had two sons </a:t>
            </a:r>
            <a:r>
              <a:rPr lang="en-US" dirty="0" err="1" smtClean="0"/>
              <a:t>Artaxerxes</a:t>
            </a:r>
            <a:r>
              <a:rPr lang="en-US" dirty="0" smtClean="0"/>
              <a:t> (2) and Cyrus (3).</a:t>
            </a:r>
          </a:p>
          <a:p>
            <a:r>
              <a:rPr lang="en-US" dirty="0" smtClean="0"/>
              <a:t>Each favored different son for successor.</a:t>
            </a:r>
            <a:endParaRPr lang="en-US" dirty="0"/>
          </a:p>
        </p:txBody>
      </p:sp>
      <p:sp>
        <p:nvSpPr>
          <p:cNvPr id="2" name="Title 1"/>
          <p:cNvSpPr>
            <a:spLocks noGrp="1"/>
          </p:cNvSpPr>
          <p:nvPr>
            <p:ph type="title"/>
          </p:nvPr>
        </p:nvSpPr>
        <p:spPr/>
        <p:txBody>
          <a:bodyPr>
            <a:normAutofit/>
          </a:bodyPr>
          <a:lstStyle/>
          <a:p>
            <a:r>
              <a:rPr lang="en-US" dirty="0" smtClean="0"/>
              <a:t>Civil War   424 - 423 BC</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Almost killed by brother during his coronation.</a:t>
            </a:r>
          </a:p>
          <a:p>
            <a:r>
              <a:rPr lang="en-US" dirty="0" smtClean="0"/>
              <a:t>Cyrus the Younger continues to challenge until killed in Battle of Cunaxa 401 BC.</a:t>
            </a:r>
          </a:p>
          <a:p>
            <a:r>
              <a:rPr lang="en-US" dirty="0" smtClean="0"/>
              <a:t>Cyrus uses 13,000 Greek mercenaries who find that the Persians are no match for them.</a:t>
            </a:r>
            <a:endParaRPr lang="en-US" dirty="0"/>
          </a:p>
        </p:txBody>
      </p:sp>
      <p:sp>
        <p:nvSpPr>
          <p:cNvPr id="2" name="Title 1"/>
          <p:cNvSpPr>
            <a:spLocks noGrp="1"/>
          </p:cNvSpPr>
          <p:nvPr>
            <p:ph type="title"/>
          </p:nvPr>
        </p:nvSpPr>
        <p:spPr/>
        <p:txBody>
          <a:bodyPr>
            <a:normAutofit fontScale="90000"/>
          </a:bodyPr>
          <a:lstStyle/>
          <a:p>
            <a:r>
              <a:rPr lang="en-US" dirty="0" err="1" smtClean="0"/>
              <a:t>Artaxerxes</a:t>
            </a:r>
            <a:r>
              <a:rPr lang="en-US" dirty="0" smtClean="0"/>
              <a:t> II “</a:t>
            </a:r>
            <a:r>
              <a:rPr lang="en-US" dirty="0" err="1" smtClean="0"/>
              <a:t>Mnemon</a:t>
            </a:r>
            <a:r>
              <a:rPr lang="en-US" dirty="0" smtClean="0"/>
              <a:t>” 404 - 359 BC</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Secures throne; kills brothers &amp; sisters</a:t>
            </a:r>
          </a:p>
          <a:p>
            <a:r>
              <a:rPr lang="en-US" dirty="0" smtClean="0"/>
              <a:t>Re-conquers Egypt</a:t>
            </a:r>
          </a:p>
          <a:p>
            <a:r>
              <a:rPr lang="en-US" dirty="0" smtClean="0"/>
              <a:t>Makes alliance with Athens; plans to conquer Greece</a:t>
            </a:r>
          </a:p>
          <a:p>
            <a:r>
              <a:rPr lang="en-US" dirty="0" smtClean="0"/>
              <a:t>Philip of Macedon defeats Athens 338 BC</a:t>
            </a:r>
          </a:p>
          <a:p>
            <a:r>
              <a:rPr lang="en-US" dirty="0" smtClean="0"/>
              <a:t>A3 poisoned by </a:t>
            </a:r>
            <a:r>
              <a:rPr lang="en-US" dirty="0" err="1" smtClean="0"/>
              <a:t>Bagoas</a:t>
            </a:r>
            <a:endParaRPr lang="en-US" dirty="0"/>
          </a:p>
        </p:txBody>
      </p:sp>
      <p:sp>
        <p:nvSpPr>
          <p:cNvPr id="2" name="Title 1"/>
          <p:cNvSpPr>
            <a:spLocks noGrp="1"/>
          </p:cNvSpPr>
          <p:nvPr>
            <p:ph type="title"/>
          </p:nvPr>
        </p:nvSpPr>
        <p:spPr/>
        <p:txBody>
          <a:bodyPr>
            <a:normAutofit/>
          </a:bodyPr>
          <a:lstStyle/>
          <a:p>
            <a:r>
              <a:rPr lang="en-US" dirty="0" err="1" smtClean="0"/>
              <a:t>Artaxerxes</a:t>
            </a:r>
            <a:r>
              <a:rPr lang="en-US" dirty="0" smtClean="0"/>
              <a:t> III “</a:t>
            </a:r>
            <a:r>
              <a:rPr lang="en-US" dirty="0" err="1" smtClean="0"/>
              <a:t>Ochus</a:t>
            </a:r>
            <a:r>
              <a:rPr lang="en-US" dirty="0" smtClean="0"/>
              <a:t>” 359 - 338 BC</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Son of A3; spared by </a:t>
            </a:r>
            <a:r>
              <a:rPr lang="en-US" dirty="0" err="1" smtClean="0"/>
              <a:t>Bagoas</a:t>
            </a:r>
            <a:endParaRPr lang="en-US" dirty="0" smtClean="0"/>
          </a:p>
          <a:p>
            <a:r>
              <a:rPr lang="en-US" dirty="0" smtClean="0"/>
              <a:t>Started showing a mind of his own - Poisoned by </a:t>
            </a:r>
            <a:r>
              <a:rPr lang="en-US" dirty="0" err="1" smtClean="0"/>
              <a:t>Bagoas</a:t>
            </a:r>
            <a:r>
              <a:rPr lang="en-US" dirty="0" smtClean="0"/>
              <a:t>.</a:t>
            </a:r>
            <a:endParaRPr lang="en-US" dirty="0"/>
          </a:p>
        </p:txBody>
      </p:sp>
      <p:sp>
        <p:nvSpPr>
          <p:cNvPr id="2" name="Title 1"/>
          <p:cNvSpPr>
            <a:spLocks noGrp="1"/>
          </p:cNvSpPr>
          <p:nvPr>
            <p:ph type="title"/>
          </p:nvPr>
        </p:nvSpPr>
        <p:spPr/>
        <p:txBody>
          <a:bodyPr>
            <a:normAutofit/>
          </a:bodyPr>
          <a:lstStyle/>
          <a:p>
            <a:r>
              <a:rPr lang="en-US" dirty="0" err="1" smtClean="0"/>
              <a:t>Artaxerxes</a:t>
            </a:r>
            <a:r>
              <a:rPr lang="en-US" dirty="0" smtClean="0"/>
              <a:t> IV “</a:t>
            </a:r>
            <a:r>
              <a:rPr lang="en-US" dirty="0" err="1" smtClean="0"/>
              <a:t>Arses</a:t>
            </a:r>
            <a:r>
              <a:rPr lang="en-US" dirty="0" smtClean="0"/>
              <a:t>” 338 - 336 BC</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Cousin of A3, picked by </a:t>
            </a:r>
            <a:r>
              <a:rPr lang="en-US" dirty="0" err="1" smtClean="0"/>
              <a:t>Bagoas</a:t>
            </a:r>
            <a:endParaRPr lang="en-US" dirty="0" smtClean="0"/>
          </a:p>
          <a:p>
            <a:r>
              <a:rPr lang="en-US" dirty="0" smtClean="0"/>
              <a:t>Poisons </a:t>
            </a:r>
            <a:r>
              <a:rPr lang="en-US" dirty="0" err="1" smtClean="0"/>
              <a:t>Bagoas</a:t>
            </a:r>
            <a:endParaRPr lang="en-US" dirty="0" smtClean="0"/>
          </a:p>
          <a:p>
            <a:r>
              <a:rPr lang="en-US" dirty="0" smtClean="0"/>
              <a:t>Came to throne same year as Alexander the Great</a:t>
            </a:r>
            <a:endParaRPr lang="en-US" dirty="0"/>
          </a:p>
        </p:txBody>
      </p:sp>
      <p:sp>
        <p:nvSpPr>
          <p:cNvPr id="2" name="Title 1"/>
          <p:cNvSpPr>
            <a:spLocks noGrp="1"/>
          </p:cNvSpPr>
          <p:nvPr>
            <p:ph type="title"/>
          </p:nvPr>
        </p:nvSpPr>
        <p:spPr>
          <a:xfrm>
            <a:off x="457200" y="114300"/>
            <a:ext cx="8229600" cy="914400"/>
          </a:xfrm>
        </p:spPr>
        <p:txBody>
          <a:bodyPr>
            <a:normAutofit/>
          </a:bodyPr>
          <a:lstStyle/>
          <a:p>
            <a:r>
              <a:rPr lang="en-US" dirty="0" smtClean="0"/>
              <a:t>Darius III “</a:t>
            </a:r>
            <a:r>
              <a:rPr lang="en-US" dirty="0" err="1" smtClean="0"/>
              <a:t>Codomanus</a:t>
            </a:r>
            <a:r>
              <a:rPr lang="en-US" dirty="0" smtClean="0"/>
              <a:t>” 336 - 331 BC</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1639</TotalTime>
  <Words>1416</Words>
  <Application>Microsoft Macintosh PowerPoint</Application>
  <PresentationFormat>On-screen Show (16:9)</PresentationFormat>
  <Paragraphs>163</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Constantia</vt:lpstr>
      <vt:lpstr>Wingdings 2</vt:lpstr>
      <vt:lpstr>Paper</vt:lpstr>
      <vt:lpstr>Time Between the Testaments</vt:lpstr>
      <vt:lpstr>Xerxes and Daniel 11:2</vt:lpstr>
      <vt:lpstr>Xerxes and Esther </vt:lpstr>
      <vt:lpstr>Artaxerxes  I Logimanus  464-424 BC</vt:lpstr>
      <vt:lpstr>Civil War   424 - 423 BC</vt:lpstr>
      <vt:lpstr>Artaxerxes II “Mnemon” 404 - 359 BC</vt:lpstr>
      <vt:lpstr>Artaxerxes III “Ochus” 359 - 338 BC</vt:lpstr>
      <vt:lpstr>Artaxerxes IV “Arses” 338 - 336 BC</vt:lpstr>
      <vt:lpstr>Darius III “Codomanus” 336 - 331 BC</vt:lpstr>
      <vt:lpstr>Macedonia</vt:lpstr>
      <vt:lpstr>Delian League</vt:lpstr>
      <vt:lpstr>The Peloponnesian War  (431-404 B.C.)</vt:lpstr>
      <vt:lpstr>Philip II</vt:lpstr>
      <vt:lpstr>Alexander the Great</vt:lpstr>
      <vt:lpstr>Alexander the Great</vt:lpstr>
      <vt:lpstr>Warfare in the Age of Alexander</vt:lpstr>
      <vt:lpstr>Warfare in the Age of Alexander</vt:lpstr>
      <vt:lpstr>Warfare in the Age of Alexander</vt:lpstr>
      <vt:lpstr>PowerPoint Presentation</vt:lpstr>
      <vt:lpstr>Alexander at Issus</vt:lpstr>
      <vt:lpstr>Tyre</vt:lpstr>
      <vt:lpstr>PowerPoint Presentation</vt:lpstr>
      <vt:lpstr>Tyre</vt:lpstr>
      <vt:lpstr>Tyre</vt:lpstr>
      <vt:lpstr>Tyre</vt:lpstr>
      <vt:lpstr>Tyre</vt:lpstr>
      <vt:lpstr>Alexander at Jerusalem</vt:lpstr>
      <vt:lpstr>Alexander at Egypt</vt:lpstr>
      <vt:lpstr>Library at Alexandria  ~ 333 B.C</vt:lpstr>
      <vt:lpstr>Gaugamela (Arbela)</vt:lpstr>
      <vt:lpstr>Gaugamela (Arbela)</vt:lpstr>
      <vt:lpstr>Gaugamela (Arbela)</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Between the Testaments</dc:title>
  <dc:creator>Robert Mullen</dc:creator>
  <cp:lastModifiedBy>Microsoft Office User</cp:lastModifiedBy>
  <cp:revision>154</cp:revision>
  <dcterms:created xsi:type="dcterms:W3CDTF">2015-12-26T00:30:28Z</dcterms:created>
  <dcterms:modified xsi:type="dcterms:W3CDTF">2016-04-29T02:53:16Z</dcterms:modified>
</cp:coreProperties>
</file>