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8"/>
  </p:notesMasterIdLst>
  <p:handoutMasterIdLst>
    <p:handoutMasterId r:id="rId29"/>
  </p:handoutMasterIdLst>
  <p:sldIdLst>
    <p:sldId id="256" r:id="rId2"/>
    <p:sldId id="319" r:id="rId3"/>
    <p:sldId id="320" r:id="rId4"/>
    <p:sldId id="321" r:id="rId5"/>
    <p:sldId id="327" r:id="rId6"/>
    <p:sldId id="332" r:id="rId7"/>
    <p:sldId id="333" r:id="rId8"/>
    <p:sldId id="334" r:id="rId9"/>
    <p:sldId id="336" r:id="rId10"/>
    <p:sldId id="335" r:id="rId11"/>
    <p:sldId id="292" r:id="rId12"/>
    <p:sldId id="337" r:id="rId13"/>
    <p:sldId id="353" r:id="rId14"/>
    <p:sldId id="338" r:id="rId15"/>
    <p:sldId id="354" r:id="rId16"/>
    <p:sldId id="339" r:id="rId17"/>
    <p:sldId id="340" r:id="rId18"/>
    <p:sldId id="341" r:id="rId19"/>
    <p:sldId id="342" r:id="rId20"/>
    <p:sldId id="343" r:id="rId21"/>
    <p:sldId id="344" r:id="rId22"/>
    <p:sldId id="345" r:id="rId23"/>
    <p:sldId id="346" r:id="rId24"/>
    <p:sldId id="347" r:id="rId25"/>
    <p:sldId id="348" r:id="rId26"/>
    <p:sldId id="352" r:id="rId27"/>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44" d="100"/>
          <a:sy n="144" d="100"/>
        </p:scale>
        <p:origin x="72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2E733F8-27B3-4E13-8578-4A7FF6A3D998}" type="datetimeFigureOut">
              <a:rPr lang="en-US" smtClean="0"/>
              <a:pPr/>
              <a:t>4/28/16</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FD483553-340D-4901-81C4-B2A962475E3B}" type="slidenum">
              <a:rPr lang="en-US" smtClean="0"/>
              <a:pPr/>
              <a:t>‹#›</a:t>
            </a:fld>
            <a:endParaRPr lang="en-US"/>
          </a:p>
        </p:txBody>
      </p:sp>
    </p:spTree>
    <p:extLst>
      <p:ext uri="{BB962C8B-B14F-4D97-AF65-F5344CB8AC3E}">
        <p14:creationId xmlns:p14="http://schemas.microsoft.com/office/powerpoint/2010/main" val="1553557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F92ED61-C503-4D54-B1EE-BB4140274650}" type="datetimeFigureOut">
              <a:rPr lang="en-US" smtClean="0"/>
              <a:pPr/>
              <a:t>4/28/16</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DA65649-0E01-4860-8D81-FFE0F88B2F81}" type="slidenum">
              <a:rPr lang="en-US" smtClean="0"/>
              <a:pPr/>
              <a:t>‹#›</a:t>
            </a:fld>
            <a:endParaRPr lang="en-US"/>
          </a:p>
        </p:txBody>
      </p:sp>
    </p:spTree>
    <p:extLst>
      <p:ext uri="{BB962C8B-B14F-4D97-AF65-F5344CB8AC3E}">
        <p14:creationId xmlns:p14="http://schemas.microsoft.com/office/powerpoint/2010/main" val="127750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a:t>
            </a:fld>
            <a:endParaRPr lang="en-US"/>
          </a:p>
        </p:txBody>
      </p:sp>
    </p:spTree>
    <p:extLst>
      <p:ext uri="{BB962C8B-B14F-4D97-AF65-F5344CB8AC3E}">
        <p14:creationId xmlns:p14="http://schemas.microsoft.com/office/powerpoint/2010/main" val="516780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D638C8-E1E8-4D0E-B105-8B354EC26680}" type="slidenum">
              <a:rPr lang="en-US" smtClean="0"/>
              <a:pPr/>
              <a:t>10</a:t>
            </a:fld>
            <a:endParaRPr lang="en-US" smtClean="0"/>
          </a:p>
        </p:txBody>
      </p:sp>
    </p:spTree>
    <p:extLst>
      <p:ext uri="{BB962C8B-B14F-4D97-AF65-F5344CB8AC3E}">
        <p14:creationId xmlns:p14="http://schemas.microsoft.com/office/powerpoint/2010/main" val="1237378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11</a:t>
            </a:fld>
            <a:endParaRPr lang="en-US"/>
          </a:p>
        </p:txBody>
      </p:sp>
    </p:spTree>
    <p:extLst>
      <p:ext uri="{BB962C8B-B14F-4D97-AF65-F5344CB8AC3E}">
        <p14:creationId xmlns:p14="http://schemas.microsoft.com/office/powerpoint/2010/main" val="384005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12</a:t>
            </a:fld>
            <a:endParaRPr lang="en-US"/>
          </a:p>
        </p:txBody>
      </p:sp>
    </p:spTree>
    <p:extLst>
      <p:ext uri="{BB962C8B-B14F-4D97-AF65-F5344CB8AC3E}">
        <p14:creationId xmlns:p14="http://schemas.microsoft.com/office/powerpoint/2010/main" val="786196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91D9B4-38B2-476C-809A-63E5ED3E09B9}" type="slidenum">
              <a:rPr lang="en-US" smtClean="0"/>
              <a:pPr/>
              <a:t>13</a:t>
            </a:fld>
            <a:endParaRPr lang="en-US"/>
          </a:p>
        </p:txBody>
      </p:sp>
    </p:spTree>
    <p:extLst>
      <p:ext uri="{BB962C8B-B14F-4D97-AF65-F5344CB8AC3E}">
        <p14:creationId xmlns:p14="http://schemas.microsoft.com/office/powerpoint/2010/main" val="142989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14</a:t>
            </a:fld>
            <a:endParaRPr lang="en-US"/>
          </a:p>
        </p:txBody>
      </p:sp>
    </p:spTree>
    <p:extLst>
      <p:ext uri="{BB962C8B-B14F-4D97-AF65-F5344CB8AC3E}">
        <p14:creationId xmlns:p14="http://schemas.microsoft.com/office/powerpoint/2010/main" val="193922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15</a:t>
            </a:fld>
            <a:endParaRPr lang="en-US"/>
          </a:p>
        </p:txBody>
      </p:sp>
    </p:spTree>
    <p:extLst>
      <p:ext uri="{BB962C8B-B14F-4D97-AF65-F5344CB8AC3E}">
        <p14:creationId xmlns:p14="http://schemas.microsoft.com/office/powerpoint/2010/main" val="1517806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16</a:t>
            </a:fld>
            <a:endParaRPr lang="en-US"/>
          </a:p>
        </p:txBody>
      </p:sp>
    </p:spTree>
    <p:extLst>
      <p:ext uri="{BB962C8B-B14F-4D97-AF65-F5344CB8AC3E}">
        <p14:creationId xmlns:p14="http://schemas.microsoft.com/office/powerpoint/2010/main" val="1970414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17</a:t>
            </a:fld>
            <a:endParaRPr lang="en-US"/>
          </a:p>
        </p:txBody>
      </p:sp>
    </p:spTree>
    <p:extLst>
      <p:ext uri="{BB962C8B-B14F-4D97-AF65-F5344CB8AC3E}">
        <p14:creationId xmlns:p14="http://schemas.microsoft.com/office/powerpoint/2010/main" val="407584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18</a:t>
            </a:fld>
            <a:endParaRPr lang="en-US"/>
          </a:p>
        </p:txBody>
      </p:sp>
    </p:spTree>
    <p:extLst>
      <p:ext uri="{BB962C8B-B14F-4D97-AF65-F5344CB8AC3E}">
        <p14:creationId xmlns:p14="http://schemas.microsoft.com/office/powerpoint/2010/main" val="1945912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19</a:t>
            </a:fld>
            <a:endParaRPr lang="en-US"/>
          </a:p>
        </p:txBody>
      </p:sp>
    </p:spTree>
    <p:extLst>
      <p:ext uri="{BB962C8B-B14F-4D97-AF65-F5344CB8AC3E}">
        <p14:creationId xmlns:p14="http://schemas.microsoft.com/office/powerpoint/2010/main" val="92497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67F1F8-2DCE-4E0E-BDA2-B2FC341EE8E9}" type="slidenum">
              <a:rPr lang="en-US" smtClean="0"/>
              <a:pPr/>
              <a:t>2</a:t>
            </a:fld>
            <a:endParaRPr lang="en-US" smtClean="0"/>
          </a:p>
        </p:txBody>
      </p:sp>
    </p:spTree>
    <p:extLst>
      <p:ext uri="{BB962C8B-B14F-4D97-AF65-F5344CB8AC3E}">
        <p14:creationId xmlns:p14="http://schemas.microsoft.com/office/powerpoint/2010/main" val="1109642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20</a:t>
            </a:fld>
            <a:endParaRPr lang="en-US"/>
          </a:p>
        </p:txBody>
      </p:sp>
    </p:spTree>
    <p:extLst>
      <p:ext uri="{BB962C8B-B14F-4D97-AF65-F5344CB8AC3E}">
        <p14:creationId xmlns:p14="http://schemas.microsoft.com/office/powerpoint/2010/main" val="467612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21</a:t>
            </a:fld>
            <a:endParaRPr lang="en-US"/>
          </a:p>
        </p:txBody>
      </p:sp>
    </p:spTree>
    <p:extLst>
      <p:ext uri="{BB962C8B-B14F-4D97-AF65-F5344CB8AC3E}">
        <p14:creationId xmlns:p14="http://schemas.microsoft.com/office/powerpoint/2010/main" val="1524051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22</a:t>
            </a:fld>
            <a:endParaRPr lang="en-US"/>
          </a:p>
        </p:txBody>
      </p:sp>
    </p:spTree>
    <p:extLst>
      <p:ext uri="{BB962C8B-B14F-4D97-AF65-F5344CB8AC3E}">
        <p14:creationId xmlns:p14="http://schemas.microsoft.com/office/powerpoint/2010/main" val="1700388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23</a:t>
            </a:fld>
            <a:endParaRPr lang="en-US"/>
          </a:p>
        </p:txBody>
      </p:sp>
    </p:spTree>
    <p:extLst>
      <p:ext uri="{BB962C8B-B14F-4D97-AF65-F5344CB8AC3E}">
        <p14:creationId xmlns:p14="http://schemas.microsoft.com/office/powerpoint/2010/main" val="954880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24</a:t>
            </a:fld>
            <a:endParaRPr lang="en-US"/>
          </a:p>
        </p:txBody>
      </p:sp>
    </p:spTree>
    <p:extLst>
      <p:ext uri="{BB962C8B-B14F-4D97-AF65-F5344CB8AC3E}">
        <p14:creationId xmlns:p14="http://schemas.microsoft.com/office/powerpoint/2010/main" val="5252021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25</a:t>
            </a:fld>
            <a:endParaRPr lang="en-US"/>
          </a:p>
        </p:txBody>
      </p:sp>
    </p:spTree>
    <p:extLst>
      <p:ext uri="{BB962C8B-B14F-4D97-AF65-F5344CB8AC3E}">
        <p14:creationId xmlns:p14="http://schemas.microsoft.com/office/powerpoint/2010/main" val="914611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91D9B4-38B2-476C-809A-63E5ED3E09B9}" type="slidenum">
              <a:rPr lang="en-US" smtClean="0"/>
              <a:pPr/>
              <a:t>26</a:t>
            </a:fld>
            <a:endParaRPr lang="en-US"/>
          </a:p>
        </p:txBody>
      </p:sp>
    </p:spTree>
    <p:extLst>
      <p:ext uri="{BB962C8B-B14F-4D97-AF65-F5344CB8AC3E}">
        <p14:creationId xmlns:p14="http://schemas.microsoft.com/office/powerpoint/2010/main" val="18625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B6119-6F80-471F-ADA3-4E9947B40852}" type="slidenum">
              <a:rPr lang="en-US" smtClean="0"/>
              <a:pPr/>
              <a:t>3</a:t>
            </a:fld>
            <a:endParaRPr lang="en-US" smtClean="0"/>
          </a:p>
        </p:txBody>
      </p:sp>
    </p:spTree>
    <p:extLst>
      <p:ext uri="{BB962C8B-B14F-4D97-AF65-F5344CB8AC3E}">
        <p14:creationId xmlns:p14="http://schemas.microsoft.com/office/powerpoint/2010/main" val="1007641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FB0EDC-DE8E-4567-83B2-B5677A814953}" type="slidenum">
              <a:rPr lang="en-US" smtClean="0"/>
              <a:pPr/>
              <a:t>4</a:t>
            </a:fld>
            <a:endParaRPr lang="en-US" smtClean="0"/>
          </a:p>
        </p:txBody>
      </p:sp>
    </p:spTree>
    <p:extLst>
      <p:ext uri="{BB962C8B-B14F-4D97-AF65-F5344CB8AC3E}">
        <p14:creationId xmlns:p14="http://schemas.microsoft.com/office/powerpoint/2010/main" val="371440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93E680-8F95-4B18-99BA-6578F8B4D8E9}" type="slidenum">
              <a:rPr lang="en-US" smtClean="0"/>
              <a:pPr/>
              <a:t>5</a:t>
            </a:fld>
            <a:endParaRPr lang="en-US" smtClean="0"/>
          </a:p>
        </p:txBody>
      </p:sp>
    </p:spTree>
    <p:extLst>
      <p:ext uri="{BB962C8B-B14F-4D97-AF65-F5344CB8AC3E}">
        <p14:creationId xmlns:p14="http://schemas.microsoft.com/office/powerpoint/2010/main" val="59151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1F11BE-E031-4478-B582-DC9C64041661}" type="slidenum">
              <a:rPr lang="en-US" smtClean="0"/>
              <a:pPr/>
              <a:t>6</a:t>
            </a:fld>
            <a:endParaRPr lang="en-US" smtClean="0"/>
          </a:p>
        </p:txBody>
      </p:sp>
    </p:spTree>
    <p:extLst>
      <p:ext uri="{BB962C8B-B14F-4D97-AF65-F5344CB8AC3E}">
        <p14:creationId xmlns:p14="http://schemas.microsoft.com/office/powerpoint/2010/main" val="2027160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568B24-D0F1-438B-A227-FECD4CC46992}" type="slidenum">
              <a:rPr lang="en-US" smtClean="0"/>
              <a:pPr/>
              <a:t>7</a:t>
            </a:fld>
            <a:endParaRPr lang="en-US" smtClean="0"/>
          </a:p>
        </p:txBody>
      </p:sp>
    </p:spTree>
    <p:extLst>
      <p:ext uri="{BB962C8B-B14F-4D97-AF65-F5344CB8AC3E}">
        <p14:creationId xmlns:p14="http://schemas.microsoft.com/office/powerpoint/2010/main" val="653623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645222-2999-4DC2-A32F-61FAAE3C2D97}" type="slidenum">
              <a:rPr lang="en-US" smtClean="0"/>
              <a:pPr/>
              <a:t>8</a:t>
            </a:fld>
            <a:endParaRPr lang="en-US" smtClean="0"/>
          </a:p>
        </p:txBody>
      </p:sp>
    </p:spTree>
    <p:extLst>
      <p:ext uri="{BB962C8B-B14F-4D97-AF65-F5344CB8AC3E}">
        <p14:creationId xmlns:p14="http://schemas.microsoft.com/office/powerpoint/2010/main" val="1070116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568B24-D0F1-438B-A227-FECD4CC46992}" type="slidenum">
              <a:rPr lang="en-US" smtClean="0"/>
              <a:pPr/>
              <a:t>9</a:t>
            </a:fld>
            <a:endParaRPr lang="en-US" smtClean="0"/>
          </a:p>
        </p:txBody>
      </p:sp>
    </p:spTree>
    <p:extLst>
      <p:ext uri="{BB962C8B-B14F-4D97-AF65-F5344CB8AC3E}">
        <p14:creationId xmlns:p14="http://schemas.microsoft.com/office/powerpoint/2010/main" val="2016717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FF17943-EDAE-428F-BFF2-9CE6B0477FD0}" type="datetimeFigureOut">
              <a:rPr lang="en-US" smtClean="0"/>
              <a:pPr/>
              <a:t>4/28/16</a:t>
            </a:fld>
            <a:endParaRPr lang="en-US"/>
          </a:p>
        </p:txBody>
      </p:sp>
      <p:sp>
        <p:nvSpPr>
          <p:cNvPr id="16" name="Slide Number Placeholder 15"/>
          <p:cNvSpPr>
            <a:spLocks noGrp="1"/>
          </p:cNvSpPr>
          <p:nvPr>
            <p:ph type="sldNum" sz="quarter" idx="11"/>
          </p:nvPr>
        </p:nvSpPr>
        <p:spPr/>
        <p:txBody>
          <a:bodyPr/>
          <a:lstStyle/>
          <a:p>
            <a:fld id="{57FC0AA5-B614-4B16-8077-675137FD711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FD8198-BA22-40A9-BBD6-479C4D681F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FF17943-EDAE-428F-BFF2-9CE6B0477FD0}" type="datetimeFigureOut">
              <a:rPr lang="en-US" smtClean="0"/>
              <a:pPr/>
              <a:t>4/28/16</a:t>
            </a:fld>
            <a:endParaRPr lang="en-US"/>
          </a:p>
        </p:txBody>
      </p:sp>
      <p:sp>
        <p:nvSpPr>
          <p:cNvPr id="15" name="Slide Number Placeholder 14"/>
          <p:cNvSpPr>
            <a:spLocks noGrp="1"/>
          </p:cNvSpPr>
          <p:nvPr>
            <p:ph type="sldNum" sz="quarter" idx="15"/>
          </p:nvPr>
        </p:nvSpPr>
        <p:spPr/>
        <p:txBody>
          <a:bodyPr/>
          <a:lstStyle>
            <a:lvl1pPr algn="ctr">
              <a:defRPr/>
            </a:lvl1pPr>
          </a:lstStyle>
          <a:p>
            <a:fld id="{57FC0AA5-B614-4B16-8077-675137FD7112}"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F17943-EDAE-428F-BFF2-9CE6B0477FD0}" type="datetimeFigureOut">
              <a:rPr lang="en-US" smtClean="0"/>
              <a:pPr/>
              <a:t>4/28/16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F17943-EDAE-428F-BFF2-9CE6B0477FD0}" type="datetimeFigureOut">
              <a:rPr lang="en-US" smtClean="0"/>
              <a:pPr/>
              <a:t>4/28/16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7FC0AA5-B614-4B16-8077-675137FD7112}"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FF17943-EDAE-428F-BFF2-9CE6B0477FD0}" type="datetimeFigureOut">
              <a:rPr lang="en-US" smtClean="0"/>
              <a:pPr/>
              <a:t>4/28/16</a:t>
            </a:fld>
            <a:endParaRPr lang="en-US"/>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F17943-EDAE-428F-BFF2-9CE6B0477FD0}" type="datetimeFigureOut">
              <a:rPr lang="en-US" smtClean="0"/>
              <a:pPr/>
              <a:t>4/28/16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17943-EDAE-428F-BFF2-9CE6B0477FD0}" type="datetimeFigureOut">
              <a:rPr lang="en-US" smtClean="0"/>
              <a:pPr/>
              <a:t>4/28/16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FF17943-EDAE-428F-BFF2-9CE6B0477FD0}" type="datetimeFigureOut">
              <a:rPr lang="en-US" smtClean="0"/>
              <a:pPr/>
              <a:t>4/28/16</a:t>
            </a:fld>
            <a:endParaRPr lang="en-US"/>
          </a:p>
        </p:txBody>
      </p:sp>
      <p:sp>
        <p:nvSpPr>
          <p:cNvPr id="9" name="Slide Number Placeholder 8"/>
          <p:cNvSpPr>
            <a:spLocks noGrp="1"/>
          </p:cNvSpPr>
          <p:nvPr>
            <p:ph type="sldNum" sz="quarter" idx="15"/>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FF17943-EDAE-428F-BFF2-9CE6B0477FD0}" type="datetimeFigureOut">
              <a:rPr lang="en-US" smtClean="0"/>
              <a:pPr/>
              <a:t>4/28/16</a:t>
            </a:fld>
            <a:endParaRPr lang="en-US"/>
          </a:p>
        </p:txBody>
      </p:sp>
      <p:sp>
        <p:nvSpPr>
          <p:cNvPr id="9" name="Slide Number Placeholder 8"/>
          <p:cNvSpPr>
            <a:spLocks noGrp="1"/>
          </p:cNvSpPr>
          <p:nvPr>
            <p:ph type="sldNum" sz="quarter" idx="11"/>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AFF17943-EDAE-428F-BFF2-9CE6B0477FD0}" type="datetimeFigureOut">
              <a:rPr lang="en-US" smtClean="0"/>
              <a:pPr/>
              <a:t>4/28/16</a:t>
            </a:fld>
            <a:endParaRPr lang="en-US"/>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7FC0AA5-B614-4B16-8077-675137FD7112}" type="slidenum">
              <a:rPr lang="en-US" smtClean="0"/>
              <a:pPr/>
              <a:t>‹#›</a:t>
            </a:fld>
            <a:endParaRPr lang="en-US"/>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Time Between the Testaments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title"/>
          </p:nvPr>
        </p:nvSpPr>
        <p:spPr/>
        <p:txBody>
          <a:bodyPr/>
          <a:lstStyle/>
          <a:p>
            <a:pPr eaLnBrk="1" hangingPunct="1"/>
            <a:r>
              <a:rPr lang="en-US" smtClean="0"/>
              <a:t>After Alexander</a:t>
            </a:r>
          </a:p>
        </p:txBody>
      </p:sp>
      <p:sp>
        <p:nvSpPr>
          <p:cNvPr id="40963" name="Rectangle 3"/>
          <p:cNvSpPr>
            <a:spLocks noGrp="1" noChangeArrowheads="1"/>
          </p:cNvSpPr>
          <p:nvPr>
            <p:ph type="body" sz="half" idx="1"/>
          </p:nvPr>
        </p:nvSpPr>
        <p:spPr>
          <a:xfrm>
            <a:off x="76200" y="1028700"/>
            <a:ext cx="3276600" cy="3943350"/>
          </a:xfrm>
          <a:ln>
            <a:solidFill>
              <a:schemeClr val="tx1"/>
            </a:solidFill>
          </a:ln>
        </p:spPr>
        <p:txBody>
          <a:bodyPr>
            <a:normAutofit fontScale="92500" lnSpcReduction="10000"/>
          </a:bodyPr>
          <a:lstStyle/>
          <a:p>
            <a:pPr eaLnBrk="1" hangingPunct="1">
              <a:lnSpc>
                <a:spcPct val="80000"/>
              </a:lnSpc>
            </a:pPr>
            <a:r>
              <a:rPr lang="en-US" sz="2000" smtClean="0"/>
              <a:t>After Alexander died, his generals jockeyed for power and by 275 they had divided up his kingdom into three large states</a:t>
            </a:r>
          </a:p>
          <a:p>
            <a:pPr lvl="1" eaLnBrk="1" hangingPunct="1">
              <a:lnSpc>
                <a:spcPct val="80000"/>
              </a:lnSpc>
            </a:pPr>
            <a:r>
              <a:rPr lang="en-US" sz="2000" smtClean="0"/>
              <a:t>Antigonus took Greece and Macedon</a:t>
            </a:r>
          </a:p>
          <a:p>
            <a:pPr lvl="1" eaLnBrk="1" hangingPunct="1">
              <a:lnSpc>
                <a:spcPct val="80000"/>
              </a:lnSpc>
            </a:pPr>
            <a:r>
              <a:rPr lang="en-US" sz="2000" smtClean="0"/>
              <a:t>Ptolemy took Egypt</a:t>
            </a:r>
          </a:p>
          <a:p>
            <a:pPr lvl="1" eaLnBrk="1" hangingPunct="1">
              <a:lnSpc>
                <a:spcPct val="80000"/>
              </a:lnSpc>
            </a:pPr>
            <a:r>
              <a:rPr lang="en-US" sz="2000" smtClean="0"/>
              <a:t>Seleuces took the former Achaemenid empire</a:t>
            </a:r>
          </a:p>
          <a:p>
            <a:pPr eaLnBrk="1" hangingPunct="1">
              <a:lnSpc>
                <a:spcPct val="80000"/>
              </a:lnSpc>
            </a:pPr>
            <a:r>
              <a:rPr lang="en-US" sz="2000" smtClean="0"/>
              <a:t>The period of Alexander and his successors is called the Hellenistic period to reflect the broad influence of Greek culture beyond Greece’s borders</a:t>
            </a:r>
          </a:p>
        </p:txBody>
      </p:sp>
      <p:pic>
        <p:nvPicPr>
          <p:cNvPr id="40964" name="Picture 12" descr="map09"/>
          <p:cNvPicPr>
            <a:picLocks noGrp="1" noChangeAspect="1" noChangeArrowheads="1"/>
          </p:cNvPicPr>
          <p:nvPr>
            <p:ph sz="half" idx="2"/>
          </p:nvPr>
        </p:nvPicPr>
        <p:blipFill>
          <a:blip r:embed="rId3" cstate="print"/>
          <a:srcRect/>
          <a:stretch>
            <a:fillRect/>
          </a:stretch>
        </p:blipFill>
        <p:spPr>
          <a:xfrm>
            <a:off x="3505201" y="1485901"/>
            <a:ext cx="5502275" cy="3107531"/>
          </a:xfrm>
          <a:noFill/>
          <a:ln>
            <a:solidFill>
              <a:schemeClr val="tx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11:5</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aseline="30000" dirty="0" smtClean="0"/>
              <a:t>5 </a:t>
            </a:r>
            <a:r>
              <a:rPr lang="en-US" sz="2400" dirty="0" smtClean="0"/>
              <a:t>“Also the king of the South shall become strong, as well as </a:t>
            </a:r>
            <a:r>
              <a:rPr lang="en-US" sz="2400" i="1" dirty="0" smtClean="0"/>
              <a:t>one</a:t>
            </a:r>
            <a:r>
              <a:rPr lang="en-US" sz="2400" dirty="0" smtClean="0"/>
              <a:t> of his princes; and he shall gain power over him and have dominion. His dominion </a:t>
            </a:r>
            <a:r>
              <a:rPr lang="en-US" sz="2400" i="1" dirty="0" smtClean="0"/>
              <a:t>shall be</a:t>
            </a:r>
            <a:r>
              <a:rPr lang="en-US" sz="2400" dirty="0" smtClean="0"/>
              <a:t> a great dominion.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800350"/>
            <a:ext cx="8153400" cy="20574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323-283</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Ptolemy I </a:t>
            </a:r>
            <a:r>
              <a:rPr lang="en-US" sz="2400" dirty="0" err="1" smtClean="0"/>
              <a:t>Soter</a:t>
            </a:r>
            <a:r>
              <a:rPr lang="en-US" sz="2400" dirty="0" smtClean="0"/>
              <a:t> was one of Alexander’s generals who took control of Egypt. One of his own generals was </a:t>
            </a:r>
            <a:r>
              <a:rPr lang="en-US" sz="2400" dirty="0" err="1" smtClean="0"/>
              <a:t>Seleucus</a:t>
            </a:r>
            <a:r>
              <a:rPr lang="en-US" sz="2400" dirty="0" smtClean="0"/>
              <a:t> who eventually rose to ascendancy over Mesopotamia and Syria</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11:6</a:t>
            </a:r>
            <a:endParaRPr lang="en-US" dirty="0"/>
          </a:p>
        </p:txBody>
      </p:sp>
      <p:sp>
        <p:nvSpPr>
          <p:cNvPr id="3" name="Rectangle 3"/>
          <p:cNvSpPr txBox="1">
            <a:spLocks noChangeArrowheads="1"/>
          </p:cNvSpPr>
          <p:nvPr/>
        </p:nvSpPr>
        <p:spPr>
          <a:xfrm>
            <a:off x="381000" y="819150"/>
            <a:ext cx="8153400" cy="1752600"/>
          </a:xfrm>
          <a:prstGeom prst="rect">
            <a:avLst/>
          </a:prstGeom>
        </p:spPr>
        <p:txBody>
          <a:bodyPr vert="horz">
            <a:normAutofit fontScale="92500" lnSpcReduction="10000"/>
          </a:bodyPr>
          <a:lstStyle/>
          <a:p>
            <a:pPr marL="274320" lvl="0" indent="-274320">
              <a:lnSpc>
                <a:spcPct val="90000"/>
              </a:lnSpc>
              <a:spcBef>
                <a:spcPts val="600"/>
              </a:spcBef>
              <a:buClr>
                <a:schemeClr val="accent2"/>
              </a:buClr>
              <a:buSzPct val="85000"/>
              <a:buFont typeface="Wingdings 2"/>
              <a:buChar char=""/>
              <a:defRPr/>
            </a:pPr>
            <a:r>
              <a:rPr lang="en-US" sz="2400" i="1" dirty="0" smtClean="0"/>
              <a:t>And after some years they will form an alliance, and the daughter of the king of the South will come to the king of the North to carry out a peaceful arrangement. But she will not retain her position of power, nor will he remain with his power, but she will be given up, along with those who brought her in, and the one who sired her, as well as he who supported her in those times.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381000" y="2571750"/>
            <a:ext cx="8153400" cy="2362200"/>
          </a:xfrm>
          <a:prstGeom prst="rect">
            <a:avLst/>
          </a:prstGeom>
        </p:spPr>
        <p:txBody>
          <a:bodyPr vert="horz">
            <a:normAutofit fontScale="85000" lnSpcReduction="10000"/>
          </a:bodyPr>
          <a:lstStyle/>
          <a:p>
            <a:pPr marL="274320" lvl="0" indent="-274320">
              <a:lnSpc>
                <a:spcPct val="90000"/>
              </a:lnSpc>
              <a:spcBef>
                <a:spcPts val="600"/>
              </a:spcBef>
              <a:buClr>
                <a:schemeClr val="accent2"/>
              </a:buClr>
              <a:buSzPct val="85000"/>
              <a:buFont typeface="Wingdings 2"/>
              <a:buChar char=""/>
              <a:defRPr/>
            </a:pPr>
            <a:r>
              <a:rPr lang="en-US" sz="2400" b="1" i="1" dirty="0" smtClean="0"/>
              <a:t>252 BC  - </a:t>
            </a:r>
            <a:r>
              <a:rPr lang="en-US" sz="2400" dirty="0" smtClean="0"/>
              <a:t>Ptolemy I died in 285 and his son, Ptolemy II </a:t>
            </a:r>
            <a:r>
              <a:rPr lang="en-US" sz="2400" dirty="0" err="1" smtClean="0"/>
              <a:t>Philadelphus</a:t>
            </a:r>
            <a:r>
              <a:rPr lang="en-US" sz="2400" dirty="0" smtClean="0"/>
              <a:t> eventually arranged an alliance with the Seleucid king Antiochus II </a:t>
            </a:r>
            <a:r>
              <a:rPr lang="en-US" sz="2400" dirty="0" err="1" smtClean="0"/>
              <a:t>Theos</a:t>
            </a:r>
            <a:r>
              <a:rPr lang="en-US" sz="2400" dirty="0" smtClean="0"/>
              <a:t> in which Antiochus II was to marry Bernice, the daughter of Ptolemy II. However, Antiochus II already had a wife named </a:t>
            </a:r>
            <a:r>
              <a:rPr lang="en-US" sz="2400" dirty="0" err="1" smtClean="0"/>
              <a:t>Laodice</a:t>
            </a:r>
            <a:r>
              <a:rPr lang="en-US" sz="2400" dirty="0" smtClean="0"/>
              <a:t> and she did not take kindly to being divorced. She conspired to have both Bernice and her infant son assassinated. Antiochus II was subsequently poisoned. </a:t>
            </a:r>
            <a:r>
              <a:rPr lang="en-US" sz="2400" dirty="0" err="1" smtClean="0"/>
              <a:t>Laodice</a:t>
            </a:r>
            <a:r>
              <a:rPr lang="en-US" sz="2400" dirty="0" smtClean="0"/>
              <a:t> ruled as regent until her own son, </a:t>
            </a:r>
            <a:r>
              <a:rPr lang="en-US" sz="2400" dirty="0" err="1" smtClean="0"/>
              <a:t>Seleucus</a:t>
            </a:r>
            <a:r>
              <a:rPr lang="en-US" sz="2400" dirty="0" smtClean="0"/>
              <a:t> II </a:t>
            </a:r>
            <a:r>
              <a:rPr lang="en-US" sz="2400" dirty="0" err="1" smtClean="0"/>
              <a:t>Callinicus</a:t>
            </a:r>
            <a:r>
              <a:rPr lang="en-US" sz="2400" dirty="0" smtClean="0"/>
              <a:t>, was old enough to assume the throne of the Seleucid Empire.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powers c. 270 BC</a:t>
            </a:r>
            <a:endParaRPr lang="en-US" dirty="0"/>
          </a:p>
        </p:txBody>
      </p:sp>
      <p:pic>
        <p:nvPicPr>
          <p:cNvPr id="1027" name="Picture 3" descr="C:\Users\Robert Mullen\Pictures\powers270bc.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7622" y="1268674"/>
            <a:ext cx="8425379" cy="287833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11:7</a:t>
            </a:r>
            <a:endParaRPr lang="en-US" dirty="0"/>
          </a:p>
        </p:txBody>
      </p:sp>
      <p:sp>
        <p:nvSpPr>
          <p:cNvPr id="3" name="Rectangle 3"/>
          <p:cNvSpPr txBox="1">
            <a:spLocks noChangeArrowheads="1"/>
          </p:cNvSpPr>
          <p:nvPr/>
        </p:nvSpPr>
        <p:spPr>
          <a:xfrm>
            <a:off x="381000" y="8191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i="1" dirty="0" smtClean="0"/>
              <a:t>“But one of the descendants of her line will arise in his place, and he will come against their army and enter the fortress of the king of the North, and he will deal with them and display great strength</a:t>
            </a:r>
            <a:r>
              <a:rPr lang="en-US" sz="2400" dirty="0" smtClean="0"/>
              <a: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246-241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Ptolemy III Euergetes organized a campaign to avenge the murder of his sister. He captured Antioch and marched all the way to Bactria and also defeated the Seleucid navy in the Aegean, recapturing the former conquests of his father in Asia Minor.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11:8</a:t>
            </a:r>
            <a:endParaRPr lang="en-US" dirty="0"/>
          </a:p>
        </p:txBody>
      </p:sp>
      <p:sp>
        <p:nvSpPr>
          <p:cNvPr id="3" name="Rectangle 3"/>
          <p:cNvSpPr txBox="1">
            <a:spLocks noChangeArrowheads="1"/>
          </p:cNvSpPr>
          <p:nvPr/>
        </p:nvSpPr>
        <p:spPr>
          <a:xfrm>
            <a:off x="381000" y="8191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i="1" dirty="0" smtClean="0"/>
              <a:t>“</a:t>
            </a:r>
            <a:r>
              <a:rPr lang="en-US" sz="2400" dirty="0" smtClean="0"/>
              <a:t>And he shall also carry their gods captive to Egypt, with their princes </a:t>
            </a:r>
            <a:r>
              <a:rPr lang="en-US" sz="2400" i="1" dirty="0" smtClean="0"/>
              <a:t>and</a:t>
            </a:r>
            <a:r>
              <a:rPr lang="en-US" sz="2400" dirty="0" smtClean="0"/>
              <a:t> their precious articles of silver and gold; and he shall continue </a:t>
            </a:r>
            <a:r>
              <a:rPr lang="en-US" sz="2400" i="1" dirty="0" smtClean="0"/>
              <a:t>more</a:t>
            </a:r>
            <a:r>
              <a:rPr lang="en-US" sz="2400" dirty="0" smtClean="0"/>
              <a:t> years than the king of the North.”</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246-241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Ptolemy III went on to recapture the treasures that had been looted from Egypt in the days of Cambyses.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11;9</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“Also </a:t>
            </a:r>
            <a:r>
              <a:rPr lang="en-US" sz="2400" i="1" dirty="0" smtClean="0"/>
              <a:t>the king of the North</a:t>
            </a:r>
            <a:r>
              <a:rPr lang="en-US" sz="2400" dirty="0" smtClean="0"/>
              <a:t> shall come to the kingdom of the king of the South, but shall return to his own land.”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190750"/>
            <a:ext cx="8153400" cy="2667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240</a:t>
            </a:r>
          </a:p>
          <a:p>
            <a:pPr marL="274320" lvl="0" indent="-274320">
              <a:lnSpc>
                <a:spcPct val="90000"/>
              </a:lnSpc>
              <a:spcBef>
                <a:spcPts val="600"/>
              </a:spcBef>
              <a:buClr>
                <a:schemeClr val="accent2"/>
              </a:buClr>
              <a:buSzPct val="85000"/>
              <a:buFont typeface="Wingdings 2"/>
              <a:buChar char=""/>
              <a:defRPr/>
            </a:pPr>
            <a:r>
              <a:rPr lang="en-US" sz="2400" dirty="0" err="1" smtClean="0"/>
              <a:t>Seleucus</a:t>
            </a:r>
            <a:r>
              <a:rPr lang="en-US" sz="2400" dirty="0" smtClean="0"/>
              <a:t> II  marched against Egypt but was completely defeated.</a:t>
            </a:r>
          </a:p>
          <a:p>
            <a:pPr marL="274320" lvl="0" indent="-274320">
              <a:lnSpc>
                <a:spcPct val="90000"/>
              </a:lnSpc>
              <a:spcBef>
                <a:spcPts val="600"/>
              </a:spcBef>
              <a:buClr>
                <a:schemeClr val="accent2"/>
              </a:buClr>
              <a:buSzPct val="85000"/>
              <a:buFont typeface="Wingdings 2"/>
              <a:buChar char=""/>
              <a:defRPr/>
            </a:pPr>
            <a:r>
              <a:rPr lang="en-US" sz="2400" dirty="0" smtClean="0"/>
              <a:t>Ptolemy III and </a:t>
            </a:r>
            <a:r>
              <a:rPr lang="en-US" sz="2400" dirty="0" err="1" smtClean="0"/>
              <a:t>Seleucus</a:t>
            </a:r>
            <a:r>
              <a:rPr lang="en-US" sz="2400" dirty="0" smtClean="0"/>
              <a:t> II eventually made a treaty in 240 B.C. and Ptolemy III returned home to Egypt where he was given the title by the Egyptians of Euergetes – “Good worker.”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11:10</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“However his sons shall stir up strife, and assemble a multitude of great forces; and </a:t>
            </a:r>
            <a:r>
              <a:rPr lang="en-US" sz="2400" i="1" dirty="0" smtClean="0"/>
              <a:t>one</a:t>
            </a:r>
            <a:r>
              <a:rPr lang="en-US" sz="2400" dirty="0" smtClean="0"/>
              <a:t> shall certainly come and overwhelm and pass through; then he shall return to his fortress and stir up strife.”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724150"/>
            <a:ext cx="8153400" cy="2133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226-223  </a:t>
            </a:r>
            <a:r>
              <a:rPr lang="en-US" sz="2400" dirty="0" err="1" smtClean="0"/>
              <a:t>Seleucus</a:t>
            </a:r>
            <a:r>
              <a:rPr lang="en-US" sz="2400" dirty="0" smtClean="0"/>
              <a:t> II was succeeded by his son </a:t>
            </a:r>
            <a:r>
              <a:rPr lang="en-US" sz="2400" dirty="0" err="1" smtClean="0"/>
              <a:t>Seleucus</a:t>
            </a:r>
            <a:r>
              <a:rPr lang="en-US" sz="2400" dirty="0" smtClean="0"/>
              <a:t> III who only lived three years before being followed by his younger brother, Antiochus III (the Great).</a:t>
            </a:r>
          </a:p>
          <a:p>
            <a:r>
              <a:rPr lang="en-US" sz="2400" dirty="0" smtClean="0"/>
              <a:t>Antiochus III set out on a battle of conquest, marching to the borders of Egypt where he was met by Ptolemy IV</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11:11</a:t>
            </a:r>
            <a:endParaRPr lang="en-US" dirty="0"/>
          </a:p>
        </p:txBody>
      </p:sp>
      <p:sp>
        <p:nvSpPr>
          <p:cNvPr id="3" name="Rectangle 3"/>
          <p:cNvSpPr txBox="1">
            <a:spLocks noChangeArrowheads="1"/>
          </p:cNvSpPr>
          <p:nvPr/>
        </p:nvSpPr>
        <p:spPr>
          <a:xfrm>
            <a:off x="381000" y="8953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“And the king of the South shall be moved with rage, and go out and fight with him, with the king of the North, who shall muster a great multitude; but the multitude shall be given into the hand of his </a:t>
            </a:r>
            <a:r>
              <a:rPr lang="en-US" sz="2400" i="1" dirty="0" smtClean="0"/>
              <a:t>enemy</a:t>
            </a:r>
            <a:r>
              <a:rPr lang="en-US" sz="2400" dirty="0" smtClean="0"/>
              <a: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343150"/>
            <a:ext cx="8153400" cy="2514600"/>
          </a:xfrm>
          <a:prstGeom prst="rect">
            <a:avLst/>
          </a:prstGeom>
        </p:spPr>
        <p:txBody>
          <a:bodyPr vert="horz">
            <a:normAutofit lnSpcReduction="10000"/>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218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sz="2400" dirty="0" smtClean="0"/>
              <a:t>Antiochus III was defeated by Ptolemy IV at the Battle of </a:t>
            </a:r>
            <a:r>
              <a:rPr lang="en-US" sz="2400" dirty="0" err="1" smtClean="0"/>
              <a:t>Raphia</a:t>
            </a:r>
            <a:r>
              <a:rPr lang="en-US" sz="2400" dirty="0" smtClean="0"/>
              <a:t> in 218 B.C. Antiochus III had to give up Palestine and Phoenicia to Egypt.</a:t>
            </a:r>
          </a:p>
          <a:p>
            <a:r>
              <a:rPr lang="en-US" sz="2400" dirty="0" smtClean="0"/>
              <a:t>Over the next 15 years, Antioch III was busy fighting elsewhere and his conquests took him all the way to the Caspian Sea in the north and to the Indus River in the east.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11:12</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“When he has taken away the multitude, his heart will be lifted up; and he will cast down tens of thousands, but he will not prevail.”</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647950"/>
            <a:ext cx="8153400" cy="1828800"/>
          </a:xfrm>
          <a:prstGeom prst="rect">
            <a:avLst/>
          </a:prstGeom>
        </p:spPr>
        <p:txBody>
          <a:bodyPr vert="horz">
            <a:normAutofit/>
          </a:bodyPr>
          <a:lstStyle/>
          <a:p>
            <a:pPr marL="274320" lvl="0" indent="-274320">
              <a:lnSpc>
                <a:spcPct val="90000"/>
              </a:lnSpc>
              <a:spcBef>
                <a:spcPts val="600"/>
              </a:spcBef>
              <a:buClr>
                <a:schemeClr val="accent2"/>
              </a:buClr>
              <a:buSzPct val="85000"/>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Ptolemy IV  did carry away a multitude but did not press his advantage but was content to return to Egypt.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Gaugamela (Arbela)</a:t>
            </a:r>
          </a:p>
        </p:txBody>
      </p:sp>
      <p:sp>
        <p:nvSpPr>
          <p:cNvPr id="24579" name="Rectangle 3"/>
          <p:cNvSpPr>
            <a:spLocks noGrp="1" noChangeArrowheads="1"/>
          </p:cNvSpPr>
          <p:nvPr>
            <p:ph type="body" sz="half" idx="1"/>
          </p:nvPr>
        </p:nvSpPr>
        <p:spPr>
          <a:xfrm>
            <a:off x="228600" y="1291828"/>
            <a:ext cx="4038600" cy="3394472"/>
          </a:xfrm>
          <a:ln>
            <a:solidFill>
              <a:schemeClr val="tx1"/>
            </a:solidFill>
          </a:ln>
        </p:spPr>
        <p:txBody>
          <a:bodyPr>
            <a:normAutofit lnSpcReduction="10000"/>
          </a:bodyPr>
          <a:lstStyle/>
          <a:p>
            <a:pPr eaLnBrk="1" hangingPunct="1"/>
            <a:r>
              <a:rPr lang="en-US" sz="2400" dirty="0" smtClean="0"/>
              <a:t>Darius had assembled a huge army from all the Persian nationalities</a:t>
            </a:r>
          </a:p>
          <a:p>
            <a:pPr lvl="1" eaLnBrk="1" hangingPunct="1"/>
            <a:r>
              <a:rPr lang="en-US" sz="2000" dirty="0" smtClean="0"/>
              <a:t>Estimates range from 200,000 to a million infantry and 45,000 to 100,000 cavalry</a:t>
            </a:r>
          </a:p>
          <a:p>
            <a:pPr lvl="1" eaLnBrk="1" hangingPunct="1"/>
            <a:r>
              <a:rPr lang="en-US" sz="2000" dirty="0" smtClean="0"/>
              <a:t>200 scythed chariots</a:t>
            </a:r>
          </a:p>
          <a:p>
            <a:pPr lvl="1" eaLnBrk="1" hangingPunct="1"/>
            <a:r>
              <a:rPr lang="en-US" sz="2000" dirty="0" smtClean="0"/>
              <a:t>15 elephants</a:t>
            </a:r>
          </a:p>
          <a:p>
            <a:pPr eaLnBrk="1" hangingPunct="1"/>
            <a:r>
              <a:rPr lang="en-US" sz="2400" dirty="0" smtClean="0"/>
              <a:t>Alexander had about 40,000 men</a:t>
            </a:r>
          </a:p>
          <a:p>
            <a:pPr eaLnBrk="1" hangingPunct="1">
              <a:buFontTx/>
              <a:buNone/>
            </a:pPr>
            <a:endParaRPr lang="en-US" sz="2400" dirty="0" smtClean="0"/>
          </a:p>
        </p:txBody>
      </p:sp>
      <p:pic>
        <p:nvPicPr>
          <p:cNvPr id="24580" name="Picture 5" descr="King Darius III - Roman mosaic from Pompeii 79 BC"/>
          <p:cNvPicPr>
            <a:picLocks noGrp="1" noChangeAspect="1" noChangeArrowheads="1"/>
          </p:cNvPicPr>
          <p:nvPr>
            <p:ph sz="half" idx="2"/>
          </p:nvPr>
        </p:nvPicPr>
        <p:blipFill>
          <a:blip r:embed="rId3" cstate="print"/>
          <a:srcRect/>
          <a:stretch>
            <a:fillRect/>
          </a:stretch>
        </p:blipFill>
        <p:spPr>
          <a:xfrm>
            <a:off x="4572001" y="1314451"/>
            <a:ext cx="4149725" cy="2318147"/>
          </a:xfrm>
          <a:noFill/>
          <a:ln>
            <a:solidFill>
              <a:schemeClr val="tx1"/>
            </a:solidFill>
          </a:ln>
        </p:spPr>
      </p:pic>
      <p:sp>
        <p:nvSpPr>
          <p:cNvPr id="24581" name="Rectangle 7"/>
          <p:cNvSpPr>
            <a:spLocks noChangeArrowheads="1"/>
          </p:cNvSpPr>
          <p:nvPr/>
        </p:nvSpPr>
        <p:spPr bwMode="auto">
          <a:xfrm>
            <a:off x="4896325" y="3839796"/>
            <a:ext cx="3440749" cy="830997"/>
          </a:xfrm>
          <a:prstGeom prst="rect">
            <a:avLst/>
          </a:prstGeom>
          <a:noFill/>
          <a:ln w="9525">
            <a:solidFill>
              <a:schemeClr val="tx1"/>
            </a:solidFill>
            <a:miter lim="800000"/>
            <a:headEnd/>
            <a:tailEnd/>
          </a:ln>
        </p:spPr>
        <p:txBody>
          <a:bodyPr wrap="none" anchor="ctr">
            <a:spAutoFit/>
          </a:bodyPr>
          <a:lstStyle/>
          <a:p>
            <a:pPr algn="ctr"/>
            <a:r>
              <a:rPr lang="en-US" sz="2400"/>
              <a:t>Darius III, King of Persia</a:t>
            </a:r>
          </a:p>
          <a:p>
            <a:pPr algn="ctr"/>
            <a:r>
              <a:rPr lang="en-US" sz="2400"/>
              <a:t>336-330 B.C.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11:13</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“For the king of the North will return and muster a multitude greater than the former, and shall certainly come at the end of some years with a great army and much equipment.”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3028950"/>
            <a:ext cx="8153400" cy="18288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202-201</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III returned to take up arms once more against Egypt, taking Gaza in 201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11:14</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“Now in those times many shall rise up against the king of the South. Also, violent men of your people shall exalt themselves in fulfillment of the vision, but they shall fall.”</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2669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201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 pro-Seleucid party rose up in Jerusalem, but it was put down by the Egyptian general </a:t>
            </a:r>
            <a:r>
              <a:rPr lang="en-US" sz="2400" dirty="0" err="1" smtClean="0"/>
              <a:t>Scopas</a:t>
            </a:r>
            <a:r>
              <a:rPr lang="en-US" sz="2400" dirty="0" smtClean="0"/>
              <a:t> who pushed up to the area north of Israel that would be known as Caesarea Philippi.  These Jews hoped for greater independence under Antiochus the Great but would be disappointed.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11:15</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“So the king of the North shall come and build a siege mound, and take a fortified city; and the forces</a:t>
            </a:r>
            <a:r>
              <a:rPr lang="en-US" sz="2400" baseline="30000" dirty="0" smtClean="0"/>
              <a:t>[</a:t>
            </a:r>
            <a:r>
              <a:rPr lang="en-US" sz="2400" baseline="30000" dirty="0" smtClean="0">
                <a:hlinkClick r:id="" action="ppaction://hlinkfile" tooltip="See footnote e"/>
              </a:rPr>
              <a:t>e</a:t>
            </a:r>
            <a:r>
              <a:rPr lang="en-US" sz="2400" baseline="30000" dirty="0" smtClean="0"/>
              <a:t>]</a:t>
            </a:r>
            <a:r>
              <a:rPr lang="en-US" sz="2400" dirty="0" smtClean="0"/>
              <a:t> of the South shall not withstand </a:t>
            </a:r>
            <a:r>
              <a:rPr lang="en-US" sz="2400" i="1" dirty="0" smtClean="0"/>
              <a:t>him.</a:t>
            </a:r>
            <a:r>
              <a:rPr lang="en-US" sz="2400" dirty="0" smtClean="0"/>
              <a:t> Even his choice troops </a:t>
            </a:r>
            <a:r>
              <a:rPr lang="en-US" sz="2400" i="1" dirty="0" smtClean="0"/>
              <a:t>shall have</a:t>
            </a:r>
            <a:r>
              <a:rPr lang="en-US" sz="2400" dirty="0" smtClean="0"/>
              <a:t> no strength to resist.”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724150"/>
            <a:ext cx="8153400" cy="2133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As Antiochus III counterattacked, </a:t>
            </a:r>
            <a:r>
              <a:rPr lang="en-US" sz="2400" dirty="0" err="1" smtClean="0"/>
              <a:t>Scopas</a:t>
            </a:r>
            <a:r>
              <a:rPr lang="en-US" sz="2400" dirty="0" smtClean="0"/>
              <a:t> retreated to Sidon and found himself under siege at that city by the Seleucid King, finally losing the city to him.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11:16</a:t>
            </a:r>
            <a:endParaRPr lang="en-US" dirty="0"/>
          </a:p>
        </p:txBody>
      </p:sp>
      <p:sp>
        <p:nvSpPr>
          <p:cNvPr id="3" name="Rectangle 3"/>
          <p:cNvSpPr txBox="1">
            <a:spLocks noChangeArrowheads="1"/>
          </p:cNvSpPr>
          <p:nvPr/>
        </p:nvSpPr>
        <p:spPr>
          <a:xfrm>
            <a:off x="381000" y="971550"/>
            <a:ext cx="8153400" cy="14478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“But he who comes against him shall do according to his own will, and no one shall stand against him. He shall stand in the Glorious Land with destruction in his power.”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3028950"/>
            <a:ext cx="8153400" cy="18288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198</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III moved southward into Palestine, taking Jerusalem in 198</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11:17</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“He shall also set his face to enter with the strength of his whole kingdom, and upright ones</a:t>
            </a:r>
            <a:r>
              <a:rPr lang="en-US" sz="2400" baseline="30000" dirty="0" smtClean="0"/>
              <a:t> </a:t>
            </a:r>
            <a:r>
              <a:rPr lang="en-US" sz="2400" dirty="0" smtClean="0"/>
              <a:t>with him; thus shall he do. And he shall give him the daughter of women to destroy it; but she shall not stand </a:t>
            </a:r>
            <a:r>
              <a:rPr lang="en-US" sz="2400" i="1" dirty="0" smtClean="0"/>
              <a:t>with him,</a:t>
            </a:r>
            <a:r>
              <a:rPr lang="en-US" sz="2400" dirty="0" smtClean="0"/>
              <a:t> or be for him.”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419350"/>
            <a:ext cx="8382000" cy="2590800"/>
          </a:xfrm>
          <a:prstGeom prst="rect">
            <a:avLst/>
          </a:prstGeom>
        </p:spPr>
        <p:txBody>
          <a:bodyPr vert="horz">
            <a:normAutofit lnSpcReduction="10000"/>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195</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sz="2400" dirty="0" smtClean="0"/>
              <a:t>Antiochus III entered into an alliance with the young Ptolemy V who was still a boy. The alliance was sealed by Ptolemy V marrying Cleopatra, the daughter of Antiochus III.</a:t>
            </a:r>
          </a:p>
          <a:p>
            <a:r>
              <a:rPr lang="en-US" sz="2400" dirty="0" smtClean="0"/>
              <a:t>Rather than being an influence on behalf of her father, Cleopatra became an ardent supporter of Egypt, even reigning a regent after the death of her husband in 181.</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11:18</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“After this he shall turn his face to the coastlands, and shall take many. But a ruler shall bring the reproach against them to an end; and with the reproach removed, he shall turn back on him.”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343150"/>
            <a:ext cx="8153400" cy="2514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192</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III had invaded Thrace and was now asked by a league of city states in central Greece to aid them in their fight against Macedonia and the Peloponnesians. Meanwhile, the Romans threw in their weight against Antiochus III and he was forced to withdraw from Greece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powers c. 192 BC</a:t>
            </a:r>
            <a:endParaRPr lang="en-US" dirty="0"/>
          </a:p>
        </p:txBody>
      </p:sp>
      <p:pic>
        <p:nvPicPr>
          <p:cNvPr id="1026" name="Picture 2" descr="C:\Users\Robert Mullen\Pictures\powers192bc.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1257301"/>
            <a:ext cx="8563879" cy="29282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Gaugamela (Arbela)</a:t>
            </a:r>
          </a:p>
        </p:txBody>
      </p:sp>
      <p:sp>
        <p:nvSpPr>
          <p:cNvPr id="25603" name="Rectangle 3"/>
          <p:cNvSpPr>
            <a:spLocks noGrp="1" noChangeArrowheads="1"/>
          </p:cNvSpPr>
          <p:nvPr>
            <p:ph type="body" sz="half" idx="1"/>
          </p:nvPr>
        </p:nvSpPr>
        <p:spPr>
          <a:xfrm>
            <a:off x="228600" y="1200150"/>
            <a:ext cx="3733800" cy="3486150"/>
          </a:xfrm>
          <a:ln>
            <a:solidFill>
              <a:schemeClr val="tx1"/>
            </a:solidFill>
          </a:ln>
        </p:spPr>
        <p:txBody>
          <a:bodyPr>
            <a:normAutofit fontScale="92500" lnSpcReduction="10000"/>
          </a:bodyPr>
          <a:lstStyle/>
          <a:p>
            <a:pPr eaLnBrk="1" hangingPunct="1">
              <a:lnSpc>
                <a:spcPct val="80000"/>
              </a:lnSpc>
            </a:pPr>
            <a:r>
              <a:rPr lang="en-US" sz="2400" dirty="0" smtClean="0"/>
              <a:t>Darius drew his army up on a large plain near Gaugamela</a:t>
            </a:r>
          </a:p>
          <a:p>
            <a:pPr eaLnBrk="1" hangingPunct="1">
              <a:lnSpc>
                <a:spcPct val="80000"/>
              </a:lnSpc>
            </a:pPr>
            <a:r>
              <a:rPr lang="en-US" sz="2400" dirty="0" smtClean="0"/>
              <a:t>The ground was carefully leveled, obstacles removed, and brush cut down to allow free movement of his chariots and horses</a:t>
            </a:r>
          </a:p>
          <a:p>
            <a:pPr eaLnBrk="1" hangingPunct="1">
              <a:lnSpc>
                <a:spcPct val="80000"/>
              </a:lnSpc>
            </a:pPr>
            <a:r>
              <a:rPr lang="en-US" sz="2400" dirty="0" smtClean="0"/>
              <a:t>Darius wanted to lure Alexander into a battlefield of his own choosing so Darius could employ his masses</a:t>
            </a:r>
          </a:p>
        </p:txBody>
      </p:sp>
      <p:pic>
        <p:nvPicPr>
          <p:cNvPr id="25604" name="Picture 4" descr="scythed_chariot"/>
          <p:cNvPicPr>
            <a:picLocks noGrp="1" noChangeAspect="1" noChangeArrowheads="1"/>
          </p:cNvPicPr>
          <p:nvPr>
            <p:ph sz="half" idx="2"/>
          </p:nvPr>
        </p:nvPicPr>
        <p:blipFill>
          <a:blip r:embed="rId3" cstate="print"/>
          <a:srcRect/>
          <a:stretch>
            <a:fillRect/>
          </a:stretch>
        </p:blipFill>
        <p:spPr>
          <a:xfrm>
            <a:off x="4191001" y="1576387"/>
            <a:ext cx="4735513" cy="1966913"/>
          </a:xfrm>
          <a:noFill/>
          <a:ln>
            <a:solidFill>
              <a:schemeClr val="tx1"/>
            </a:solidFill>
          </a:ln>
        </p:spPr>
      </p:pic>
      <p:sp>
        <p:nvSpPr>
          <p:cNvPr id="25605" name="Rectangle 6"/>
          <p:cNvSpPr>
            <a:spLocks noChangeArrowheads="1"/>
          </p:cNvSpPr>
          <p:nvPr/>
        </p:nvSpPr>
        <p:spPr bwMode="auto">
          <a:xfrm>
            <a:off x="5486401" y="3773240"/>
            <a:ext cx="2262479" cy="461665"/>
          </a:xfrm>
          <a:prstGeom prst="rect">
            <a:avLst/>
          </a:prstGeom>
          <a:noFill/>
          <a:ln w="9525">
            <a:solidFill>
              <a:schemeClr val="tx1"/>
            </a:solidFill>
            <a:miter lim="800000"/>
            <a:headEnd/>
            <a:tailEnd/>
          </a:ln>
        </p:spPr>
        <p:txBody>
          <a:bodyPr wrap="none" anchor="ctr">
            <a:spAutoFit/>
          </a:bodyPr>
          <a:lstStyle/>
          <a:p>
            <a:r>
              <a:rPr lang="en-US" sz="2400"/>
              <a:t>Scythed chariot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Gaugamela (Arbela)</a:t>
            </a:r>
          </a:p>
        </p:txBody>
      </p:sp>
      <p:sp>
        <p:nvSpPr>
          <p:cNvPr id="26627" name="Rectangle 3"/>
          <p:cNvSpPr>
            <a:spLocks noGrp="1" noChangeArrowheads="1"/>
          </p:cNvSpPr>
          <p:nvPr>
            <p:ph type="body" sz="half" idx="1"/>
          </p:nvPr>
        </p:nvSpPr>
        <p:spPr>
          <a:xfrm>
            <a:off x="152400" y="1200150"/>
            <a:ext cx="4419600" cy="3714750"/>
          </a:xfrm>
        </p:spPr>
        <p:txBody>
          <a:bodyPr>
            <a:normAutofit fontScale="92500"/>
          </a:bodyPr>
          <a:lstStyle/>
          <a:p>
            <a:pPr eaLnBrk="1" hangingPunct="1">
              <a:lnSpc>
                <a:spcPct val="80000"/>
              </a:lnSpc>
            </a:pPr>
            <a:r>
              <a:rPr lang="en-US" sz="2400" smtClean="0"/>
              <a:t>Alexander advanced and camped within sight of Darius’s army on Sept 30, 331 B.C.</a:t>
            </a:r>
          </a:p>
          <a:p>
            <a:pPr eaLnBrk="1" hangingPunct="1">
              <a:lnSpc>
                <a:spcPct val="80000"/>
              </a:lnSpc>
            </a:pPr>
            <a:r>
              <a:rPr lang="en-US" sz="2400" smtClean="0"/>
              <a:t>Darius feared a night attack and kept his men alert all night</a:t>
            </a:r>
          </a:p>
          <a:p>
            <a:pPr eaLnBrk="1" hangingPunct="1">
              <a:lnSpc>
                <a:spcPct val="80000"/>
              </a:lnSpc>
            </a:pPr>
            <a:r>
              <a:rPr lang="en-US" sz="2400" smtClean="0"/>
              <a:t>When Alexander did attack the next day, Darius’s men were tired</a:t>
            </a:r>
          </a:p>
          <a:p>
            <a:pPr eaLnBrk="1" hangingPunct="1">
              <a:lnSpc>
                <a:spcPct val="80000"/>
              </a:lnSpc>
            </a:pPr>
            <a:r>
              <a:rPr lang="en-US" sz="2400" smtClean="0"/>
              <a:t>In the opening moves, the Persians tried to outflank Alexander </a:t>
            </a:r>
          </a:p>
          <a:p>
            <a:pPr lvl="1" eaLnBrk="1" hangingPunct="1">
              <a:lnSpc>
                <a:spcPct val="80000"/>
              </a:lnSpc>
            </a:pPr>
            <a:r>
              <a:rPr lang="en-US" sz="2400" smtClean="0"/>
              <a:t>Larger force had given them this capability</a:t>
            </a:r>
          </a:p>
        </p:txBody>
      </p:sp>
      <p:pic>
        <p:nvPicPr>
          <p:cNvPr id="26628" name="Picture 8" descr="macedonian_battle_formatio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13276" y="1657350"/>
            <a:ext cx="4378325" cy="212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Gaugamela (Arbela)</a:t>
            </a:r>
          </a:p>
        </p:txBody>
      </p:sp>
      <p:sp>
        <p:nvSpPr>
          <p:cNvPr id="32771" name="Rectangle 3"/>
          <p:cNvSpPr>
            <a:spLocks noGrp="1" noChangeArrowheads="1"/>
          </p:cNvSpPr>
          <p:nvPr>
            <p:ph type="body" idx="1"/>
          </p:nvPr>
        </p:nvSpPr>
        <p:spPr>
          <a:xfrm>
            <a:off x="457200" y="1348978"/>
            <a:ext cx="4495800" cy="3394472"/>
          </a:xfrm>
        </p:spPr>
        <p:txBody>
          <a:bodyPr>
            <a:normAutofit fontScale="92500" lnSpcReduction="10000"/>
          </a:bodyPr>
          <a:lstStyle/>
          <a:p>
            <a:pPr eaLnBrk="1" hangingPunct="1">
              <a:lnSpc>
                <a:spcPct val="80000"/>
              </a:lnSpc>
            </a:pPr>
            <a:r>
              <a:rPr lang="en-US" sz="2400" smtClean="0"/>
              <a:t>Darius now feared for his own safety and fled the field</a:t>
            </a:r>
          </a:p>
          <a:p>
            <a:pPr eaLnBrk="1" hangingPunct="1">
              <a:lnSpc>
                <a:spcPct val="80000"/>
              </a:lnSpc>
            </a:pPr>
            <a:r>
              <a:rPr lang="en-US" sz="2400" smtClean="0"/>
              <a:t>The entire Persian center and left also fled</a:t>
            </a:r>
          </a:p>
          <a:p>
            <a:pPr eaLnBrk="1" hangingPunct="1">
              <a:lnSpc>
                <a:spcPct val="80000"/>
              </a:lnSpc>
            </a:pPr>
            <a:r>
              <a:rPr lang="en-US" sz="2400" smtClean="0"/>
              <a:t>The Persian army was dispersed</a:t>
            </a:r>
          </a:p>
          <a:p>
            <a:pPr eaLnBrk="1" hangingPunct="1">
              <a:lnSpc>
                <a:spcPct val="80000"/>
              </a:lnSpc>
            </a:pPr>
            <a:r>
              <a:rPr lang="en-US" sz="2400" smtClean="0"/>
              <a:t>Alexander pursued for 70 miles to Arbela (modern day Arbil) but couldn’t catch Darius</a:t>
            </a:r>
          </a:p>
          <a:p>
            <a:pPr eaLnBrk="1" hangingPunct="1">
              <a:lnSpc>
                <a:spcPct val="80000"/>
              </a:lnSpc>
            </a:pPr>
            <a:r>
              <a:rPr lang="en-US" sz="2400" smtClean="0"/>
              <a:t>The Persians lost 40,000 to 90,000</a:t>
            </a:r>
          </a:p>
          <a:p>
            <a:pPr eaLnBrk="1" hangingPunct="1">
              <a:lnSpc>
                <a:spcPct val="80000"/>
              </a:lnSpc>
            </a:pPr>
            <a:r>
              <a:rPr lang="en-US" sz="2400" smtClean="0"/>
              <a:t>The Macedonians only 500</a:t>
            </a:r>
          </a:p>
        </p:txBody>
      </p:sp>
      <p:grpSp>
        <p:nvGrpSpPr>
          <p:cNvPr id="2" name="Group 6"/>
          <p:cNvGrpSpPr>
            <a:grpSpLocks/>
          </p:cNvGrpSpPr>
          <p:nvPr/>
        </p:nvGrpSpPr>
        <p:grpSpPr bwMode="auto">
          <a:xfrm>
            <a:off x="5259388" y="1581150"/>
            <a:ext cx="3656012" cy="2933700"/>
            <a:chOff x="3313" y="1328"/>
            <a:chExt cx="2303" cy="2464"/>
          </a:xfrm>
        </p:grpSpPr>
        <p:pic>
          <p:nvPicPr>
            <p:cNvPr id="32773" name="Picture 4" descr="Map of Iraq"/>
            <p:cNvPicPr>
              <a:picLocks noChangeAspect="1" noChangeArrowheads="1"/>
            </p:cNvPicPr>
            <p:nvPr/>
          </p:nvPicPr>
          <p:blipFill>
            <a:blip r:embed="rId3" cstate="print"/>
            <a:srcRect/>
            <a:stretch>
              <a:fillRect/>
            </a:stretch>
          </p:blipFill>
          <p:spPr bwMode="auto">
            <a:xfrm>
              <a:off x="3313" y="1328"/>
              <a:ext cx="2303" cy="2464"/>
            </a:xfrm>
            <a:prstGeom prst="rect">
              <a:avLst/>
            </a:prstGeom>
            <a:noFill/>
            <a:ln w="9525">
              <a:noFill/>
              <a:miter lim="800000"/>
              <a:headEnd/>
              <a:tailEnd/>
            </a:ln>
          </p:spPr>
        </p:pic>
        <p:sp>
          <p:nvSpPr>
            <p:cNvPr id="32774" name="Oval 5"/>
            <p:cNvSpPr>
              <a:spLocks noChangeArrowheads="1"/>
            </p:cNvSpPr>
            <p:nvPr/>
          </p:nvSpPr>
          <p:spPr bwMode="auto">
            <a:xfrm>
              <a:off x="4464" y="1584"/>
              <a:ext cx="288" cy="288"/>
            </a:xfrm>
            <a:prstGeom prst="ellipse">
              <a:avLst/>
            </a:prstGeom>
            <a:noFill/>
            <a:ln w="38100">
              <a:solidFill>
                <a:schemeClr val="tx1"/>
              </a:solidFill>
              <a:round/>
              <a:headEnd/>
              <a:tailEnd/>
            </a:ln>
          </p:spPr>
          <p:txBody>
            <a:bodyPr wrap="none" anchor="ctr"/>
            <a:lstStyle/>
            <a:p>
              <a:pPr algn="ctr"/>
              <a:endParaRPr lang="en-US">
                <a:solidFill>
                  <a:schemeClr val="bg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After Gaugamela </a:t>
            </a:r>
          </a:p>
        </p:txBody>
      </p:sp>
      <p:sp>
        <p:nvSpPr>
          <p:cNvPr id="37891" name="Rectangle 3"/>
          <p:cNvSpPr>
            <a:spLocks noGrp="1" noChangeArrowheads="1"/>
          </p:cNvSpPr>
          <p:nvPr>
            <p:ph type="body" idx="1"/>
          </p:nvPr>
        </p:nvSpPr>
        <p:spPr/>
        <p:txBody>
          <a:bodyPr/>
          <a:lstStyle/>
          <a:p>
            <a:pPr eaLnBrk="1" hangingPunct="1"/>
            <a:r>
              <a:rPr lang="en-US" smtClean="0"/>
              <a:t>Darius’s escape frustrated Alexander because it prevented him from full claim to being king of Persia</a:t>
            </a:r>
          </a:p>
          <a:p>
            <a:pPr eaLnBrk="1" hangingPunct="1"/>
            <a:r>
              <a:rPr lang="en-US" smtClean="0"/>
              <a:t>Eventually Darius’s followers assassinated him</a:t>
            </a:r>
          </a:p>
          <a:p>
            <a:pPr eaLnBrk="1" hangingPunct="1"/>
            <a:r>
              <a:rPr lang="en-US" smtClean="0"/>
              <a:t>As Alexander became king of Persia and continued to advance east, he took on an increasingly Eastern attitude</a:t>
            </a:r>
          </a:p>
          <a:p>
            <a:pPr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The End of the Empire</a:t>
            </a:r>
          </a:p>
        </p:txBody>
      </p:sp>
      <p:sp>
        <p:nvSpPr>
          <p:cNvPr id="38917" name="Rectangle 3"/>
          <p:cNvSpPr>
            <a:spLocks noGrp="1" noChangeArrowheads="1"/>
          </p:cNvSpPr>
          <p:nvPr>
            <p:ph type="body" idx="1"/>
          </p:nvPr>
        </p:nvSpPr>
        <p:spPr>
          <a:xfrm>
            <a:off x="381000" y="1047750"/>
            <a:ext cx="8153400" cy="3810000"/>
          </a:xfrm>
        </p:spPr>
        <p:txBody>
          <a:bodyPr>
            <a:normAutofit lnSpcReduction="10000"/>
          </a:bodyPr>
          <a:lstStyle/>
          <a:p>
            <a:pPr eaLnBrk="1" hangingPunct="1">
              <a:lnSpc>
                <a:spcPct val="90000"/>
              </a:lnSpc>
            </a:pPr>
            <a:r>
              <a:rPr lang="en-US" sz="2400" dirty="0" smtClean="0"/>
              <a:t>Alexander</a:t>
            </a:r>
          </a:p>
          <a:p>
            <a:pPr lvl="1" eaLnBrk="1" hangingPunct="1">
              <a:lnSpc>
                <a:spcPct val="90000"/>
              </a:lnSpc>
            </a:pPr>
            <a:r>
              <a:rPr lang="en-US" sz="2000" dirty="0" smtClean="0"/>
              <a:t>Married Roxanna and had his men also intermarry</a:t>
            </a:r>
          </a:p>
          <a:p>
            <a:pPr lvl="1" eaLnBrk="1" hangingPunct="1">
              <a:lnSpc>
                <a:spcPct val="90000"/>
              </a:lnSpc>
            </a:pPr>
            <a:r>
              <a:rPr lang="en-US" sz="2000" dirty="0" smtClean="0"/>
              <a:t>Adopted Eastern dress and habits</a:t>
            </a:r>
          </a:p>
          <a:p>
            <a:pPr lvl="1" eaLnBrk="1" hangingPunct="1">
              <a:lnSpc>
                <a:spcPct val="90000"/>
              </a:lnSpc>
            </a:pPr>
            <a:r>
              <a:rPr lang="en-US" sz="2000" dirty="0" smtClean="0"/>
              <a:t>Publicly insisted upon his descent from the gods</a:t>
            </a:r>
          </a:p>
          <a:p>
            <a:pPr lvl="1" eaLnBrk="1" hangingPunct="1">
              <a:lnSpc>
                <a:spcPct val="90000"/>
              </a:lnSpc>
            </a:pPr>
            <a:r>
              <a:rPr lang="en-US" sz="2000" dirty="0" smtClean="0"/>
              <a:t>Began giving key positions to Persians</a:t>
            </a:r>
          </a:p>
          <a:p>
            <a:pPr eaLnBrk="1" hangingPunct="1">
              <a:lnSpc>
                <a:spcPct val="90000"/>
              </a:lnSpc>
            </a:pPr>
            <a:r>
              <a:rPr lang="en-US" sz="2400" dirty="0" smtClean="0"/>
              <a:t>The Macedonians were tired of campaigning and resented the changes in Alexander’s behavior and become mutinous</a:t>
            </a:r>
          </a:p>
          <a:p>
            <a:pPr>
              <a:lnSpc>
                <a:spcPct val="90000"/>
              </a:lnSpc>
            </a:pPr>
            <a:r>
              <a:rPr lang="en-US" sz="2400" dirty="0" smtClean="0"/>
              <a:t>Alexander planning new campaign to take Arabia and Carthage when he died.</a:t>
            </a:r>
          </a:p>
          <a:p>
            <a:pPr>
              <a:lnSpc>
                <a:spcPct val="90000"/>
              </a:lnSpc>
            </a:pPr>
            <a:r>
              <a:rPr lang="en-US" sz="2400" dirty="0" smtClean="0"/>
              <a:t>Alexander died in June 323. The cause is still debated today.  Disease, infection, alcoholism, or poisoning?</a:t>
            </a:r>
          </a:p>
          <a:p>
            <a:pPr>
              <a:lnSpc>
                <a:spcPct val="90000"/>
              </a:lnSpc>
            </a:pP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alexemp"/>
          <p:cNvPicPr>
            <a:picLocks noGrp="1" noChangeAspect="1" noChangeArrowheads="1"/>
          </p:cNvPicPr>
          <p:nvPr>
            <p:ph idx="1"/>
          </p:nvPr>
        </p:nvPicPr>
        <p:blipFill>
          <a:blip r:embed="rId3" cstate="print"/>
          <a:srcRect/>
          <a:stretch>
            <a:fillRect/>
          </a:stretch>
        </p:blipFill>
        <p:spPr>
          <a:xfrm>
            <a:off x="228600" y="514351"/>
            <a:ext cx="8802688" cy="4155281"/>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The Succession</a:t>
            </a:r>
          </a:p>
        </p:txBody>
      </p:sp>
      <p:sp>
        <p:nvSpPr>
          <p:cNvPr id="38917" name="Rectangle 3"/>
          <p:cNvSpPr>
            <a:spLocks noGrp="1" noChangeArrowheads="1"/>
          </p:cNvSpPr>
          <p:nvPr>
            <p:ph type="body" idx="1"/>
          </p:nvPr>
        </p:nvSpPr>
        <p:spPr>
          <a:xfrm>
            <a:off x="381000" y="1047750"/>
            <a:ext cx="8458200" cy="3810000"/>
          </a:xfrm>
        </p:spPr>
        <p:txBody>
          <a:bodyPr>
            <a:normAutofit/>
          </a:bodyPr>
          <a:lstStyle/>
          <a:p>
            <a:pPr eaLnBrk="1" hangingPunct="1">
              <a:lnSpc>
                <a:spcPct val="90000"/>
              </a:lnSpc>
            </a:pPr>
            <a:r>
              <a:rPr lang="en-US" sz="2400" dirty="0" smtClean="0"/>
              <a:t>Alexander died in 323 BC survived by:</a:t>
            </a:r>
          </a:p>
          <a:p>
            <a:pPr lvl="1" eaLnBrk="1" hangingPunct="1">
              <a:lnSpc>
                <a:spcPct val="90000"/>
              </a:lnSpc>
            </a:pPr>
            <a:r>
              <a:rPr lang="en-US" sz="2000" dirty="0" smtClean="0"/>
              <a:t>Mother: </a:t>
            </a:r>
            <a:r>
              <a:rPr lang="en-US" sz="2000" dirty="0" err="1" smtClean="0"/>
              <a:t>Olympias</a:t>
            </a:r>
            <a:endParaRPr lang="en-US" sz="2000" dirty="0" smtClean="0"/>
          </a:p>
          <a:p>
            <a:pPr lvl="1" eaLnBrk="1" hangingPunct="1">
              <a:lnSpc>
                <a:spcPct val="90000"/>
              </a:lnSpc>
            </a:pPr>
            <a:r>
              <a:rPr lang="en-US" sz="2000" dirty="0" smtClean="0"/>
              <a:t>Brother: Phillip</a:t>
            </a:r>
          </a:p>
          <a:p>
            <a:pPr lvl="1" eaLnBrk="1" hangingPunct="1">
              <a:lnSpc>
                <a:spcPct val="90000"/>
              </a:lnSpc>
            </a:pPr>
            <a:r>
              <a:rPr lang="en-US" sz="2000" dirty="0" smtClean="0"/>
              <a:t>Wife: Roxana </a:t>
            </a:r>
          </a:p>
          <a:p>
            <a:pPr lvl="1" eaLnBrk="1" hangingPunct="1">
              <a:lnSpc>
                <a:spcPct val="90000"/>
              </a:lnSpc>
            </a:pPr>
            <a:r>
              <a:rPr lang="en-US" sz="2000" dirty="0" smtClean="0"/>
              <a:t>Son: Alexander (born after </a:t>
            </a:r>
            <a:r>
              <a:rPr lang="en-US" sz="2000" dirty="0" err="1" smtClean="0"/>
              <a:t>AtG’s</a:t>
            </a:r>
            <a:r>
              <a:rPr lang="en-US" sz="2000" dirty="0" smtClean="0"/>
              <a:t> death)</a:t>
            </a:r>
          </a:p>
          <a:p>
            <a:pPr eaLnBrk="1" hangingPunct="1">
              <a:lnSpc>
                <a:spcPct val="90000"/>
              </a:lnSpc>
            </a:pPr>
            <a:r>
              <a:rPr lang="en-US" sz="2400" dirty="0" err="1" smtClean="0"/>
              <a:t>Perdiccas</a:t>
            </a:r>
            <a:r>
              <a:rPr lang="en-US" sz="2400" dirty="0" smtClean="0"/>
              <a:t> was guardian of the heirs, assassinated in 321.</a:t>
            </a:r>
          </a:p>
          <a:p>
            <a:pPr eaLnBrk="1" hangingPunct="1">
              <a:lnSpc>
                <a:spcPct val="90000"/>
              </a:lnSpc>
            </a:pPr>
            <a:r>
              <a:rPr lang="en-US" sz="2400" dirty="0" smtClean="0"/>
              <a:t>Replaced by Antipater, assassinated in 318, replaced by </a:t>
            </a:r>
            <a:r>
              <a:rPr lang="en-US" sz="2400" dirty="0" err="1" smtClean="0"/>
              <a:t>Cassander</a:t>
            </a:r>
            <a:r>
              <a:rPr lang="en-US" sz="2400" dirty="0" smtClean="0"/>
              <a:t>.</a:t>
            </a:r>
          </a:p>
          <a:p>
            <a:pPr eaLnBrk="1" hangingPunct="1">
              <a:lnSpc>
                <a:spcPct val="90000"/>
              </a:lnSpc>
            </a:pPr>
            <a:r>
              <a:rPr lang="en-US" sz="2400" dirty="0" err="1" smtClean="0"/>
              <a:t>Olympias</a:t>
            </a:r>
            <a:r>
              <a:rPr lang="en-US" sz="2400" dirty="0" smtClean="0"/>
              <a:t> arranged for Phillip to be killed.  </a:t>
            </a:r>
            <a:r>
              <a:rPr lang="en-US" sz="2400" dirty="0" err="1" smtClean="0"/>
              <a:t>Cassander</a:t>
            </a:r>
            <a:r>
              <a:rPr lang="en-US" sz="2400" dirty="0" smtClean="0"/>
              <a:t> drowned </a:t>
            </a:r>
            <a:r>
              <a:rPr lang="en-US" sz="2400" dirty="0" err="1" smtClean="0"/>
              <a:t>Olympias</a:t>
            </a:r>
            <a:r>
              <a:rPr lang="en-US" sz="2400" dirty="0" smtClean="0"/>
              <a:t>, Roxana, and Alexander.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2171</TotalTime>
  <Words>1765</Words>
  <Application>Microsoft Macintosh PowerPoint</Application>
  <PresentationFormat>On-screen Show (16:9)</PresentationFormat>
  <Paragraphs>141</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Constantia</vt:lpstr>
      <vt:lpstr>Wingdings 2</vt:lpstr>
      <vt:lpstr>Paper</vt:lpstr>
      <vt:lpstr>Time Between the Testaments</vt:lpstr>
      <vt:lpstr>Gaugamela (Arbela)</vt:lpstr>
      <vt:lpstr>Gaugamela (Arbela)</vt:lpstr>
      <vt:lpstr>Gaugamela (Arbela)</vt:lpstr>
      <vt:lpstr>Gaugamela (Arbela)</vt:lpstr>
      <vt:lpstr>After Gaugamela </vt:lpstr>
      <vt:lpstr>The End of the Empire</vt:lpstr>
      <vt:lpstr>PowerPoint Presentation</vt:lpstr>
      <vt:lpstr>The Succession</vt:lpstr>
      <vt:lpstr>After Alexander</vt:lpstr>
      <vt:lpstr>Daniel 11:5</vt:lpstr>
      <vt:lpstr>Daniel 11:6</vt:lpstr>
      <vt:lpstr>World powers c. 270 BC</vt:lpstr>
      <vt:lpstr>Daniel 11:7</vt:lpstr>
      <vt:lpstr>Daniel 11:8</vt:lpstr>
      <vt:lpstr>Daniel 11;9</vt:lpstr>
      <vt:lpstr>Daniel 11:10</vt:lpstr>
      <vt:lpstr>Daniel 11:11</vt:lpstr>
      <vt:lpstr>Daniel 11:12</vt:lpstr>
      <vt:lpstr>Daniel 11:13</vt:lpstr>
      <vt:lpstr>Daniel 11:14</vt:lpstr>
      <vt:lpstr>Daniel 11:15</vt:lpstr>
      <vt:lpstr>Daniel 11:16</vt:lpstr>
      <vt:lpstr>Daniel 11:17</vt:lpstr>
      <vt:lpstr>Daniel 11:18</vt:lpstr>
      <vt:lpstr>World powers c. 192 BC</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Between the Testaments</dc:title>
  <dc:creator>Robert Mullen</dc:creator>
  <cp:lastModifiedBy>Microsoft Office User</cp:lastModifiedBy>
  <cp:revision>197</cp:revision>
  <dcterms:created xsi:type="dcterms:W3CDTF">2015-12-26T00:30:28Z</dcterms:created>
  <dcterms:modified xsi:type="dcterms:W3CDTF">2016-04-29T02:53:06Z</dcterms:modified>
</cp:coreProperties>
</file>