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26"/>
  </p:notesMasterIdLst>
  <p:handoutMasterIdLst>
    <p:handoutMasterId r:id="rId27"/>
  </p:handoutMasterIdLst>
  <p:sldIdLst>
    <p:sldId id="256" r:id="rId2"/>
    <p:sldId id="270" r:id="rId3"/>
    <p:sldId id="271" r:id="rId4"/>
    <p:sldId id="295" r:id="rId5"/>
    <p:sldId id="278" r:id="rId6"/>
    <p:sldId id="276" r:id="rId7"/>
    <p:sldId id="277" r:id="rId8"/>
    <p:sldId id="273" r:id="rId9"/>
    <p:sldId id="274" r:id="rId10"/>
    <p:sldId id="293" r:id="rId11"/>
    <p:sldId id="294" r:id="rId12"/>
    <p:sldId id="296" r:id="rId13"/>
    <p:sldId id="275" r:id="rId14"/>
    <p:sldId id="291" r:id="rId15"/>
    <p:sldId id="279" r:id="rId16"/>
    <p:sldId id="281" r:id="rId17"/>
    <p:sldId id="282" r:id="rId18"/>
    <p:sldId id="283" r:id="rId19"/>
    <p:sldId id="284" r:id="rId20"/>
    <p:sldId id="285" r:id="rId21"/>
    <p:sldId id="287" r:id="rId22"/>
    <p:sldId id="288" r:id="rId23"/>
    <p:sldId id="289" r:id="rId24"/>
    <p:sldId id="290" r:id="rId25"/>
  </p:sldIdLst>
  <p:sldSz cx="9144000" cy="5143500" type="screen16x9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324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2725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E733F8-27B3-4E13-8578-4A7FF6A3D998}" type="datetimeFigureOut">
              <a:rPr lang="en-US" smtClean="0"/>
              <a:pPr/>
              <a:t>4/14/2016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6988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2725" y="8916988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483553-340D-4901-81C4-B2A962475E3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2F92ED61-C503-4D54-B1EE-BB4140274650}" type="datetimeFigureOut">
              <a:rPr lang="en-US" smtClean="0"/>
              <a:pPr/>
              <a:t>4/14/2016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4229" tIns="47114" rIns="94229" bIns="4711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5DA65649-0E01-4860-8D81-FFE0F88B2F8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3863" y="704850"/>
            <a:ext cx="6254750" cy="35194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A65649-0E01-4860-8D81-FFE0F88B2F8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3863" y="704850"/>
            <a:ext cx="6254750" cy="35194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A65649-0E01-4860-8D81-FFE0F88B2F81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3863" y="704850"/>
            <a:ext cx="6254750" cy="35194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A65649-0E01-4860-8D81-FFE0F88B2F81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3863" y="704850"/>
            <a:ext cx="6254750" cy="35194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A65649-0E01-4860-8D81-FFE0F88B2F81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3863" y="704850"/>
            <a:ext cx="6254750" cy="35194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A65649-0E01-4860-8D81-FFE0F88B2F81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2275" y="703263"/>
            <a:ext cx="6257925" cy="35210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5B7967-2F53-4462-B7F7-439B40C9B1A9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0422F86-860A-4C3B-B28D-7CEEBDC3CF3E}" type="slidenum">
              <a:rPr lang="en-US" smtClean="0"/>
              <a:pPr/>
              <a:t>15</a:t>
            </a:fld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EA25672-8F0F-4BEB-85D1-D5BF2757EC83}" type="slidenum">
              <a:rPr lang="en-US" smtClean="0"/>
              <a:pPr/>
              <a:t>16</a:t>
            </a:fld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B22AE68-CD3A-41F3-A61E-F724983DFAE4}" type="slidenum">
              <a:rPr lang="en-US" smtClean="0"/>
              <a:pPr/>
              <a:t>17</a:t>
            </a:fld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2938483-28CD-48F8-8609-E35B62E36D25}" type="slidenum">
              <a:rPr lang="en-US" smtClean="0"/>
              <a:pPr/>
              <a:t>18</a:t>
            </a:fld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21C7E8C-790B-4594-AC06-471F8ECCEED3}" type="slidenum">
              <a:rPr lang="en-US" smtClean="0"/>
              <a:pPr/>
              <a:t>19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3863" y="704850"/>
            <a:ext cx="6254750" cy="35194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A65649-0E01-4860-8D81-FFE0F88B2F81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E261780-C825-41D6-857B-DB4E4C9A8241}" type="slidenum">
              <a:rPr lang="en-US" smtClean="0"/>
              <a:pPr/>
              <a:t>20</a:t>
            </a:fld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E8E47FE-03B8-4A7E-87D3-55E1E04CC37A}" type="slidenum">
              <a:rPr lang="en-US" smtClean="0"/>
              <a:pPr/>
              <a:t>21</a:t>
            </a:fld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95590D5-66E1-4BCC-9A63-147113AF7AD1}" type="slidenum">
              <a:rPr lang="en-US" smtClean="0"/>
              <a:pPr/>
              <a:t>22</a:t>
            </a:fld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65F6FCC-9633-44AF-ACBF-8C148DBBB3D1}" type="slidenum">
              <a:rPr lang="en-US" smtClean="0"/>
              <a:pPr/>
              <a:t>23</a:t>
            </a:fld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8EC81C8-A46B-4F15-A623-371383932D1C}" type="slidenum">
              <a:rPr lang="en-US" smtClean="0"/>
              <a:pPr/>
              <a:t>24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3863" y="704850"/>
            <a:ext cx="6254750" cy="35194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A65649-0E01-4860-8D81-FFE0F88B2F81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3863" y="704850"/>
            <a:ext cx="6254750" cy="35194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A65649-0E01-4860-8D81-FFE0F88B2F81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3863" y="704850"/>
            <a:ext cx="6254750" cy="35194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A65649-0E01-4860-8D81-FFE0F88B2F81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3863" y="704850"/>
            <a:ext cx="6254750" cy="35194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A65649-0E01-4860-8D81-FFE0F88B2F81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3863" y="704850"/>
            <a:ext cx="6254750" cy="35194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A65649-0E01-4860-8D81-FFE0F88B2F81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3863" y="704850"/>
            <a:ext cx="6254750" cy="35194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A65649-0E01-4860-8D81-FFE0F88B2F81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3863" y="704850"/>
            <a:ext cx="6254750" cy="35194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A65649-0E01-4860-8D81-FFE0F88B2F81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2774853"/>
            <a:ext cx="8305800" cy="85725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075299"/>
            <a:ext cx="8305800" cy="14859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2662595"/>
            <a:ext cx="2971800" cy="1191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2662595"/>
            <a:ext cx="2971800" cy="1191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2644727"/>
            <a:ext cx="45720" cy="3429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7943-EDAE-428F-BFF2-9CE6B0477FD0}" type="datetimeFigureOut">
              <a:rPr lang="en-US" smtClean="0"/>
              <a:pPr/>
              <a:t>4/14/2016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FC0AA5-B614-4B16-8077-675137FD71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7943-EDAE-428F-BFF2-9CE6B0477FD0}" type="datetimeFigureOut">
              <a:rPr lang="en-US" smtClean="0"/>
              <a:pPr/>
              <a:t>4/14/2016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C0AA5-B614-4B16-8077-675137FD71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7943-EDAE-428F-BFF2-9CE6B0477FD0}" type="datetimeFigureOut">
              <a:rPr lang="en-US" smtClean="0"/>
              <a:pPr/>
              <a:t>4/14/2016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C0AA5-B614-4B16-8077-675137FD71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200150"/>
            <a:ext cx="4038600" cy="163949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2953942"/>
            <a:ext cx="4038600" cy="16406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2E8199-8A4B-4744-9B13-368AB1432D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91013A-2509-404D-BE6D-5B1A6C79E1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3429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FF17943-EDAE-428F-BFF2-9CE6B0477FD0}" type="datetimeFigureOut">
              <a:rPr lang="en-US" smtClean="0"/>
              <a:pPr/>
              <a:t>4/14/2016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57FC0AA5-B614-4B16-8077-675137FD71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7943-EDAE-428F-BFF2-9CE6B0477FD0}" type="datetimeFigureOut">
              <a:rPr lang="en-US" smtClean="0"/>
              <a:pPr/>
              <a:t>4/14/2016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C0AA5-B614-4B16-8077-675137FD71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628900"/>
            <a:ext cx="7924800" cy="10287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3719148"/>
            <a:ext cx="7924800" cy="738552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3687744"/>
            <a:ext cx="7924800" cy="3226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7943-EDAE-428F-BFF2-9CE6B0477FD0}" type="datetimeFigureOut">
              <a:rPr lang="en-US" smtClean="0"/>
              <a:pPr/>
              <a:t>4/14/2016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C0AA5-B614-4B16-8077-675137FD71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59936" cy="3429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59936" cy="3429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C0AA5-B614-4B16-8077-675137FD71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7943-EDAE-428F-BFF2-9CE6B0477FD0}" type="datetimeFigureOut">
              <a:rPr lang="en-US" smtClean="0"/>
              <a:pPr/>
              <a:t>4/14/2016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49695"/>
            <a:ext cx="4040188" cy="5715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1651422"/>
            <a:ext cx="4038600" cy="293522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1651422"/>
            <a:ext cx="4038600" cy="293522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586"/>
            <a:ext cx="8229600" cy="85725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049695"/>
            <a:ext cx="4040188" cy="5715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1635164"/>
            <a:ext cx="3749040" cy="1191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1635164"/>
            <a:ext cx="3749040" cy="1191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7943-EDAE-428F-BFF2-9CE6B0477FD0}" type="datetimeFigureOut">
              <a:rPr lang="en-US" smtClean="0"/>
              <a:pPr/>
              <a:t>4/14/2016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C0AA5-B614-4B16-8077-675137FD71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7943-EDAE-428F-BFF2-9CE6B0477FD0}" type="datetimeFigureOut">
              <a:rPr lang="en-US" smtClean="0"/>
              <a:pPr/>
              <a:t>4/14/2016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C0AA5-B614-4B16-8077-675137FD71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342900"/>
            <a:ext cx="6248400" cy="428625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200150"/>
            <a:ext cx="1984248" cy="280035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342900"/>
            <a:ext cx="1981200" cy="8001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FF17943-EDAE-428F-BFF2-9CE6B0477FD0}" type="datetimeFigureOut">
              <a:rPr lang="en-US" smtClean="0"/>
              <a:pPr/>
              <a:t>4/14/2016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7FC0AA5-B614-4B16-8077-675137FD71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342900"/>
            <a:ext cx="2057400" cy="8001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342900"/>
            <a:ext cx="6019800" cy="417195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200150"/>
            <a:ext cx="2057400" cy="33147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7943-EDAE-428F-BFF2-9CE6B0477FD0}" type="datetimeFigureOut">
              <a:rPr lang="en-US" smtClean="0"/>
              <a:pPr/>
              <a:t>4/14/2016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FC0AA5-B614-4B16-8077-675137FD71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085850"/>
            <a:ext cx="8229600" cy="35087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4652750"/>
            <a:ext cx="2590800" cy="288036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FF17943-EDAE-428F-BFF2-9CE6B0477FD0}" type="datetimeFigureOut">
              <a:rPr lang="en-US" smtClean="0"/>
              <a:pPr/>
              <a:t>4/14/2016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4652750"/>
            <a:ext cx="3581400" cy="288036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4636148"/>
            <a:ext cx="609600" cy="3429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57FC0AA5-B614-4B16-8077-675137FD71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14300"/>
            <a:ext cx="8229600" cy="9144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  <p:sldLayoutId id="2147483840" r:id="rId12"/>
    <p:sldLayoutId id="2147483841" r:id="rId13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Time Between the Testaments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Son of Cyrus.</a:t>
            </a:r>
          </a:p>
          <a:p>
            <a:r>
              <a:rPr lang="en-US" sz="2800" dirty="0" smtClean="0"/>
              <a:t>Ahasuerus of Ezra 4:6 and/or Artaxerxes of Ezra 4:11-24).  Ordered construction stopped.</a:t>
            </a:r>
            <a:endParaRPr lang="en-US" dirty="0" smtClean="0"/>
          </a:p>
          <a:p>
            <a:r>
              <a:rPr lang="en-US" dirty="0" smtClean="0"/>
              <a:t>Added Egypt to Persian Empire.</a:t>
            </a:r>
          </a:p>
          <a:p>
            <a:r>
              <a:rPr lang="en-US" dirty="0" smtClean="0"/>
              <a:t>While returning from Egypt he learned of revolt.</a:t>
            </a:r>
          </a:p>
          <a:p>
            <a:r>
              <a:rPr lang="en-US" dirty="0" smtClean="0"/>
              <a:t>Died on the way back, either by accidently wounding himself or by suicide.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Cambyses  (530-522 BC)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 direct descendant of Cyrus.</a:t>
            </a:r>
          </a:p>
          <a:p>
            <a:r>
              <a:rPr lang="en-US" sz="2800" dirty="0" smtClean="0"/>
              <a:t>Darius of Ezra 5 &amp; 6 - Ordered construction of Temple to be supported per Cyrus’ decree.</a:t>
            </a:r>
            <a:endParaRPr lang="en-US" dirty="0" smtClean="0"/>
          </a:p>
          <a:p>
            <a:r>
              <a:rPr lang="en-US" dirty="0" smtClean="0"/>
              <a:t>Built roads, postal system, Persian fleet on Mediterranean </a:t>
            </a:r>
            <a:r>
              <a:rPr lang="en-US" dirty="0" smtClean="0"/>
              <a:t>Sea.</a:t>
            </a:r>
            <a:endParaRPr lang="en-US" dirty="0" smtClean="0"/>
          </a:p>
          <a:p>
            <a:r>
              <a:rPr lang="en-US" dirty="0" smtClean="0"/>
              <a:t>Took Persian Empire to largest extent. Esther 1:1, 10:1</a:t>
            </a:r>
          </a:p>
          <a:p>
            <a:r>
              <a:rPr lang="en-US" dirty="0" smtClean="0"/>
              <a:t>Attacked Greece and was </a:t>
            </a:r>
            <a:r>
              <a:rPr lang="en-US" dirty="0" smtClean="0"/>
              <a:t>defeated at Marathon.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Darius  (521-486 BC)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Ahasuerus of Esther</a:t>
            </a:r>
          </a:p>
          <a:p>
            <a:r>
              <a:rPr lang="en-US" dirty="0" smtClean="0"/>
              <a:t>Attacked Greece to avenge Darius and was defeated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Huge army held up at Thermopylae</a:t>
            </a:r>
          </a:p>
          <a:p>
            <a:pPr lvl="1"/>
            <a:r>
              <a:rPr lang="en-US" dirty="0" smtClean="0"/>
              <a:t>Large portion of Persian fleet destroyed by a storm, the rest was defeated off the island of Salamis.</a:t>
            </a:r>
          </a:p>
          <a:p>
            <a:r>
              <a:rPr lang="en-US" dirty="0" smtClean="0"/>
              <a:t>Xerxes did take Athens and burn the Acropolis.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Xerxes  (486 - 465 BC)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 smtClean="0">
                <a:solidFill>
                  <a:schemeClr val="tx1"/>
                </a:solidFill>
              </a:rPr>
              <a:t>Artaxerxes  I </a:t>
            </a:r>
            <a:r>
              <a:rPr lang="en-US" sz="4400" dirty="0" err="1" smtClean="0">
                <a:solidFill>
                  <a:schemeClr val="tx1"/>
                </a:solidFill>
              </a:rPr>
              <a:t>Logimanus</a:t>
            </a:r>
            <a:r>
              <a:rPr lang="en-US" sz="4400" dirty="0" smtClean="0">
                <a:solidFill>
                  <a:schemeClr val="tx1"/>
                </a:solidFill>
              </a:rPr>
              <a:t>  464-424 BC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3429000"/>
          </a:xfrm>
        </p:spPr>
        <p:txBody>
          <a:bodyPr>
            <a:noAutofit/>
          </a:bodyPr>
          <a:lstStyle/>
          <a:p>
            <a:r>
              <a:rPr lang="en-US" sz="2800" dirty="0" smtClean="0"/>
              <a:t>Artaxerxes of Ezra 7-10 and </a:t>
            </a:r>
            <a:r>
              <a:rPr lang="en-US" sz="2800" dirty="0" smtClean="0"/>
              <a:t>Nehemiah </a:t>
            </a:r>
          </a:p>
          <a:p>
            <a:pPr lvl="1"/>
            <a:r>
              <a:rPr lang="en-US" dirty="0" smtClean="0"/>
              <a:t>Sponsored </a:t>
            </a:r>
            <a:r>
              <a:rPr lang="en-US" dirty="0" smtClean="0"/>
              <a:t>Ezra’s </a:t>
            </a:r>
            <a:r>
              <a:rPr lang="en-US" dirty="0" smtClean="0"/>
              <a:t>return</a:t>
            </a:r>
          </a:p>
          <a:p>
            <a:pPr lvl="1"/>
            <a:r>
              <a:rPr lang="en-US" dirty="0" smtClean="0"/>
              <a:t>O</a:t>
            </a:r>
            <a:r>
              <a:rPr lang="en-US" dirty="0" smtClean="0"/>
              <a:t>rdered </a:t>
            </a:r>
            <a:r>
              <a:rPr lang="en-US" dirty="0" smtClean="0"/>
              <a:t>construction of Jerusalem under Nehemiah’s direction.</a:t>
            </a:r>
          </a:p>
          <a:p>
            <a:r>
              <a:rPr lang="en-US" sz="2800" dirty="0" smtClean="0"/>
              <a:t>Beginning of decline of Persian Empire.</a:t>
            </a:r>
            <a:endParaRPr lang="en-US" sz="2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6"/>
          <p:cNvSpPr/>
          <p:nvPr/>
        </p:nvSpPr>
        <p:spPr>
          <a:xfrm>
            <a:off x="381000" y="666750"/>
            <a:ext cx="8229600" cy="43434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33350"/>
            <a:ext cx="7772400" cy="571499"/>
          </a:xfrm>
        </p:spPr>
        <p:txBody>
          <a:bodyPr>
            <a:normAutofit/>
          </a:bodyPr>
          <a:lstStyle/>
          <a:p>
            <a:r>
              <a:rPr lang="en-US" sz="2800" dirty="0" smtClean="0"/>
              <a:t>Return of the Jews from Captivity</a:t>
            </a:r>
            <a:endParaRPr lang="en-US" sz="2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33400" y="2965951"/>
          <a:ext cx="7924800" cy="2857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/>
                <a:gridCol w="990600"/>
                <a:gridCol w="990600"/>
                <a:gridCol w="990600"/>
                <a:gridCol w="990600"/>
                <a:gridCol w="990600"/>
                <a:gridCol w="990600"/>
                <a:gridCol w="990600"/>
              </a:tblGrid>
              <a:tr h="28575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630</a:t>
                      </a:r>
                      <a:endParaRPr lang="en-US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620</a:t>
                      </a:r>
                      <a:endParaRPr lang="en-US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610</a:t>
                      </a:r>
                      <a:endParaRPr lang="en-US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600</a:t>
                      </a:r>
                      <a:endParaRPr lang="en-US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590</a:t>
                      </a:r>
                      <a:endParaRPr lang="en-US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580</a:t>
                      </a:r>
                      <a:endParaRPr lang="en-US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…</a:t>
                      </a:r>
                      <a:endParaRPr lang="en-US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540</a:t>
                      </a:r>
                      <a:endParaRPr lang="en-US" sz="1400" dirty="0"/>
                    </a:p>
                  </a:txBody>
                  <a:tcPr marT="34290" marB="34290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15462" y="3333751"/>
          <a:ext cx="7690338" cy="3865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9938"/>
                <a:gridCol w="533400"/>
                <a:gridCol w="2362200"/>
                <a:gridCol w="1447800"/>
                <a:gridCol w="2667000"/>
              </a:tblGrid>
              <a:tr h="386581"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Cyrus (539 – 529</a:t>
                      </a:r>
                      <a:r>
                        <a:rPr lang="en-US" sz="60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Darius I  (521 – 486)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Xerxes (486 - 464)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Artaxerxes I (464 – 424)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09600" y="2266265"/>
            <a:ext cx="1600200" cy="338554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Arial Narrow" pitchFamily="34" charset="0"/>
              </a:rPr>
              <a:t>Ezra  (1-6)</a:t>
            </a:r>
            <a:endParaRPr lang="en-US" sz="1600" b="1" dirty="0">
              <a:latin typeface="Arial Narrow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19600" y="2266265"/>
            <a:ext cx="1066800" cy="338554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Arial Narrow" pitchFamily="34" charset="0"/>
              </a:rPr>
              <a:t>Esther</a:t>
            </a:r>
            <a:endParaRPr lang="en-US" sz="1600" b="1" dirty="0">
              <a:latin typeface="Arial Narrow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781800" y="1980515"/>
            <a:ext cx="1295400" cy="338554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Arial Narrow" pitchFamily="34" charset="0"/>
              </a:rPr>
              <a:t>Nehemiah</a:t>
            </a:r>
            <a:endParaRPr lang="en-US" sz="1600" b="1" dirty="0">
              <a:latin typeface="Arial Narrow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96000" y="2266265"/>
            <a:ext cx="1524000" cy="338554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Arial Narrow" pitchFamily="34" charset="0"/>
              </a:rPr>
              <a:t>Ezra  (7-10)</a:t>
            </a:r>
            <a:endParaRPr lang="en-US" sz="1600" b="1" dirty="0">
              <a:latin typeface="Arial Narrow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85800" y="685801"/>
            <a:ext cx="1981200" cy="60016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536 - </a:t>
            </a:r>
            <a:r>
              <a:rPr lang="en-US" sz="1100" b="1" dirty="0" err="1" smtClean="0"/>
              <a:t>Zerubbabel</a:t>
            </a:r>
            <a:r>
              <a:rPr lang="en-US" sz="1100" b="1" dirty="0" smtClean="0"/>
              <a:t> </a:t>
            </a:r>
            <a:r>
              <a:rPr lang="en-US" sz="1100" dirty="0" smtClean="0"/>
              <a:t>and Joshua return to Judea with 49,897 and begin to rebuild temple.</a:t>
            </a:r>
            <a:endParaRPr lang="en-US" sz="1100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685800" y="1034281"/>
            <a:ext cx="0" cy="12001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762000" y="1327108"/>
            <a:ext cx="914400" cy="60016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535 – Work on Temple stopped.</a:t>
            </a:r>
            <a:endParaRPr lang="en-US" sz="1100" dirty="0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762000" y="1491481"/>
            <a:ext cx="0" cy="7429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1752600" y="3423151"/>
            <a:ext cx="76200" cy="285750"/>
          </a:xfrm>
          <a:prstGeom prst="rect">
            <a:avLst/>
          </a:prstGeom>
          <a:solidFill>
            <a:schemeClr val="bg2">
              <a:lumMod val="5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2133600" y="1866773"/>
            <a:ext cx="1676400" cy="2616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516 – Temple  finished.</a:t>
            </a:r>
            <a:endParaRPr lang="en-US" sz="1100" dirty="0"/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2133600" y="2005831"/>
            <a:ext cx="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905000" y="1327108"/>
            <a:ext cx="2057400" cy="60016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520 – God sends Haggai and Zechariah.  Work on Temple resumes. </a:t>
            </a:r>
            <a:endParaRPr lang="en-US" sz="1100" dirty="0"/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1905000" y="1720081"/>
            <a:ext cx="0" cy="5143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905000" y="2748781"/>
            <a:ext cx="152400" cy="230832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sz="900" b="1" dirty="0">
              <a:latin typeface="Arial Narrow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905000" y="2577331"/>
            <a:ext cx="152400" cy="230832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sz="900" b="1" dirty="0">
              <a:latin typeface="Arial Narrow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313248" y="2463031"/>
            <a:ext cx="9509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Haggai</a:t>
            </a:r>
            <a:endParaRPr lang="en-US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2313248" y="2643232"/>
            <a:ext cx="12763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Zechariah</a:t>
            </a:r>
            <a:endParaRPr lang="en-US" b="1" dirty="0"/>
          </a:p>
        </p:txBody>
      </p:sp>
      <p:cxnSp>
        <p:nvCxnSpPr>
          <p:cNvPr id="30" name="Straight Connector 29"/>
          <p:cNvCxnSpPr/>
          <p:nvPr/>
        </p:nvCxnSpPr>
        <p:spPr>
          <a:xfrm flipV="1">
            <a:off x="1981200" y="2647950"/>
            <a:ext cx="381000" cy="436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endCxn id="26" idx="1"/>
          </p:cNvCxnSpPr>
          <p:nvPr/>
        </p:nvCxnSpPr>
        <p:spPr>
          <a:xfrm flipV="1">
            <a:off x="1981200" y="2827898"/>
            <a:ext cx="332048" cy="351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1524000" y="4091285"/>
            <a:ext cx="2819400" cy="461665"/>
          </a:xfrm>
          <a:prstGeom prst="rect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Cambyses  </a:t>
            </a:r>
            <a:r>
              <a:rPr lang="en-US" sz="1200" dirty="0" smtClean="0"/>
              <a:t>(529 – 522) Ahasuerus of Ezra 4:6 or Artaxerxes of Ezra 4:11-24)</a:t>
            </a:r>
            <a:endParaRPr lang="en-US" sz="1200" dirty="0"/>
          </a:p>
        </p:txBody>
      </p:sp>
      <p:cxnSp>
        <p:nvCxnSpPr>
          <p:cNvPr id="55" name="Straight Connector 54"/>
          <p:cNvCxnSpPr/>
          <p:nvPr/>
        </p:nvCxnSpPr>
        <p:spPr>
          <a:xfrm>
            <a:off x="1524000" y="3663181"/>
            <a:ext cx="0" cy="432569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1828800" y="3777483"/>
            <a:ext cx="1905000" cy="276999"/>
          </a:xfrm>
          <a:prstGeom prst="rect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Smerdis (</a:t>
            </a:r>
            <a:r>
              <a:rPr lang="en-US" sz="1200" b="1" dirty="0" err="1" smtClean="0"/>
              <a:t>Guamata</a:t>
            </a:r>
            <a:r>
              <a:rPr lang="en-US" sz="1200" b="1" dirty="0" smtClean="0"/>
              <a:t>?)</a:t>
            </a:r>
            <a:endParaRPr lang="en-US" sz="1200" dirty="0"/>
          </a:p>
        </p:txBody>
      </p:sp>
      <p:cxnSp>
        <p:nvCxnSpPr>
          <p:cNvPr id="57" name="Straight Connector 56"/>
          <p:cNvCxnSpPr>
            <a:stCxn id="21" idx="2"/>
            <a:endCxn id="56" idx="1"/>
          </p:cNvCxnSpPr>
          <p:nvPr/>
        </p:nvCxnSpPr>
        <p:spPr>
          <a:xfrm>
            <a:off x="1790700" y="3708901"/>
            <a:ext cx="38100" cy="207082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6096000" y="768267"/>
            <a:ext cx="2133600" cy="43088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457 - </a:t>
            </a:r>
            <a:r>
              <a:rPr lang="en-US" sz="1100" b="1" dirty="0" smtClean="0"/>
              <a:t>Ezra </a:t>
            </a:r>
            <a:r>
              <a:rPr lang="en-US" sz="1100" dirty="0" smtClean="0"/>
              <a:t>leads 1,754 men to return and support worship.</a:t>
            </a:r>
            <a:endParaRPr lang="en-US" sz="1100" dirty="0"/>
          </a:p>
        </p:txBody>
      </p:sp>
      <p:cxnSp>
        <p:nvCxnSpPr>
          <p:cNvPr id="66" name="Straight Arrow Connector 65"/>
          <p:cNvCxnSpPr/>
          <p:nvPr/>
        </p:nvCxnSpPr>
        <p:spPr>
          <a:xfrm>
            <a:off x="6096000" y="862831"/>
            <a:ext cx="0" cy="1371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6781800" y="1205731"/>
            <a:ext cx="1600200" cy="60016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smtClean="0"/>
              <a:t>444 </a:t>
            </a:r>
            <a:r>
              <a:rPr lang="en-US" sz="1100" dirty="0" smtClean="0"/>
              <a:t>– </a:t>
            </a:r>
            <a:r>
              <a:rPr lang="en-US" sz="1100" b="1" dirty="0" smtClean="0"/>
              <a:t>Nehemiah </a:t>
            </a:r>
            <a:r>
              <a:rPr lang="en-US" sz="1100" dirty="0" smtClean="0"/>
              <a:t>comes to rebuild the walls of Jerusalem.</a:t>
            </a:r>
            <a:endParaRPr lang="en-US" sz="1100" dirty="0"/>
          </a:p>
        </p:txBody>
      </p:sp>
      <p:cxnSp>
        <p:nvCxnSpPr>
          <p:cNvPr id="68" name="Straight Arrow Connector 67"/>
          <p:cNvCxnSpPr/>
          <p:nvPr/>
        </p:nvCxnSpPr>
        <p:spPr>
          <a:xfrm>
            <a:off x="6781800" y="1491481"/>
            <a:ext cx="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685800" y="4552950"/>
            <a:ext cx="3581400" cy="43088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538 – </a:t>
            </a:r>
            <a:r>
              <a:rPr lang="en-US" sz="1100" b="1" dirty="0" smtClean="0"/>
              <a:t>Cyrus </a:t>
            </a:r>
            <a:r>
              <a:rPr lang="en-US" sz="1100" dirty="0" smtClean="0"/>
              <a:t>issues decree granting the Jews freedom to return to Judea and rebuild the Temple.  Ezra 1:1-4</a:t>
            </a:r>
            <a:endParaRPr lang="en-US" sz="1100" dirty="0"/>
          </a:p>
        </p:txBody>
      </p:sp>
      <p:cxnSp>
        <p:nvCxnSpPr>
          <p:cNvPr id="37" name="Straight Arrow Connector 36"/>
          <p:cNvCxnSpPr/>
          <p:nvPr/>
        </p:nvCxnSpPr>
        <p:spPr>
          <a:xfrm flipV="1">
            <a:off x="685800" y="3714752"/>
            <a:ext cx="0" cy="8000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7467600" y="2628900"/>
            <a:ext cx="990600" cy="338554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Arial Narrow" pitchFamily="34" charset="0"/>
              </a:rPr>
              <a:t>Malachi ?</a:t>
            </a:r>
            <a:endParaRPr lang="en-US" sz="1600" b="1" dirty="0">
              <a:latin typeface="Arial Narrow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7086600" y="3943351"/>
            <a:ext cx="1371600" cy="93871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432 – </a:t>
            </a:r>
            <a:r>
              <a:rPr lang="en-US" sz="1100" b="1" dirty="0" smtClean="0"/>
              <a:t>Nehemiah </a:t>
            </a:r>
            <a:r>
              <a:rPr lang="en-US" sz="1100" dirty="0" smtClean="0"/>
              <a:t>returns to Susa for a short time then goes back to Jerusalem.</a:t>
            </a:r>
            <a:endParaRPr lang="en-US" sz="1100" dirty="0"/>
          </a:p>
        </p:txBody>
      </p:sp>
      <p:cxnSp>
        <p:nvCxnSpPr>
          <p:cNvPr id="44" name="Straight Arrow Connector 43"/>
          <p:cNvCxnSpPr>
            <a:stCxn id="43" idx="0"/>
          </p:cNvCxnSpPr>
          <p:nvPr/>
        </p:nvCxnSpPr>
        <p:spPr>
          <a:xfrm flipV="1">
            <a:off x="7772400" y="3714751"/>
            <a:ext cx="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4572000" y="1714502"/>
            <a:ext cx="1219200" cy="43088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479 – Esther becomes queen.</a:t>
            </a:r>
            <a:endParaRPr lang="en-US" sz="1100" dirty="0"/>
          </a:p>
        </p:txBody>
      </p:sp>
      <p:cxnSp>
        <p:nvCxnSpPr>
          <p:cNvPr id="50" name="Straight Arrow Connector 49"/>
          <p:cNvCxnSpPr/>
          <p:nvPr/>
        </p:nvCxnSpPr>
        <p:spPr>
          <a:xfrm>
            <a:off x="4572000" y="2000250"/>
            <a:ext cx="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4419600" y="3886202"/>
            <a:ext cx="1447800" cy="461665"/>
          </a:xfrm>
          <a:prstGeom prst="rect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Ahasuerus of Esther</a:t>
            </a:r>
            <a:endParaRPr lang="en-US" sz="1200" dirty="0"/>
          </a:p>
        </p:txBody>
      </p:sp>
      <p:cxnSp>
        <p:nvCxnSpPr>
          <p:cNvPr id="40" name="Straight Connector 39"/>
          <p:cNvCxnSpPr/>
          <p:nvPr/>
        </p:nvCxnSpPr>
        <p:spPr>
          <a:xfrm>
            <a:off x="4419600" y="3660949"/>
            <a:ext cx="0" cy="342900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persian_empire_490b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1" y="228600"/>
            <a:ext cx="8410575" cy="481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Ionian Rebellion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>
          <a:ln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000" smtClean="0"/>
              <a:t>As Persian emperors Cyrus and Darius tightened their grip on Anatolia, the Greek cities on the Ionian coast became increasingly restless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/>
              <a:t>In 500 B.C., they revolted and expelled the Achaemenid administrators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/>
              <a:t>Athens sent a fleet in support of their fellow Greeks and commercial partners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/>
              <a:t>In 493, Darius repressed the rebellion</a:t>
            </a:r>
          </a:p>
          <a:p>
            <a:pPr eaLnBrk="1" hangingPunct="1">
              <a:lnSpc>
                <a:spcPct val="90000"/>
              </a:lnSpc>
            </a:pPr>
            <a:endParaRPr lang="en-US" sz="2000" smtClean="0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5424488" y="4566197"/>
            <a:ext cx="2355645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400"/>
              <a:t>Cyclades Islands</a:t>
            </a:r>
          </a:p>
        </p:txBody>
      </p:sp>
      <p:pic>
        <p:nvPicPr>
          <p:cNvPr id="7173" name="Picture 5" descr="CYCLADES-ISLANDS,-web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724400" y="1241823"/>
            <a:ext cx="4287838" cy="3215878"/>
          </a:xfr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Persian Wars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291828"/>
            <a:ext cx="4267200" cy="3165872"/>
          </a:xfrm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en-US" sz="2800" smtClean="0"/>
              <a:t>To punish the Athenians and discourage future interference, Darius attacked Athens in 490</a:t>
            </a:r>
          </a:p>
          <a:p>
            <a:pPr eaLnBrk="1" hangingPunct="1"/>
            <a:r>
              <a:rPr lang="en-US" sz="2800" smtClean="0"/>
              <a:t>The Athenians repelled the invasion</a:t>
            </a:r>
          </a:p>
          <a:p>
            <a:pPr lvl="1" eaLnBrk="1" hangingPunct="1"/>
            <a:r>
              <a:rPr lang="en-US" smtClean="0"/>
              <a:t>Marathon</a:t>
            </a:r>
          </a:p>
        </p:txBody>
      </p:sp>
      <p:pic>
        <p:nvPicPr>
          <p:cNvPr id="8196" name="Picture 8" descr="1_2_persian_invasion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1028701"/>
            <a:ext cx="3390900" cy="3946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Battle of Marathon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085850"/>
            <a:ext cx="3657600" cy="3943350"/>
          </a:xfrm>
          <a:ln>
            <a:solidFill>
              <a:schemeClr val="tx1"/>
            </a:solidFill>
          </a:ln>
        </p:spPr>
        <p:txBody>
          <a:bodyPr>
            <a:normAutofit fontScale="92500"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400" smtClean="0"/>
              <a:t>The Persians landed at the Plains of Marathon on September 9, 490 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For eight days, the two armies faced each other  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On the ninth day, the Persians started to advance, forcing Miltiades, the commander in chief of the Athenian army, to deploy his army of 10,000 Athenians and 1,000 Plataeans for battle</a:t>
            </a:r>
          </a:p>
        </p:txBody>
      </p:sp>
      <p:pic>
        <p:nvPicPr>
          <p:cNvPr id="9220" name="Picture 4" descr="battle_marathon_initia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14801" y="1428751"/>
            <a:ext cx="4899025" cy="27836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Battle of Marathon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143000"/>
            <a:ext cx="3733800" cy="3829050"/>
          </a:xfrm>
          <a:ln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400" smtClean="0"/>
              <a:t>The Athenians surrounded the Persians in a double envelopment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Although the Athenians were outnumbered, their spears were superior to the Persians’ bows and short lances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The Persians fled to their ships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Persians lost 6,400 men and seven ships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Athenians lost 192  </a:t>
            </a:r>
          </a:p>
          <a:p>
            <a:pPr eaLnBrk="1" hangingPunct="1">
              <a:lnSpc>
                <a:spcPct val="80000"/>
              </a:lnSpc>
            </a:pPr>
            <a:endParaRPr lang="en-US" sz="2400" smtClean="0"/>
          </a:p>
        </p:txBody>
      </p:sp>
      <p:pic>
        <p:nvPicPr>
          <p:cNvPr id="10244" name="Picture 4" descr="battle_martahon_greek_enve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91000" y="1485901"/>
            <a:ext cx="4662488" cy="27836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800" y="971550"/>
          <a:ext cx="8610600" cy="40218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7282"/>
                <a:gridCol w="1465681"/>
                <a:gridCol w="1364721"/>
                <a:gridCol w="1933833"/>
                <a:gridCol w="2479083"/>
              </a:tblGrid>
              <a:tr h="590760">
                <a:tc>
                  <a:txBody>
                    <a:bodyPr/>
                    <a:lstStyle/>
                    <a:p>
                      <a:r>
                        <a:rPr lang="en-US" dirty="0" smtClean="0"/>
                        <a:t>Daniel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Daniel 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Daniel 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Historical</a:t>
                      </a:r>
                      <a:r>
                        <a:rPr lang="en-US" baseline="0" dirty="0" smtClean="0"/>
                        <a:t> Fulfillment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When over Israel?</a:t>
                      </a:r>
                      <a:endParaRPr lang="en-US" dirty="0"/>
                    </a:p>
                  </a:txBody>
                  <a:tcPr/>
                </a:tc>
              </a:tr>
              <a:tr h="709087">
                <a:tc>
                  <a:txBody>
                    <a:bodyPr/>
                    <a:lstStyle/>
                    <a:p>
                      <a:r>
                        <a:rPr lang="en-US" dirty="0" smtClean="0"/>
                        <a:t>Gold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Lion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Babylonian Empire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605 – 539 BC</a:t>
                      </a:r>
                      <a:endParaRPr lang="en-US" dirty="0"/>
                    </a:p>
                  </a:txBody>
                  <a:tcPr/>
                </a:tc>
              </a:tr>
              <a:tr h="709087">
                <a:tc>
                  <a:txBody>
                    <a:bodyPr/>
                    <a:lstStyle/>
                    <a:p>
                      <a:r>
                        <a:rPr lang="en-US" dirty="0" smtClean="0"/>
                        <a:t>Silver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Bear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Ram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Medo</a:t>
                      </a:r>
                      <a:r>
                        <a:rPr lang="en-US" dirty="0" smtClean="0"/>
                        <a:t>-Persian Empire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539 – 331  BC</a:t>
                      </a:r>
                      <a:endParaRPr lang="en-US" dirty="0"/>
                    </a:p>
                  </a:txBody>
                  <a:tcPr/>
                </a:tc>
              </a:tr>
              <a:tr h="545451">
                <a:tc>
                  <a:txBody>
                    <a:bodyPr/>
                    <a:lstStyle/>
                    <a:p>
                      <a:r>
                        <a:rPr lang="en-US" dirty="0" smtClean="0"/>
                        <a:t>Bronze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Leopard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He-goat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Greek Empire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331 – 135  BC</a:t>
                      </a:r>
                      <a:endParaRPr lang="en-US" dirty="0"/>
                    </a:p>
                  </a:txBody>
                  <a:tcPr/>
                </a:tc>
              </a:tr>
              <a:tr h="545451">
                <a:tc>
                  <a:txBody>
                    <a:bodyPr/>
                    <a:lstStyle/>
                    <a:p>
                      <a:r>
                        <a:rPr lang="en-US" dirty="0" smtClean="0"/>
                        <a:t>Iron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Beast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Roman Empire</a:t>
                      </a:r>
                      <a:endParaRPr lang="en-US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63 BC</a:t>
                      </a:r>
                      <a:r>
                        <a:rPr lang="en-US" baseline="0" dirty="0" smtClean="0"/>
                        <a:t> – 70 AD</a:t>
                      </a:r>
                      <a:endParaRPr lang="en-US" dirty="0"/>
                    </a:p>
                  </a:txBody>
                  <a:tcPr/>
                </a:tc>
              </a:tr>
              <a:tr h="872723">
                <a:tc>
                  <a:txBody>
                    <a:bodyPr/>
                    <a:lstStyle/>
                    <a:p>
                      <a:r>
                        <a:rPr lang="en-US" dirty="0" smtClean="0"/>
                        <a:t>Stone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New King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Christ</a:t>
                      </a:r>
                      <a:r>
                        <a:rPr lang="en-US" baseline="0" dirty="0" smtClean="0"/>
                        <a:t> and the church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32ad  </a:t>
                      </a:r>
                      <a:r>
                        <a:rPr lang="en-US" dirty="0" smtClean="0">
                          <a:sym typeface="Wingdings" pitchFamily="2" charset="2"/>
                        </a:rPr>
                        <a:t>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114300"/>
            <a:ext cx="8229600" cy="781050"/>
          </a:xfrm>
        </p:spPr>
        <p:txBody>
          <a:bodyPr>
            <a:normAutofit/>
          </a:bodyPr>
          <a:lstStyle/>
          <a:p>
            <a:r>
              <a:rPr lang="en-US" dirty="0" smtClean="0"/>
              <a:t>Empire Visions of Daniel 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Battle of Marathon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028700"/>
            <a:ext cx="5562600" cy="3886200"/>
          </a:xfrm>
          <a:ln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400" smtClean="0"/>
              <a:t>However, Miltiades realized that the Persian fleet could sail and attack the undefended city of Athens  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According to legend, he called upon Phidippides to run to Athens to tell them of the victory and warn them of the approaching Persian ships 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Phidippides ran the 26 miles from Marathon to Athens in about three hours, successfully warning the Athenians who repelled the Persian invasion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Phidippides was exhausted from the fight at Marathon and the 26 mile run and died upon announcing the warning</a:t>
            </a:r>
          </a:p>
          <a:p>
            <a:pPr eaLnBrk="1" hangingPunct="1">
              <a:lnSpc>
                <a:spcPct val="80000"/>
              </a:lnSpc>
            </a:pPr>
            <a:endParaRPr lang="en-US" sz="2400" smtClean="0"/>
          </a:p>
        </p:txBody>
      </p:sp>
      <p:pic>
        <p:nvPicPr>
          <p:cNvPr id="11268" name="Picture 4" descr="Bust of Miltiades.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172200" y="1714500"/>
            <a:ext cx="2751138" cy="2091929"/>
          </a:xfrm>
          <a:noFill/>
          <a:ln>
            <a:solidFill>
              <a:schemeClr val="tx1"/>
            </a:solidFill>
          </a:ln>
        </p:spPr>
      </p:pic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6831014" y="4001840"/>
            <a:ext cx="1426994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400"/>
              <a:t>Miltiades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Xerxes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234678"/>
            <a:ext cx="3200400" cy="3394472"/>
          </a:xfrm>
          <a:ln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eaLnBrk="1" hangingPunct="1"/>
            <a:r>
              <a:rPr lang="en-US" sz="2800" smtClean="0"/>
              <a:t>Darius’s successor Xerxes tried to avenge the Persian losses by launching another attack in 480</a:t>
            </a:r>
          </a:p>
          <a:p>
            <a:pPr lvl="1" eaLnBrk="1" hangingPunct="1"/>
            <a:r>
              <a:rPr lang="en-US" sz="2400" smtClean="0"/>
              <a:t>Thermopylae</a:t>
            </a:r>
          </a:p>
        </p:txBody>
      </p:sp>
      <p:pic>
        <p:nvPicPr>
          <p:cNvPr id="12292" name="Picture 4" descr="battle_thermopylae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3886200" y="1600200"/>
            <a:ext cx="5018088" cy="2826544"/>
          </a:xfr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Thermopylae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00150"/>
            <a:ext cx="4114800" cy="3257550"/>
          </a:xfrm>
          <a:ln>
            <a:solidFill>
              <a:schemeClr val="tx1"/>
            </a:solidFill>
          </a:ln>
        </p:spPr>
        <p:txBody>
          <a:bodyPr>
            <a:normAutofit fontScale="925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The Greeks sent an allied army under the Spartan king Leonidas to Thermopylae, a narrow mountain pass in northeastern Greece 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The point was to stall the Persians long enough that the city states could prepare for later major battles after the Persians broke through </a:t>
            </a:r>
          </a:p>
        </p:txBody>
      </p:sp>
      <p:pic>
        <p:nvPicPr>
          <p:cNvPr id="13316" name="Picture 4" descr="thermopypas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1" y="1200150"/>
            <a:ext cx="2816225" cy="3115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4724400" y="4244608"/>
            <a:ext cx="4233863" cy="83099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2400"/>
              <a:t>Persians attempting to force the pass at Thermopylae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Thermopylae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200150"/>
            <a:ext cx="5715000" cy="382905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Twice the Greeks repelled the Persians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Then </a:t>
            </a:r>
            <a:r>
              <a:rPr lang="en-US" sz="2000" dirty="0" err="1" smtClean="0"/>
              <a:t>Ephialtes</a:t>
            </a:r>
            <a:r>
              <a:rPr lang="en-US" sz="2000" dirty="0" smtClean="0"/>
              <a:t>, a local farmer,</a:t>
            </a:r>
            <a:r>
              <a:rPr lang="en-US" sz="2000" i="1" dirty="0" smtClean="0"/>
              <a:t> </a:t>
            </a:r>
            <a:r>
              <a:rPr lang="en-US" sz="2000" dirty="0" smtClean="0"/>
              <a:t>traitorously led a force of Persian infantry through a mountain passage and the next morning they appeared behind the Greek lines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 err="1" smtClean="0"/>
              <a:t>Leonidas</a:t>
            </a:r>
            <a:r>
              <a:rPr lang="en-US" sz="2000" dirty="0" smtClean="0"/>
              <a:t> ordered the rest of the army to withdraw and held the passage with just 300 Spartans 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As true Spartans, they chose death over retreat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All died but they did hold off the Persians long enough to ensure the safe withdrawal of the rest of the Greek army. </a:t>
            </a:r>
          </a:p>
        </p:txBody>
      </p:sp>
      <p:pic>
        <p:nvPicPr>
          <p:cNvPr id="14340" name="Picture 4" descr="leonidasa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477001" y="1371601"/>
            <a:ext cx="2011363" cy="2327672"/>
          </a:xfrm>
          <a:noFill/>
        </p:spPr>
      </p:pic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6705600" y="3994697"/>
            <a:ext cx="1524000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2400"/>
              <a:t>Leonidas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After </a:t>
            </a:r>
            <a:r>
              <a:rPr lang="en-US" smtClean="0">
                <a:solidFill>
                  <a:schemeClr val="tx1"/>
                </a:solidFill>
              </a:rPr>
              <a:t>Thermopylae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200151"/>
            <a:ext cx="3581400" cy="3394472"/>
          </a:xfrm>
          <a:ln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The Persians captured and burned Athens but were defeated by the Athenian navy at Salamis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In 479 the Persians were defeated at Plataea and forced back to Anatolia</a:t>
            </a:r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</p:txBody>
      </p:sp>
      <p:pic>
        <p:nvPicPr>
          <p:cNvPr id="15364" name="Picture 4" descr="battle_salamis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092576" y="1428750"/>
            <a:ext cx="4899025" cy="2757488"/>
          </a:xfr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Chapter 10: Introduction of the vision</a:t>
            </a:r>
          </a:p>
          <a:p>
            <a:pPr lvl="1"/>
            <a:r>
              <a:rPr lang="en-US" dirty="0" smtClean="0"/>
              <a:t>Identity of the messenger not given.</a:t>
            </a:r>
          </a:p>
          <a:p>
            <a:pPr lvl="1"/>
            <a:r>
              <a:rPr lang="en-US" dirty="0" smtClean="0"/>
              <a:t>Princes probably angels.</a:t>
            </a:r>
          </a:p>
          <a:p>
            <a:pPr lvl="1"/>
            <a:r>
              <a:rPr lang="en-US" dirty="0" smtClean="0"/>
              <a:t>Michael mentioned as “one of the chief princes” and also called “the archangel” in Jude 9; Rev. 12:7-9.</a:t>
            </a:r>
          </a:p>
          <a:p>
            <a:r>
              <a:rPr lang="en-US" dirty="0" smtClean="0"/>
              <a:t>We need to be content that the Bible does not give detailed explanation nature and function of angels.</a:t>
            </a:r>
          </a:p>
          <a:p>
            <a:r>
              <a:rPr lang="en-US" dirty="0" smtClean="0"/>
              <a:t>What is clear: God is at work in the nations of men.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Daniel 10- 12  ~ 537 BC  </a:t>
            </a:r>
            <a:r>
              <a:rPr lang="en-US" sz="2800" dirty="0" smtClean="0"/>
              <a:t>(Third year of Cyrus)</a:t>
            </a:r>
            <a:endParaRPr lang="en-US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363855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“</a:t>
            </a:r>
            <a:r>
              <a:rPr lang="en-US" baseline="30000" dirty="0" smtClean="0"/>
              <a:t>21 </a:t>
            </a:r>
            <a:r>
              <a:rPr lang="en-US" dirty="0" smtClean="0"/>
              <a:t>But I will tell you what is noted in the Scripture of Truth. (No one upholds me against these, except Michael your prince. </a:t>
            </a:r>
            <a:r>
              <a:rPr lang="en-US" baseline="30000" dirty="0" smtClean="0"/>
              <a:t>1 </a:t>
            </a:r>
            <a:r>
              <a:rPr lang="en-US" dirty="0" smtClean="0"/>
              <a:t>Also in the first year of Darius the Mede, I, </a:t>
            </a:r>
            <a:r>
              <a:rPr lang="en-US" i="1" dirty="0" smtClean="0"/>
              <a:t>even</a:t>
            </a:r>
            <a:r>
              <a:rPr lang="en-US" dirty="0" smtClean="0"/>
              <a:t> I, stood up to confirm and strengthen him.) </a:t>
            </a:r>
            <a:r>
              <a:rPr lang="en-US" baseline="30000" dirty="0" smtClean="0"/>
              <a:t>2 </a:t>
            </a:r>
            <a:r>
              <a:rPr lang="en-US" dirty="0" smtClean="0"/>
              <a:t>And now I will tell you the truth: Behold, three more kings will arise in Persia, and the fourth shall be far richer than </a:t>
            </a:r>
            <a:r>
              <a:rPr lang="en-US" i="1" dirty="0" smtClean="0"/>
              <a:t>them</a:t>
            </a:r>
            <a:r>
              <a:rPr lang="en-US" dirty="0" smtClean="0"/>
              <a:t> all; by his strength, through his riches, he shall stir up all against the realm of Greece.”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Daniel 10:21 - 11:1,2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Names can be confusing.</a:t>
            </a:r>
          </a:p>
          <a:p>
            <a:pPr lvl="1"/>
            <a:r>
              <a:rPr lang="en-US" dirty="0" smtClean="0"/>
              <a:t>Multiple Cyrus, Darius, Artaxerxes, Ahasuerus </a:t>
            </a:r>
          </a:p>
          <a:p>
            <a:pPr lvl="1"/>
            <a:r>
              <a:rPr lang="en-US" dirty="0" smtClean="0"/>
              <a:t>Some names seem to be titles or office names</a:t>
            </a:r>
          </a:p>
          <a:p>
            <a:pPr lvl="1"/>
            <a:r>
              <a:rPr lang="en-US" dirty="0" smtClean="0"/>
              <a:t>Example: Darius the Mede “Darius” may have been Persian name as servant of Cyrus.  “</a:t>
            </a:r>
            <a:r>
              <a:rPr lang="en-US" dirty="0" err="1" smtClean="0"/>
              <a:t>Gubaru</a:t>
            </a:r>
            <a:r>
              <a:rPr lang="en-US" dirty="0" smtClean="0"/>
              <a:t>” appears in some records from this time may have been Median name?</a:t>
            </a:r>
          </a:p>
          <a:p>
            <a:r>
              <a:rPr lang="en-US" dirty="0" smtClean="0"/>
              <a:t>Remember Daniel, </a:t>
            </a:r>
            <a:r>
              <a:rPr lang="en-US" dirty="0" err="1" smtClean="0"/>
              <a:t>Hananiah</a:t>
            </a:r>
            <a:r>
              <a:rPr lang="en-US" dirty="0" smtClean="0"/>
              <a:t>, </a:t>
            </a:r>
            <a:r>
              <a:rPr lang="en-US" dirty="0" err="1" smtClean="0"/>
              <a:t>Mishael</a:t>
            </a:r>
            <a:r>
              <a:rPr lang="en-US" dirty="0" smtClean="0"/>
              <a:t>, and </a:t>
            </a:r>
            <a:r>
              <a:rPr lang="en-US" dirty="0" err="1" smtClean="0"/>
              <a:t>Azariah</a:t>
            </a:r>
            <a:r>
              <a:rPr lang="en-US" dirty="0" smtClean="0"/>
              <a:t> were called </a:t>
            </a:r>
            <a:r>
              <a:rPr lang="en-US" dirty="0" err="1" smtClean="0"/>
              <a:t>Belteshazzar</a:t>
            </a:r>
            <a:r>
              <a:rPr lang="en-US" dirty="0" smtClean="0"/>
              <a:t>, Shadrach, Me-</a:t>
            </a:r>
            <a:r>
              <a:rPr lang="en-US" dirty="0" err="1" smtClean="0"/>
              <a:t>shach</a:t>
            </a:r>
            <a:r>
              <a:rPr lang="en-US" dirty="0" smtClean="0"/>
              <a:t>, and Abed-</a:t>
            </a:r>
            <a:r>
              <a:rPr lang="en-US" dirty="0" err="1" smtClean="0"/>
              <a:t>nego</a:t>
            </a:r>
            <a:r>
              <a:rPr lang="en-US" dirty="0" smtClean="0"/>
              <a:t> for their official Babylonian names.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Persians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Daniel under the Persians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276600" y="1123950"/>
            <a:ext cx="19812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Cyrus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914400" y="3105150"/>
            <a:ext cx="19812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Other </a:t>
            </a:r>
            <a:r>
              <a:rPr lang="en-US" sz="2800" dirty="0" err="1" smtClean="0"/>
              <a:t>gov</a:t>
            </a:r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5715000" y="3105150"/>
            <a:ext cx="19812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Other </a:t>
            </a:r>
            <a:r>
              <a:rPr lang="en-US" sz="2800" dirty="0" err="1" smtClean="0"/>
              <a:t>gov</a:t>
            </a:r>
            <a:endParaRPr lang="en-US" sz="2800" dirty="0"/>
          </a:p>
        </p:txBody>
      </p:sp>
      <p:sp>
        <p:nvSpPr>
          <p:cNvPr id="7" name="Rectangle 6"/>
          <p:cNvSpPr/>
          <p:nvPr/>
        </p:nvSpPr>
        <p:spPr>
          <a:xfrm>
            <a:off x="3276600" y="3105150"/>
            <a:ext cx="19812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Daniel</a:t>
            </a:r>
            <a:endParaRPr lang="en-US" sz="2800" dirty="0"/>
          </a:p>
        </p:txBody>
      </p:sp>
      <p:sp>
        <p:nvSpPr>
          <p:cNvPr id="8" name="Rectangle 7"/>
          <p:cNvSpPr/>
          <p:nvPr/>
        </p:nvSpPr>
        <p:spPr>
          <a:xfrm>
            <a:off x="2743200" y="2114550"/>
            <a:ext cx="30480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Darius the Mede</a:t>
            </a:r>
            <a:endParaRPr lang="en-US" sz="2800" dirty="0"/>
          </a:p>
        </p:txBody>
      </p:sp>
      <p:cxnSp>
        <p:nvCxnSpPr>
          <p:cNvPr id="12" name="Straight Connector 11"/>
          <p:cNvCxnSpPr>
            <a:stCxn id="4" idx="2"/>
            <a:endCxn id="8" idx="0"/>
          </p:cNvCxnSpPr>
          <p:nvPr/>
        </p:nvCxnSpPr>
        <p:spPr>
          <a:xfrm>
            <a:off x="4267200" y="1733550"/>
            <a:ext cx="0" cy="3810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8" idx="3"/>
            <a:endCxn id="6" idx="0"/>
          </p:cNvCxnSpPr>
          <p:nvPr/>
        </p:nvCxnSpPr>
        <p:spPr>
          <a:xfrm>
            <a:off x="5791200" y="2419350"/>
            <a:ext cx="914400" cy="685800"/>
          </a:xfrm>
          <a:prstGeom prst="bentConnector2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8" idx="1"/>
          </p:cNvCxnSpPr>
          <p:nvPr/>
        </p:nvCxnSpPr>
        <p:spPr>
          <a:xfrm rot="10800000" flipV="1">
            <a:off x="1822450" y="2419350"/>
            <a:ext cx="920750" cy="692150"/>
          </a:xfrm>
          <a:prstGeom prst="bentConnector3">
            <a:avLst>
              <a:gd name="adj1" fmla="val 101408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267200" y="2724150"/>
            <a:ext cx="0" cy="3810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457200" y="1123950"/>
            <a:ext cx="180049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Dan. 5:31; </a:t>
            </a:r>
          </a:p>
          <a:p>
            <a:r>
              <a:rPr lang="en-US" sz="2400" dirty="0" smtClean="0"/>
              <a:t>6: 1,2,28; 9:1:</a:t>
            </a:r>
            <a:endParaRPr lang="en-US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Darius the Mede  (539 - ?)  (</a:t>
            </a:r>
            <a:r>
              <a:rPr lang="en-US" dirty="0" err="1" smtClean="0"/>
              <a:t>Gubaru</a:t>
            </a:r>
            <a:r>
              <a:rPr lang="en-US" dirty="0" smtClean="0"/>
              <a:t>?)</a:t>
            </a:r>
          </a:p>
          <a:p>
            <a:pPr lvl="1"/>
            <a:r>
              <a:rPr lang="en-US" dirty="0" smtClean="0"/>
              <a:t>Appointed over Babylon by Cyrus, Persian Emperor </a:t>
            </a:r>
          </a:p>
          <a:p>
            <a:pPr lvl="1"/>
            <a:r>
              <a:rPr lang="en-US" dirty="0" smtClean="0"/>
              <a:t>Exact extent of realm unclear</a:t>
            </a:r>
          </a:p>
          <a:p>
            <a:r>
              <a:rPr lang="en-US" dirty="0" smtClean="0"/>
              <a:t>Darius I  -  Third king of all Persia  (521 – 486 BC)</a:t>
            </a:r>
          </a:p>
          <a:p>
            <a:pPr lvl="1"/>
            <a:r>
              <a:rPr lang="en-US" dirty="0" smtClean="0"/>
              <a:t>Darius of Ezra </a:t>
            </a:r>
            <a:r>
              <a:rPr lang="en-US" dirty="0" err="1" smtClean="0"/>
              <a:t>ch</a:t>
            </a:r>
            <a:r>
              <a:rPr lang="en-US" dirty="0" smtClean="0"/>
              <a:t>. 5&amp;6 that commands that Temple re- construction may resume per Cyrus’ original decree.</a:t>
            </a:r>
          </a:p>
          <a:p>
            <a:r>
              <a:rPr lang="en-US" dirty="0" smtClean="0"/>
              <a:t>Darius III  -  Last king of Persia   (336 – 331 BC)</a:t>
            </a:r>
          </a:p>
          <a:p>
            <a:pPr lvl="1"/>
            <a:r>
              <a:rPr lang="en-US" dirty="0" smtClean="0"/>
              <a:t>Defeated by Alexander the Great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Which Darius?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Fulfillment of many prophesies :  Isaiah 13:7;  44:26-28; 45:1-13;  Jeremiah 25:11-12; 29:10</a:t>
            </a:r>
          </a:p>
          <a:p>
            <a:r>
              <a:rPr lang="en-US" dirty="0" smtClean="0"/>
              <a:t>Ezra 1:1-4 Cyrus commanded by God to let Jews return to Jerusalem and build the house of the Lord.</a:t>
            </a:r>
          </a:p>
          <a:p>
            <a:r>
              <a:rPr lang="en-US" dirty="0" smtClean="0"/>
              <a:t>Unclear how Cyrus came to know God’s will.</a:t>
            </a:r>
          </a:p>
          <a:p>
            <a:r>
              <a:rPr lang="en-US" dirty="0" smtClean="0"/>
              <a:t>Appears he allowed all captive peoples to return and restore their individual “gods” worship.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Cyrus II (the Great)  ~ 539–530 BC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Cyrus_Cylinder_front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4114800" y="209550"/>
            <a:ext cx="4864100" cy="2937917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Cyrus Cylinder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1200150"/>
            <a:ext cx="3657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“I am Cyrus, king of the universe, the great king, the powerful king, king of Babylon, king of Sumer and Akkad, king of the four quarters of the world,…”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381000" y="3257550"/>
            <a:ext cx="838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“May all the gods that I returned to their sanctuaries, every day before </a:t>
            </a:r>
            <a:r>
              <a:rPr lang="en-US" sz="2400" dirty="0" err="1" smtClean="0"/>
              <a:t>Marduk</a:t>
            </a:r>
            <a:r>
              <a:rPr lang="en-US" sz="2400" dirty="0" smtClean="0"/>
              <a:t> and </a:t>
            </a:r>
            <a:r>
              <a:rPr lang="en-US" sz="2400" dirty="0" err="1" smtClean="0"/>
              <a:t>Nabu</a:t>
            </a:r>
            <a:r>
              <a:rPr lang="en-US" sz="2400" dirty="0" smtClean="0"/>
              <a:t>, ask for a long life for me, and mention my good deeds, and say to </a:t>
            </a:r>
            <a:r>
              <a:rPr lang="en-US" sz="2400" dirty="0" err="1" smtClean="0"/>
              <a:t>Marduk</a:t>
            </a:r>
            <a:r>
              <a:rPr lang="en-US" sz="2400" dirty="0" smtClean="0"/>
              <a:t>, my lord…”</a:t>
            </a:r>
            <a:endParaRPr lang="en-US" sz="2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1455</TotalTime>
  <Words>1435</Words>
  <Application>Microsoft Office PowerPoint</Application>
  <PresentationFormat>On-screen Show (16:9)</PresentationFormat>
  <Paragraphs>190</Paragraphs>
  <Slides>24</Slides>
  <Notes>24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Paper</vt:lpstr>
      <vt:lpstr>Time Between the Testaments</vt:lpstr>
      <vt:lpstr>Empire Visions of Daniel </vt:lpstr>
      <vt:lpstr>Daniel 10- 12  ~ 537 BC  (Third year of Cyrus)</vt:lpstr>
      <vt:lpstr>Daniel 10:21 - 11:1,2</vt:lpstr>
      <vt:lpstr>Persians</vt:lpstr>
      <vt:lpstr>Daniel under the Persians </vt:lpstr>
      <vt:lpstr>Which Darius?</vt:lpstr>
      <vt:lpstr>Cyrus II (the Great)  ~ 539–530 BC</vt:lpstr>
      <vt:lpstr>Cyrus Cylinder</vt:lpstr>
      <vt:lpstr>Cambyses  (530-522 BC)</vt:lpstr>
      <vt:lpstr>Darius  (521-486 BC)</vt:lpstr>
      <vt:lpstr>Xerxes  (486 - 465 BC)</vt:lpstr>
      <vt:lpstr>Artaxerxes  I Logimanus  464-424 BC</vt:lpstr>
      <vt:lpstr>Return of the Jews from Captivity</vt:lpstr>
      <vt:lpstr>Slide 15</vt:lpstr>
      <vt:lpstr>Ionian Rebellion</vt:lpstr>
      <vt:lpstr>Persian Wars</vt:lpstr>
      <vt:lpstr>Battle of Marathon</vt:lpstr>
      <vt:lpstr>Battle of Marathon</vt:lpstr>
      <vt:lpstr>Battle of Marathon</vt:lpstr>
      <vt:lpstr>Xerxes</vt:lpstr>
      <vt:lpstr>Thermopylae</vt:lpstr>
      <vt:lpstr>Thermopylae</vt:lpstr>
      <vt:lpstr>After Thermopylae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Time Between the Testaments</dc:title>
  <dc:creator>Robert Mullen</dc:creator>
  <cp:lastModifiedBy>Robert Mullen</cp:lastModifiedBy>
  <cp:revision>134</cp:revision>
  <dcterms:created xsi:type="dcterms:W3CDTF">2015-12-26T00:30:28Z</dcterms:created>
  <dcterms:modified xsi:type="dcterms:W3CDTF">2016-04-15T03:41:57Z</dcterms:modified>
</cp:coreProperties>
</file>