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7293"/>
    <a:srgbClr val="3DA7BD"/>
    <a:srgbClr val="1B5A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712"/>
  </p:normalViewPr>
  <p:slideViewPr>
    <p:cSldViewPr snapToGrid="0" snapToObjects="1">
      <p:cViewPr varScale="1">
        <p:scale>
          <a:sx n="153" d="100"/>
          <a:sy n="153" d="100"/>
        </p:scale>
        <p:origin x="4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 b="1">
                <a:gradFill flip="none" rotWithShape="1">
                  <a:gsLst>
                    <a:gs pos="0">
                      <a:srgbClr val="1B5A7E"/>
                    </a:gs>
                    <a:gs pos="100000">
                      <a:srgbClr val="277293"/>
                    </a:gs>
                    <a:gs pos="54000">
                      <a:srgbClr val="3DA7BD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effectLst>
                  <a:glow rad="127000">
                    <a:schemeClr val="bg1">
                      <a:alpha val="35000"/>
                    </a:schemeClr>
                  </a:glow>
                </a:effectLst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1973E-F29D-854E-94A8-09A7C059B285}" type="datetimeFigureOut">
              <a:rPr lang="en-US" smtClean="0"/>
              <a:t>4/18/16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9821B-1927-7342-8057-19121A997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1973E-F29D-854E-94A8-09A7C059B285}" type="datetimeFigureOut">
              <a:rPr lang="en-US" smtClean="0"/>
              <a:t>4/18/16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9821B-1927-7342-8057-19121A997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234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1973E-F29D-854E-94A8-09A7C059B285}" type="datetimeFigureOut">
              <a:rPr lang="en-US" smtClean="0"/>
              <a:t>4/18/16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9821B-1927-7342-8057-19121A997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975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>
                <a:gradFill>
                  <a:gsLst>
                    <a:gs pos="0">
                      <a:srgbClr val="1B5A7E"/>
                    </a:gs>
                    <a:gs pos="100000">
                      <a:srgbClr val="277293"/>
                    </a:gs>
                    <a:gs pos="54000">
                      <a:srgbClr val="3DA7BD"/>
                    </a:gs>
                  </a:gsLst>
                  <a:path path="circle">
                    <a:fillToRect l="100000" t="100000"/>
                  </a:path>
                </a:gradFill>
                <a:effectLst>
                  <a:glow rad="127000">
                    <a:schemeClr val="bg1">
                      <a:alpha val="35000"/>
                    </a:schemeClr>
                  </a:glow>
                </a:effectLst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9219"/>
            <a:ext cx="7886700" cy="2799020"/>
          </a:xfrm>
        </p:spPr>
        <p:txBody>
          <a:bodyPr>
            <a:normAutofit/>
          </a:bodyPr>
          <a:lstStyle>
            <a:lvl1pPr>
              <a:defRPr sz="2800">
                <a:effectLst>
                  <a:glow rad="127000">
                    <a:schemeClr val="bg1">
                      <a:alpha val="45000"/>
                    </a:schemeClr>
                  </a:glow>
                </a:effectLst>
              </a:defRPr>
            </a:lvl1pPr>
            <a:lvl2pPr>
              <a:defRPr sz="2400">
                <a:effectLst>
                  <a:glow rad="127000">
                    <a:schemeClr val="bg1">
                      <a:alpha val="45000"/>
                    </a:schemeClr>
                  </a:glow>
                </a:effectLst>
              </a:defRPr>
            </a:lvl2pPr>
            <a:lvl3pPr>
              <a:defRPr sz="1800">
                <a:effectLst>
                  <a:glow rad="127000">
                    <a:schemeClr val="bg1">
                      <a:alpha val="45000"/>
                    </a:schemeClr>
                  </a:glow>
                </a:effectLst>
              </a:defRPr>
            </a:lvl3pPr>
            <a:lvl4pPr>
              <a:defRPr sz="1600">
                <a:effectLst>
                  <a:glow rad="127000">
                    <a:schemeClr val="bg1">
                      <a:alpha val="45000"/>
                    </a:schemeClr>
                  </a:glow>
                </a:effectLst>
              </a:defRPr>
            </a:lvl4pPr>
            <a:lvl5pPr>
              <a:defRPr sz="1600">
                <a:effectLst>
                  <a:glow rad="127000">
                    <a:schemeClr val="bg1">
                      <a:alpha val="45000"/>
                    </a:schemeClr>
                  </a:glow>
                </a:effectLst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1973E-F29D-854E-94A8-09A7C059B285}" type="datetimeFigureOut">
              <a:rPr lang="en-US" smtClean="0"/>
              <a:t>4/18/16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9821B-1927-7342-8057-19121A997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84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1973E-F29D-854E-94A8-09A7C059B285}" type="datetimeFigureOut">
              <a:rPr lang="en-US" smtClean="0"/>
              <a:t>4/18/16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9821B-1927-7342-8057-19121A997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062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1973E-F29D-854E-94A8-09A7C059B285}" type="datetimeFigureOut">
              <a:rPr lang="en-US" smtClean="0"/>
              <a:t>4/18/16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9821B-1927-7342-8057-19121A997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468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1973E-F29D-854E-94A8-09A7C059B285}" type="datetimeFigureOut">
              <a:rPr lang="en-US" smtClean="0"/>
              <a:t>4/18/16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9821B-1927-7342-8057-19121A997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47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1973E-F29D-854E-94A8-09A7C059B285}" type="datetimeFigureOut">
              <a:rPr lang="en-US" smtClean="0"/>
              <a:t>4/18/16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9821B-1927-7342-8057-19121A997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544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1973E-F29D-854E-94A8-09A7C059B285}" type="datetimeFigureOut">
              <a:rPr lang="en-US" smtClean="0"/>
              <a:t>4/18/16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9821B-1927-7342-8057-19121A997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33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1973E-F29D-854E-94A8-09A7C059B285}" type="datetimeFigureOut">
              <a:rPr lang="en-US" smtClean="0"/>
              <a:t>4/18/16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9821B-1927-7342-8057-19121A997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641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1973E-F29D-854E-94A8-09A7C059B285}" type="datetimeFigureOut">
              <a:rPr lang="en-US" smtClean="0"/>
              <a:t>4/18/16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9821B-1927-7342-8057-19121A997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163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C1973E-F29D-854E-94A8-09A7C059B285}" type="datetimeFigureOut">
              <a:rPr lang="en-US" smtClean="0"/>
              <a:t>4/18/16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9821B-1927-7342-8057-19121A997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446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81151" y="841764"/>
            <a:ext cx="6858000" cy="1790700"/>
          </a:xfrm>
        </p:spPr>
        <p:txBody>
          <a:bodyPr>
            <a:normAutofit/>
          </a:bodyPr>
          <a:lstStyle/>
          <a:p>
            <a:pPr algn="r"/>
            <a:r>
              <a:rPr lang="en-US" sz="5400" dirty="0" smtClean="0"/>
              <a:t>DELIGHT IN THE LAW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32073" y="2478089"/>
            <a:ext cx="1588323" cy="371985"/>
          </a:xfrm>
        </p:spPr>
        <p:txBody>
          <a:bodyPr/>
          <a:lstStyle/>
          <a:p>
            <a:pPr algn="r"/>
            <a:r>
              <a:rPr lang="en-US" smtClean="0">
                <a:effectLst>
                  <a:glow rad="127000">
                    <a:schemeClr val="bg1">
                      <a:alpha val="45000"/>
                    </a:schemeClr>
                  </a:glow>
                </a:effectLst>
              </a:rPr>
              <a:t>Psalm 1</a:t>
            </a:r>
            <a:endParaRPr lang="en-US">
              <a:effectLst>
                <a:glow rad="127000">
                  <a:schemeClr val="bg1">
                    <a:alpha val="4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1731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ONLY TWO OPTIONS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9275" y="1163783"/>
            <a:ext cx="7886700" cy="299258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Christ used such stark terminology (</a:t>
            </a:r>
            <a:r>
              <a:rPr lang="en-US" dirty="0" err="1" smtClean="0"/>
              <a:t>Lk</a:t>
            </a:r>
            <a:r>
              <a:rPr lang="en-US" dirty="0" smtClean="0"/>
              <a:t>. 11:23).</a:t>
            </a:r>
          </a:p>
          <a:p>
            <a:r>
              <a:rPr lang="en-US" dirty="0" smtClean="0"/>
              <a:t>There is no place for moderate devotion to God (</a:t>
            </a:r>
            <a:r>
              <a:rPr lang="en-US" dirty="0" err="1" smtClean="0"/>
              <a:t>Lk</a:t>
            </a:r>
            <a:r>
              <a:rPr lang="en-US" dirty="0" smtClean="0"/>
              <a:t>. 9:23).</a:t>
            </a:r>
          </a:p>
          <a:p>
            <a:r>
              <a:rPr lang="en-US" dirty="0" smtClean="0"/>
              <a:t>Too many want a comfortable equilibrium (Rev. 2:10; Gal. 6:9).</a:t>
            </a:r>
          </a:p>
          <a:p>
            <a:r>
              <a:rPr lang="en-US" dirty="0" smtClean="0"/>
              <a:t>This is not a demand of perfection but the pursuit of it with God’s aid (Phil. 2:12-13; Isa. 40:30-31).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60114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WAY OF THE WICKED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9275" y="1235033"/>
            <a:ext cx="7886700" cy="2992582"/>
          </a:xfrm>
        </p:spPr>
        <p:txBody>
          <a:bodyPr>
            <a:normAutofit/>
          </a:bodyPr>
          <a:lstStyle/>
          <a:p>
            <a:r>
              <a:rPr lang="en-US" dirty="0" smtClean="0"/>
              <a:t>This is not a progression we will see if we are taken in by it (1 Cor. 15:33).</a:t>
            </a:r>
          </a:p>
          <a:p>
            <a:r>
              <a:rPr lang="en-US" dirty="0" smtClean="0"/>
              <a:t>Do not give your ears to the world (2 Cor. 11:4).</a:t>
            </a:r>
          </a:p>
          <a:p>
            <a:r>
              <a:rPr lang="en-US" dirty="0" smtClean="0"/>
              <a:t>Do not walk along in the same directions as the world (Jas. 4:4).</a:t>
            </a:r>
          </a:p>
          <a:p>
            <a:r>
              <a:rPr lang="en-US" dirty="0" smtClean="0"/>
              <a:t>Do not refuse to takes sides (cf. Job 33:23).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760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BUT HIS DELIGHT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648" y="1104405"/>
            <a:ext cx="8123463" cy="306383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If you do not delight, work to change that (Rom. 8:7).</a:t>
            </a:r>
          </a:p>
          <a:p>
            <a:r>
              <a:rPr lang="en-US" dirty="0" smtClean="0"/>
              <a:t>We do not abandon happiness to serve God (Phil. 3:7-11).</a:t>
            </a:r>
          </a:p>
          <a:p>
            <a:r>
              <a:rPr lang="en-US" dirty="0" smtClean="0"/>
              <a:t>Our greatest joy may come from unexpected sources (Acts 20:35).</a:t>
            </a:r>
          </a:p>
          <a:p>
            <a:r>
              <a:rPr lang="en-US" dirty="0" smtClean="0"/>
              <a:t>God wants your </a:t>
            </a:r>
            <a:r>
              <a:rPr lang="en-US" i="1" dirty="0" smtClean="0"/>
              <a:t>greatest</a:t>
            </a:r>
            <a:r>
              <a:rPr lang="en-US" dirty="0" smtClean="0"/>
              <a:t> happiness (Jn. 15:11).</a:t>
            </a:r>
          </a:p>
          <a:p>
            <a:r>
              <a:rPr lang="en-US" dirty="0" smtClean="0"/>
              <a:t>God is not grieved because we delight in better things, but because we are satisfied with lesser things (Psa. 37:4).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571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</TotalTime>
  <Words>217</Words>
  <Application>Microsoft Macintosh PowerPoint</Application>
  <PresentationFormat>On-screen Show (16:9)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Office Theme</vt:lpstr>
      <vt:lpstr>DELIGHT IN THE LAW</vt:lpstr>
      <vt:lpstr>ONLY TWO OPTIONS</vt:lpstr>
      <vt:lpstr>THE WAY OF THE WICKED</vt:lpstr>
      <vt:lpstr>BUT HIS DELIGHT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</dc:title>
  <dc:creator>Stephen Russell</dc:creator>
  <cp:lastModifiedBy>Microsoft Office User</cp:lastModifiedBy>
  <cp:revision>4</cp:revision>
  <dcterms:created xsi:type="dcterms:W3CDTF">2016-04-17T01:56:09Z</dcterms:created>
  <dcterms:modified xsi:type="dcterms:W3CDTF">2016-04-19T00:23:59Z</dcterms:modified>
</cp:coreProperties>
</file>