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3016"/>
    <a:srgbClr val="AAA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92525" y="3818614"/>
            <a:ext cx="1751013" cy="390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9346" y="1209242"/>
            <a:ext cx="4547492" cy="2540082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92525" y="3818614"/>
            <a:ext cx="1751013" cy="390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37214" y="205979"/>
            <a:ext cx="1487715" cy="123637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98" y="1862994"/>
            <a:ext cx="4639624" cy="1568828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solidFill>
                  <a:srgbClr val="723016"/>
                </a:solidFill>
                <a:latin typeface="Gill Sans MT Condensed" charset="0"/>
                <a:ea typeface="Gill Sans MT Condensed" charset="0"/>
                <a:cs typeface="Gill Sans MT Condensed" charset="0"/>
              </a:rPr>
              <a:t>LEADERS</a:t>
            </a:r>
            <a:endParaRPr lang="en-US" sz="13800" b="1" dirty="0">
              <a:solidFill>
                <a:srgbClr val="723016"/>
              </a:solidFill>
              <a:latin typeface="Gill Sans MT Condensed" charset="0"/>
              <a:ea typeface="Gill Sans MT Condensed" charset="0"/>
              <a:cs typeface="Gill Sans MT Condense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166658" y="3247465"/>
            <a:ext cx="3521075" cy="390525"/>
          </a:xfrm>
        </p:spPr>
        <p:txBody>
          <a:bodyPr/>
          <a:lstStyle/>
          <a:p>
            <a:pPr algn="r"/>
            <a:r>
              <a:rPr lang="en-US" smtClean="0">
                <a:solidFill>
                  <a:schemeClr val="bg1"/>
                </a:solidFill>
              </a:rPr>
              <a:t>Hebrews 13:17; 1 Peter 5:3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19042" y="1476202"/>
            <a:ext cx="2124495" cy="558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pPr algn="l"/>
            <a:r>
              <a:rPr lang="en-US" sz="4000" b="1" smtClean="0">
                <a:solidFill>
                  <a:srgbClr val="723016"/>
                </a:solidFill>
                <a:latin typeface="Gill Sans MT Condensed" charset="0"/>
                <a:ea typeface="Gill Sans MT Condensed" charset="0"/>
                <a:cs typeface="Gill Sans MT Condensed" charset="0"/>
              </a:rPr>
              <a:t>OBEY YOUR</a:t>
            </a:r>
            <a:endParaRPr lang="en-US" sz="4000" b="1" dirty="0">
              <a:solidFill>
                <a:srgbClr val="723016"/>
              </a:solidFill>
              <a:latin typeface="Gill Sans MT Condensed" charset="0"/>
              <a:ea typeface="Gill Sans MT Condensed" charset="0"/>
              <a:cs typeface="Gill Sans M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What is Lording it over (Matt. 20:25</a:t>
            </a:r>
            <a:r>
              <a:rPr lang="en-US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; Acts </a:t>
            </a: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19:16; 3 Jn. 9-10)?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Should elders ever “exercise authority” (Matt. 20:25-28; 1 Pet. 5:3)?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What lording it over is not (Jn. 13:4-8; 1 Pet. 5:2; Heb. 13:17).</a:t>
            </a:r>
            <a:endParaRPr lang="en-US" dirty="0">
              <a:solidFill>
                <a:schemeClr val="bg1"/>
              </a:solidFill>
              <a:effectLst>
                <a:glow rad="127000">
                  <a:schemeClr val="tx1">
                    <a:alpha val="55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5979"/>
            <a:ext cx="8211823" cy="123637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723016"/>
                </a:solidFill>
                <a:latin typeface="Gill Sans MT Condensed" charset="0"/>
                <a:ea typeface="Gill Sans MT Condensed" charset="0"/>
                <a:cs typeface="Gill Sans MT Condensed" charset="0"/>
              </a:rPr>
              <a:t>“LORDING IT OVER”</a:t>
            </a:r>
            <a:endParaRPr lang="en-US" sz="9600" dirty="0">
              <a:solidFill>
                <a:srgbClr val="723016"/>
              </a:solidFill>
              <a:latin typeface="Gill Sans MT Condensed" charset="0"/>
              <a:ea typeface="Gill Sans MT Condensed" charset="0"/>
              <a:cs typeface="Gill Sans M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There is the idea of trusting and being convinced (2 Cor. 1:9; </a:t>
            </a:r>
            <a:r>
              <a:rPr lang="en-US" dirty="0" err="1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. 18:9).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There is the more common word for submit in 1 Pet. 5:3 (2:13, 18; 3:1, 22).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Caveats (</a:t>
            </a:r>
            <a:r>
              <a:rPr lang="en-US" dirty="0" err="1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55000"/>
                    </a:schemeClr>
                  </a:glow>
                </a:effectLst>
              </a:rPr>
              <a:t>. 2:51; 1 Tim. 5:19-20).</a:t>
            </a:r>
            <a:endParaRPr lang="en-US" dirty="0">
              <a:solidFill>
                <a:schemeClr val="bg1"/>
              </a:solidFill>
              <a:effectLst>
                <a:glow rad="127000">
                  <a:schemeClr val="tx1">
                    <a:alpha val="55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5979"/>
            <a:ext cx="8211823" cy="123637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723016"/>
                </a:solidFill>
                <a:latin typeface="Gill Sans MT Condensed" charset="0"/>
                <a:ea typeface="Gill Sans MT Condensed" charset="0"/>
                <a:cs typeface="Gill Sans MT Condensed" charset="0"/>
              </a:rPr>
              <a:t>OBEY AND SUBMIT</a:t>
            </a:r>
            <a:endParaRPr lang="en-US" sz="9600" dirty="0">
              <a:solidFill>
                <a:srgbClr val="723016"/>
              </a:solidFill>
              <a:latin typeface="Gill Sans MT Condensed" charset="0"/>
              <a:ea typeface="Gill Sans MT Condensed" charset="0"/>
              <a:cs typeface="Gill Sans M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3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2714</TotalTime>
  <Words>124</Words>
  <Application>Microsoft Macintosh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Adelle-Regular</vt:lpstr>
      <vt:lpstr>Apple Chancery</vt:lpstr>
      <vt:lpstr>Arial</vt:lpstr>
      <vt:lpstr>Gill Sans MT Condensed</vt:lpstr>
      <vt:lpstr>Trebuchet MS</vt:lpstr>
      <vt:lpstr>Default</vt:lpstr>
      <vt:lpstr>LEADERS</vt:lpstr>
      <vt:lpstr>“LORDING IT OVER”</vt:lpstr>
      <vt:lpstr>OBEY AND SUBMIT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24</cp:revision>
  <dcterms:created xsi:type="dcterms:W3CDTF">2014-03-26T14:03:34Z</dcterms:created>
  <dcterms:modified xsi:type="dcterms:W3CDTF">2016-04-11T12:57:37Z</dcterms:modified>
</cp:coreProperties>
</file>