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B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712"/>
  </p:normalViewPr>
  <p:slideViewPr>
    <p:cSldViewPr snapToGrid="0" snapToObjects="1">
      <p:cViewPr>
        <p:scale>
          <a:sx n="83" d="100"/>
          <a:sy n="83" d="100"/>
        </p:scale>
        <p:origin x="1696" y="8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B0A-2E4F-CA4B-BA3B-F02C545EFB3D}" type="datetimeFigureOut">
              <a:rPr lang="en-US" smtClean="0"/>
              <a:t>5/25/16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3658-6706-AD4B-9E67-3658BB322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65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B0A-2E4F-CA4B-BA3B-F02C545EFB3D}" type="datetimeFigureOut">
              <a:rPr lang="en-US" smtClean="0"/>
              <a:t>5/25/16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3658-6706-AD4B-9E67-3658BB322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29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B0A-2E4F-CA4B-BA3B-F02C545EFB3D}" type="datetimeFigureOut">
              <a:rPr lang="en-US" smtClean="0"/>
              <a:t>5/25/16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3658-6706-AD4B-9E67-3658BB322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84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B0A-2E4F-CA4B-BA3B-F02C545EFB3D}" type="datetimeFigureOut">
              <a:rPr lang="en-US" smtClean="0"/>
              <a:t>5/25/16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3658-6706-AD4B-9E67-3658BB322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359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B0A-2E4F-CA4B-BA3B-F02C545EFB3D}" type="datetimeFigureOut">
              <a:rPr lang="en-US" smtClean="0"/>
              <a:t>5/25/16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3658-6706-AD4B-9E67-3658BB322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05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B0A-2E4F-CA4B-BA3B-F02C545EFB3D}" type="datetimeFigureOut">
              <a:rPr lang="en-US" smtClean="0"/>
              <a:t>5/25/16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3658-6706-AD4B-9E67-3658BB322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57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B0A-2E4F-CA4B-BA3B-F02C545EFB3D}" type="datetimeFigureOut">
              <a:rPr lang="en-US" smtClean="0"/>
              <a:t>5/25/16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3658-6706-AD4B-9E67-3658BB322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30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B0A-2E4F-CA4B-BA3B-F02C545EFB3D}" type="datetimeFigureOut">
              <a:rPr lang="en-US" smtClean="0"/>
              <a:t>5/25/16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3658-6706-AD4B-9E67-3658BB322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69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B0A-2E4F-CA4B-BA3B-F02C545EFB3D}" type="datetimeFigureOut">
              <a:rPr lang="en-US" smtClean="0"/>
              <a:t>5/25/16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3658-6706-AD4B-9E67-3658BB322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44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B0A-2E4F-CA4B-BA3B-F02C545EFB3D}" type="datetimeFigureOut">
              <a:rPr lang="en-US" smtClean="0"/>
              <a:t>5/25/16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3658-6706-AD4B-9E67-3658BB322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180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B0A-2E4F-CA4B-BA3B-F02C545EFB3D}" type="datetimeFigureOut">
              <a:rPr lang="en-US" smtClean="0"/>
              <a:t>5/25/16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3658-6706-AD4B-9E67-3658BB322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6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46B0A-2E4F-CA4B-BA3B-F02C545EFB3D}" type="datetimeFigureOut">
              <a:rPr lang="en-US" smtClean="0"/>
              <a:t>5/25/16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3658-6706-AD4B-9E67-3658BB322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4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62767" y="1245689"/>
            <a:ext cx="7847308" cy="3930085"/>
          </a:xfrm>
        </p:spPr>
        <p:txBody>
          <a:bodyPr>
            <a:normAutofit/>
          </a:bodyPr>
          <a:lstStyle/>
          <a:p>
            <a:pPr algn="r"/>
            <a:r>
              <a:rPr lang="en-US" sz="13800" i="1" dirty="0" smtClean="0">
                <a:solidFill>
                  <a:srgbClr val="F0EBD7"/>
                </a:solidFill>
                <a:effectLst>
                  <a:glow rad="127000">
                    <a:schemeClr val="tx1">
                      <a:alpha val="32000"/>
                    </a:schemeClr>
                  </a:glow>
                </a:effectLst>
                <a:latin typeface="Garamond" charset="0"/>
                <a:ea typeface="Garamond" charset="0"/>
                <a:cs typeface="Garamond" charset="0"/>
              </a:rPr>
              <a:t>A Time of Miracles</a:t>
            </a:r>
            <a:endParaRPr lang="en-US" sz="13800" i="1" dirty="0">
              <a:solidFill>
                <a:srgbClr val="F0EBD7"/>
              </a:solidFill>
              <a:effectLst>
                <a:glow rad="127000">
                  <a:schemeClr val="tx1">
                    <a:alpha val="32000"/>
                  </a:schemeClr>
                </a:glow>
              </a:effectLst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5648" y="5175774"/>
            <a:ext cx="3714428" cy="590252"/>
          </a:xfrm>
        </p:spPr>
        <p:txBody>
          <a:bodyPr>
            <a:normAutofit/>
          </a:bodyPr>
          <a:lstStyle/>
          <a:p>
            <a:pPr algn="r"/>
            <a:r>
              <a:rPr lang="en-US" sz="3200" i="1" smtClean="0">
                <a:solidFill>
                  <a:srgbClr val="F0EBD7"/>
                </a:solidFill>
                <a:effectLst>
                  <a:glow rad="228600">
                    <a:schemeClr val="tx1">
                      <a:alpha val="35000"/>
                    </a:schemeClr>
                  </a:glow>
                </a:effectLst>
                <a:latin typeface="Garamond" charset="0"/>
                <a:ea typeface="Garamond" charset="0"/>
                <a:cs typeface="Garamond" charset="0"/>
              </a:rPr>
              <a:t>1 Corinthians 12-14</a:t>
            </a:r>
            <a:endParaRPr lang="en-US" sz="3200" i="1" dirty="0">
              <a:solidFill>
                <a:srgbClr val="F0EBD7"/>
              </a:solidFill>
              <a:effectLst>
                <a:glow rad="228600">
                  <a:schemeClr val="tx1">
                    <a:alpha val="35000"/>
                  </a:schemeClr>
                </a:glow>
              </a:effectLst>
              <a:latin typeface="Garamond" charset="0"/>
              <a:ea typeface="Garamond" charset="0"/>
              <a:cs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0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46494"/>
            <a:ext cx="10515600" cy="1325563"/>
          </a:xfrm>
        </p:spPr>
        <p:txBody>
          <a:bodyPr>
            <a:normAutofit/>
          </a:bodyPr>
          <a:lstStyle/>
          <a:p>
            <a:r>
              <a:rPr lang="en-US" sz="8000" i="1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46000"/>
                    </a:schemeClr>
                  </a:glow>
                </a:effectLst>
                <a:latin typeface="Garamond" charset="0"/>
                <a:ea typeface="Garamond" charset="0"/>
                <a:cs typeface="Garamond" charset="0"/>
              </a:rPr>
              <a:t>The Nature of Miracles</a:t>
            </a:r>
            <a:endParaRPr lang="en-US" sz="8000" i="1" dirty="0">
              <a:solidFill>
                <a:srgbClr val="F0EBD7"/>
              </a:solidFill>
              <a:effectLst>
                <a:glow rad="165100">
                  <a:schemeClr val="tx1">
                    <a:alpha val="46000"/>
                  </a:schemeClr>
                </a:glow>
              </a:effectLst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365" y="1480547"/>
            <a:ext cx="11061270" cy="3866368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They are not full of fanfare (Mk. 4:39; </a:t>
            </a:r>
            <a:r>
              <a:rPr lang="en-US" sz="4000" dirty="0" err="1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Lk</a:t>
            </a:r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. 7:14; Mk. 1:25).</a:t>
            </a:r>
          </a:p>
          <a:p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The result is immediate (Mk. 1:40-42).</a:t>
            </a:r>
          </a:p>
          <a:p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They are complete in their result (Jn. 9:1-7; Acts 3:1-8).</a:t>
            </a:r>
          </a:p>
          <a:p>
            <a:endParaRPr lang="en-US" sz="4000" dirty="0">
              <a:solidFill>
                <a:srgbClr val="F0EBD7"/>
              </a:solidFill>
              <a:effectLst>
                <a:glow rad="165100">
                  <a:schemeClr val="tx1">
                    <a:alpha val="5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63982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8000" i="1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46000"/>
                    </a:schemeClr>
                  </a:glow>
                </a:effectLst>
                <a:latin typeface="Garamond" charset="0"/>
                <a:ea typeface="Garamond" charset="0"/>
                <a:cs typeface="Garamond" charset="0"/>
              </a:rPr>
              <a:t>The Purpose of Miracles</a:t>
            </a:r>
            <a:endParaRPr lang="en-US" sz="8000" i="1" dirty="0">
              <a:solidFill>
                <a:srgbClr val="F0EBD7"/>
              </a:solidFill>
              <a:effectLst>
                <a:glow rad="165100">
                  <a:schemeClr val="tx1">
                    <a:alpha val="46000"/>
                  </a:schemeClr>
                </a:glow>
              </a:effectLst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3021"/>
            <a:ext cx="10469428" cy="3866368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They were for instruction (Deut. 8:3).</a:t>
            </a:r>
          </a:p>
          <a:p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They were for evidence (Jn. 11:41-43; Mk. 2:9-12).</a:t>
            </a:r>
          </a:p>
          <a:p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They were for revelation (Gal. 1:12; cf. 1 Cor. 14:5).</a:t>
            </a:r>
          </a:p>
          <a:p>
            <a:endParaRPr lang="en-US" sz="4000" dirty="0">
              <a:solidFill>
                <a:srgbClr val="F0EBD7"/>
              </a:solidFill>
              <a:effectLst>
                <a:glow rad="165100">
                  <a:schemeClr val="tx1">
                    <a:alpha val="5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5985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8000" i="1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46000"/>
                    </a:schemeClr>
                  </a:glow>
                </a:effectLst>
                <a:latin typeface="Garamond" charset="0"/>
                <a:ea typeface="Garamond" charset="0"/>
                <a:cs typeface="Garamond" charset="0"/>
              </a:rPr>
              <a:t>The Source of Miracles</a:t>
            </a:r>
            <a:endParaRPr lang="en-US" sz="8000" i="1" dirty="0">
              <a:solidFill>
                <a:srgbClr val="F0EBD7"/>
              </a:solidFill>
              <a:effectLst>
                <a:glow rad="165100">
                  <a:schemeClr val="tx1">
                    <a:alpha val="46000"/>
                  </a:schemeClr>
                </a:glow>
              </a:effectLst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469428" cy="4253826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The power to perform miracles is regularly assigned to the Holy Spirit (1 Cor. 12:7-9).</a:t>
            </a:r>
          </a:p>
          <a:p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In Acts 2 the apostles clearly received power to perform miracles.</a:t>
            </a:r>
          </a:p>
          <a:p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They continue to be the only ones mentioned with this power (Acts 2:43; 3:1-8; 5:3, 12).</a:t>
            </a:r>
          </a:p>
          <a:p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Then another man performs miracles (Acts 6:6-8).</a:t>
            </a:r>
          </a:p>
          <a:p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Others are baptized but do not possess powers (Acts 8:14-16).</a:t>
            </a:r>
          </a:p>
          <a:p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Then Simon sees how miraculous power is obtained (Acts 8:18-19).</a:t>
            </a:r>
          </a:p>
        </p:txBody>
      </p:sp>
    </p:spTree>
    <p:extLst>
      <p:ext uri="{BB962C8B-B14F-4D97-AF65-F5344CB8AC3E}">
        <p14:creationId xmlns:p14="http://schemas.microsoft.com/office/powerpoint/2010/main" val="8416454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8000" i="1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46000"/>
                    </a:schemeClr>
                  </a:glow>
                </a:effectLst>
                <a:latin typeface="Garamond" charset="0"/>
                <a:ea typeface="Garamond" charset="0"/>
                <a:cs typeface="Garamond" charset="0"/>
              </a:rPr>
              <a:t>What About Today?</a:t>
            </a:r>
            <a:endParaRPr lang="en-US" sz="8000" i="1" dirty="0">
              <a:solidFill>
                <a:srgbClr val="F0EBD7"/>
              </a:solidFill>
              <a:effectLst>
                <a:glow rad="165100">
                  <a:schemeClr val="tx1">
                    <a:alpha val="46000"/>
                  </a:schemeClr>
                </a:glow>
              </a:effectLst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982" y="1325563"/>
            <a:ext cx="12037017" cy="425382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Do we need further instruction from God (2 Pet. 1:3)?</a:t>
            </a:r>
          </a:p>
          <a:p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Does Jesus still need to prove Himself (</a:t>
            </a:r>
            <a:r>
              <a:rPr lang="en-US" sz="4000" dirty="0" err="1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Lk</a:t>
            </a:r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. 11:29-30; Rom. 1:4)?</a:t>
            </a:r>
          </a:p>
          <a:p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Do messengers of God still need miracles to prove they are from God (Gal. 1:8-9)?</a:t>
            </a:r>
          </a:p>
          <a:p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Miracles have performed their role (1 Cor. 13:8-12).</a:t>
            </a:r>
          </a:p>
        </p:txBody>
      </p:sp>
    </p:spTree>
    <p:extLst>
      <p:ext uri="{BB962C8B-B14F-4D97-AF65-F5344CB8AC3E}">
        <p14:creationId xmlns:p14="http://schemas.microsoft.com/office/powerpoint/2010/main" val="20941696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245</Words>
  <Application>Microsoft Macintosh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Garamond</vt:lpstr>
      <vt:lpstr>Office Theme</vt:lpstr>
      <vt:lpstr>A Time of Miracles</vt:lpstr>
      <vt:lpstr>The Nature of Miracles</vt:lpstr>
      <vt:lpstr>The Purpose of Miracles</vt:lpstr>
      <vt:lpstr>The Source of Miracles</vt:lpstr>
      <vt:lpstr>What About Today?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is the Holy Spirit?</dc:title>
  <dc:creator>Stephen Russell</dc:creator>
  <cp:lastModifiedBy>Microsoft Office User</cp:lastModifiedBy>
  <cp:revision>14</cp:revision>
  <dcterms:created xsi:type="dcterms:W3CDTF">2016-05-08T19:00:15Z</dcterms:created>
  <dcterms:modified xsi:type="dcterms:W3CDTF">2016-05-26T02:49:31Z</dcterms:modified>
</cp:coreProperties>
</file>