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0"/>
  </p:notesMasterIdLst>
  <p:handoutMasterIdLst>
    <p:handoutMasterId r:id="rId21"/>
  </p:handoutMasterIdLst>
  <p:sldIdLst>
    <p:sldId id="256" r:id="rId2"/>
    <p:sldId id="380" r:id="rId3"/>
    <p:sldId id="404" r:id="rId4"/>
    <p:sldId id="405" r:id="rId5"/>
    <p:sldId id="355" r:id="rId6"/>
    <p:sldId id="401" r:id="rId7"/>
    <p:sldId id="382" r:id="rId8"/>
    <p:sldId id="396" r:id="rId9"/>
    <p:sldId id="403" r:id="rId10"/>
    <p:sldId id="397" r:id="rId11"/>
    <p:sldId id="400" r:id="rId12"/>
    <p:sldId id="394" r:id="rId13"/>
    <p:sldId id="393" r:id="rId14"/>
    <p:sldId id="398" r:id="rId15"/>
    <p:sldId id="399" r:id="rId16"/>
    <p:sldId id="383" r:id="rId17"/>
    <p:sldId id="384" r:id="rId18"/>
    <p:sldId id="385" r:id="rId19"/>
  </p:sldIdLst>
  <p:sldSz cx="9144000" cy="5143500" type="screen16x9"/>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p:cViewPr varScale="1">
        <p:scale>
          <a:sx n="144" d="100"/>
          <a:sy n="144" d="100"/>
        </p:scale>
        <p:origin x="720"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12E733F8-27B3-4E13-8578-4A7FF6A3D998}" type="datetimeFigureOut">
              <a:rPr lang="en-US" smtClean="0"/>
              <a:pPr/>
              <a:t>5/19/16</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FD483553-340D-4901-81C4-B2A962475E3B}" type="slidenum">
              <a:rPr lang="en-US" smtClean="0"/>
              <a:pPr/>
              <a:t>‹#›</a:t>
            </a:fld>
            <a:endParaRPr lang="en-US"/>
          </a:p>
        </p:txBody>
      </p:sp>
    </p:spTree>
    <p:extLst>
      <p:ext uri="{BB962C8B-B14F-4D97-AF65-F5344CB8AC3E}">
        <p14:creationId xmlns:p14="http://schemas.microsoft.com/office/powerpoint/2010/main" val="568513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2F92ED61-C503-4D54-B1EE-BB4140274650}" type="datetimeFigureOut">
              <a:rPr lang="en-US" smtClean="0"/>
              <a:pPr/>
              <a:t>5/19/16</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5DA65649-0E01-4860-8D81-FFE0F88B2F81}" type="slidenum">
              <a:rPr lang="en-US" smtClean="0"/>
              <a:pPr/>
              <a:t>‹#›</a:t>
            </a:fld>
            <a:endParaRPr lang="en-US"/>
          </a:p>
        </p:txBody>
      </p:sp>
    </p:spTree>
    <p:extLst>
      <p:ext uri="{BB962C8B-B14F-4D97-AF65-F5344CB8AC3E}">
        <p14:creationId xmlns:p14="http://schemas.microsoft.com/office/powerpoint/2010/main" val="1164716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a:t>
            </a:fld>
            <a:endParaRPr lang="en-US"/>
          </a:p>
        </p:txBody>
      </p:sp>
    </p:spTree>
    <p:extLst>
      <p:ext uri="{BB962C8B-B14F-4D97-AF65-F5344CB8AC3E}">
        <p14:creationId xmlns:p14="http://schemas.microsoft.com/office/powerpoint/2010/main" val="1070067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1CFF453-C2B7-4A58-9FF4-C13328BEB28C}" type="slidenum">
              <a:rPr lang="en-US" smtClean="0"/>
              <a:pPr/>
              <a:t>10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00630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1CFF453-C2B7-4A58-9FF4-C13328BEB28C}" type="slidenum">
              <a:rPr lang="en-US" smtClean="0"/>
              <a:pPr/>
              <a:t>11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40002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49007FD-CE04-404C-8AA2-7671BD69F817}" type="slidenum">
              <a:rPr lang="en-US" smtClean="0"/>
              <a:pPr/>
              <a:t>12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26244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1871FFF7-0C12-47F6-A9BA-1C01BE1BD036}" type="slidenum">
              <a:rPr lang="en-US" smtClean="0"/>
              <a:pPr/>
              <a:t>13</a:t>
            </a:fld>
            <a:endParaRPr lang="en-US" smtClean="0"/>
          </a:p>
        </p:txBody>
      </p:sp>
    </p:spTree>
    <p:extLst>
      <p:ext uri="{BB962C8B-B14F-4D97-AF65-F5344CB8AC3E}">
        <p14:creationId xmlns:p14="http://schemas.microsoft.com/office/powerpoint/2010/main" val="1668349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14</a:t>
            </a:fld>
            <a:endParaRPr lang="en-US"/>
          </a:p>
        </p:txBody>
      </p:sp>
    </p:spTree>
    <p:extLst>
      <p:ext uri="{BB962C8B-B14F-4D97-AF65-F5344CB8AC3E}">
        <p14:creationId xmlns:p14="http://schemas.microsoft.com/office/powerpoint/2010/main" val="262303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15</a:t>
            </a:fld>
            <a:endParaRPr lang="en-US"/>
          </a:p>
        </p:txBody>
      </p:sp>
    </p:spTree>
    <p:extLst>
      <p:ext uri="{BB962C8B-B14F-4D97-AF65-F5344CB8AC3E}">
        <p14:creationId xmlns:p14="http://schemas.microsoft.com/office/powerpoint/2010/main" val="1890379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2A0E1B73-5574-4B0F-8633-871C9762E28C}" type="slidenum">
              <a:rPr lang="en-US" smtClean="0"/>
              <a:pPr/>
              <a:t>16</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41603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1E526E5-83F2-465D-8F59-420CA297027D}" type="slidenum">
              <a:rPr lang="en-US" smtClean="0"/>
              <a:pPr/>
              <a:t>17</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20453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3A9DE154-A8E0-488D-8417-D35F86779A43}" type="slidenum">
              <a:rPr lang="en-US" smtClean="0"/>
              <a:pPr/>
              <a:t>18</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38643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a:t>
            </a:fld>
            <a:endParaRPr lang="en-US"/>
          </a:p>
        </p:txBody>
      </p:sp>
    </p:spTree>
    <p:extLst>
      <p:ext uri="{BB962C8B-B14F-4D97-AF65-F5344CB8AC3E}">
        <p14:creationId xmlns:p14="http://schemas.microsoft.com/office/powerpoint/2010/main" val="1589723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3</a:t>
            </a:fld>
            <a:endParaRPr lang="en-US"/>
          </a:p>
        </p:txBody>
      </p:sp>
    </p:spTree>
    <p:extLst>
      <p:ext uri="{BB962C8B-B14F-4D97-AF65-F5344CB8AC3E}">
        <p14:creationId xmlns:p14="http://schemas.microsoft.com/office/powerpoint/2010/main" val="1636055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4</a:t>
            </a:fld>
            <a:endParaRPr lang="en-US"/>
          </a:p>
        </p:txBody>
      </p:sp>
    </p:spTree>
    <p:extLst>
      <p:ext uri="{BB962C8B-B14F-4D97-AF65-F5344CB8AC3E}">
        <p14:creationId xmlns:p14="http://schemas.microsoft.com/office/powerpoint/2010/main" val="809634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5</a:t>
            </a:fld>
            <a:endParaRPr lang="en-US"/>
          </a:p>
        </p:txBody>
      </p:sp>
    </p:spTree>
    <p:extLst>
      <p:ext uri="{BB962C8B-B14F-4D97-AF65-F5344CB8AC3E}">
        <p14:creationId xmlns:p14="http://schemas.microsoft.com/office/powerpoint/2010/main" val="1072116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6</a:t>
            </a:fld>
            <a:endParaRPr lang="en-US"/>
          </a:p>
        </p:txBody>
      </p:sp>
    </p:spTree>
    <p:extLst>
      <p:ext uri="{BB962C8B-B14F-4D97-AF65-F5344CB8AC3E}">
        <p14:creationId xmlns:p14="http://schemas.microsoft.com/office/powerpoint/2010/main" val="1671141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C028BDEB-113F-4E6B-AFF7-E2EC342EA1C3}" type="slidenum">
              <a:rPr lang="en-US" smtClean="0"/>
              <a:pPr/>
              <a:t>7</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83870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46B98AC-2EAC-4A76-9F5E-CBBFA97476D0}" type="slidenum">
              <a:rPr lang="en-US" smtClean="0"/>
              <a:pPr/>
              <a:t>8</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4929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46B98AC-2EAC-4A76-9F5E-CBBFA97476D0}" type="slidenum">
              <a:rPr lang="en-US" smtClean="0"/>
              <a:pPr/>
              <a:t>9</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43100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FF17943-EDAE-428F-BFF2-9CE6B0477FD0}" type="datetimeFigureOut">
              <a:rPr lang="en-US" smtClean="0"/>
              <a:pPr/>
              <a:t>5/19/16</a:t>
            </a:fld>
            <a:endParaRPr lang="en-US"/>
          </a:p>
        </p:txBody>
      </p:sp>
      <p:sp>
        <p:nvSpPr>
          <p:cNvPr id="16" name="Slide Number Placeholder 15"/>
          <p:cNvSpPr>
            <a:spLocks noGrp="1"/>
          </p:cNvSpPr>
          <p:nvPr>
            <p:ph type="sldNum" sz="quarter" idx="11"/>
          </p:nvPr>
        </p:nvSpPr>
        <p:spPr/>
        <p:txBody>
          <a:bodyPr/>
          <a:lstStyle/>
          <a:p>
            <a:fld id="{57FC0AA5-B614-4B16-8077-675137FD7112}"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F17943-EDAE-428F-BFF2-9CE6B0477FD0}" type="datetimeFigureOut">
              <a:rPr lang="en-US" smtClean="0"/>
              <a:pPr/>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F17943-EDAE-428F-BFF2-9CE6B0477FD0}" type="datetimeFigureOut">
              <a:rPr lang="en-US" smtClean="0"/>
              <a:pPr/>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DEB50A-0597-431F-8A15-9C08AC8333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00151"/>
            <a:ext cx="4038600" cy="3394472"/>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6FCE63-F0E0-4194-AD1F-E46167CEAF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FF17943-EDAE-428F-BFF2-9CE6B0477FD0}" type="datetimeFigureOut">
              <a:rPr lang="en-US" smtClean="0"/>
              <a:pPr/>
              <a:t>5/19/16</a:t>
            </a:fld>
            <a:endParaRPr lang="en-US"/>
          </a:p>
        </p:txBody>
      </p:sp>
      <p:sp>
        <p:nvSpPr>
          <p:cNvPr id="15" name="Slide Number Placeholder 14"/>
          <p:cNvSpPr>
            <a:spLocks noGrp="1"/>
          </p:cNvSpPr>
          <p:nvPr>
            <p:ph type="sldNum" sz="quarter" idx="15"/>
          </p:nvPr>
        </p:nvSpPr>
        <p:spPr/>
        <p:txBody>
          <a:bodyPr/>
          <a:lstStyle>
            <a:lvl1pPr algn="ctr">
              <a:defRPr/>
            </a:lvl1pPr>
          </a:lstStyle>
          <a:p>
            <a:fld id="{57FC0AA5-B614-4B16-8077-675137FD7112}"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F17943-EDAE-428F-BFF2-9CE6B0477FD0}" type="datetimeFigureOut">
              <a:rPr lang="en-US" smtClean="0"/>
              <a:pPr/>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F17943-EDAE-428F-BFF2-9CE6B0477FD0}" type="datetimeFigureOut">
              <a:rPr lang="en-US" smtClean="0"/>
              <a:pPr/>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7FC0AA5-B614-4B16-8077-675137FD7112}"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FF17943-EDAE-428F-BFF2-9CE6B0477FD0}" type="datetimeFigureOut">
              <a:rPr lang="en-US" smtClean="0"/>
              <a:pPr/>
              <a:t>5/19/16</a:t>
            </a:fld>
            <a:endParaRPr lang="en-US"/>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F17943-EDAE-428F-BFF2-9CE6B0477FD0}" type="datetimeFigureOut">
              <a:rPr lang="en-US" smtClean="0"/>
              <a:pPr/>
              <a:t>5/19/16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17943-EDAE-428F-BFF2-9CE6B0477FD0}" type="datetimeFigureOut">
              <a:rPr lang="en-US" smtClean="0"/>
              <a:pPr/>
              <a:t>5/19/16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FF17943-EDAE-428F-BFF2-9CE6B0477FD0}" type="datetimeFigureOut">
              <a:rPr lang="en-US" smtClean="0"/>
              <a:pPr/>
              <a:t>5/19/16</a:t>
            </a:fld>
            <a:endParaRPr lang="en-US"/>
          </a:p>
        </p:txBody>
      </p:sp>
      <p:sp>
        <p:nvSpPr>
          <p:cNvPr id="9" name="Slide Number Placeholder 8"/>
          <p:cNvSpPr>
            <a:spLocks noGrp="1"/>
          </p:cNvSpPr>
          <p:nvPr>
            <p:ph type="sldNum" sz="quarter" idx="15"/>
          </p:nvPr>
        </p:nvSpPr>
        <p:spPr/>
        <p:txBody>
          <a:bodyPr/>
          <a:lstStyle/>
          <a:p>
            <a:fld id="{57FC0AA5-B614-4B16-8077-675137FD7112}"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FF17943-EDAE-428F-BFF2-9CE6B0477FD0}" type="datetimeFigureOut">
              <a:rPr lang="en-US" smtClean="0"/>
              <a:pPr/>
              <a:t>5/19/16</a:t>
            </a:fld>
            <a:endParaRPr lang="en-US"/>
          </a:p>
        </p:txBody>
      </p:sp>
      <p:sp>
        <p:nvSpPr>
          <p:cNvPr id="9" name="Slide Number Placeholder 8"/>
          <p:cNvSpPr>
            <a:spLocks noGrp="1"/>
          </p:cNvSpPr>
          <p:nvPr>
            <p:ph type="sldNum" sz="quarter" idx="11"/>
          </p:nvPr>
        </p:nvSpPr>
        <p:spPr/>
        <p:txBody>
          <a:bodyPr/>
          <a:lstStyle/>
          <a:p>
            <a:fld id="{57FC0AA5-B614-4B16-8077-675137FD711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AFF17943-EDAE-428F-BFF2-9CE6B0477FD0}" type="datetimeFigureOut">
              <a:rPr lang="en-US" smtClean="0"/>
              <a:pPr/>
              <a:t>5/19/16</a:t>
            </a:fld>
            <a:endParaRPr lang="en-US"/>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7FC0AA5-B614-4B16-8077-675137FD7112}" type="slidenum">
              <a:rPr lang="en-US" smtClean="0"/>
              <a:pPr/>
              <a:t>‹#›</a:t>
            </a:fld>
            <a:endParaRPr lang="en-US"/>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upload.wikimedia.org/wikipedia/commons/3/33/Judea_Jonathan_Makk.PNG" TargetMode="External"/><Relationship Id="rId4"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upload.wikimedia.org/wikipedia/commons/d/d5/Judea_Simon_Makk.PNG" TargetMode="External"/><Relationship Id="rId4" Type="http://schemas.openxmlformats.org/officeDocument/2006/relationships/image" Target="../media/image7.png"/><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upload.wikimedia.org/wikipedia/commons/b/b7/Judea_Johannes_Hyrcanus.PNG" TargetMode="External"/><Relationship Id="rId4" Type="http://schemas.openxmlformats.org/officeDocument/2006/relationships/image" Target="../media/image8.png"/><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upload.wikimedia.org/wikipedia/commons/b/b0/Judea_Judas_Makk.PNG" TargetMode="External"/><Relationship Id="rId4"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Time Between the Testaments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Josephus: Feast of Dedication</a:t>
            </a:r>
          </a:p>
        </p:txBody>
      </p:sp>
      <p:sp>
        <p:nvSpPr>
          <p:cNvPr id="13315" name="Rectangle 3"/>
          <p:cNvSpPr>
            <a:spLocks noGrp="1" noChangeArrowheads="1"/>
          </p:cNvSpPr>
          <p:nvPr>
            <p:ph type="body" idx="1"/>
          </p:nvPr>
        </p:nvSpPr>
        <p:spPr>
          <a:xfrm>
            <a:off x="457200" y="1200150"/>
            <a:ext cx="8229600" cy="3657600"/>
          </a:xfrm>
        </p:spPr>
        <p:txBody>
          <a:bodyPr>
            <a:normAutofit/>
          </a:bodyPr>
          <a:lstStyle/>
          <a:p>
            <a:pPr eaLnBrk="1" hangingPunct="1">
              <a:lnSpc>
                <a:spcPct val="80000"/>
              </a:lnSpc>
              <a:buFontTx/>
              <a:buNone/>
            </a:pPr>
            <a:r>
              <a:rPr lang="en-US" sz="2200" u="sng" dirty="0" smtClean="0"/>
              <a:t>Josephus, Antiquities of the Jews 12:7</a:t>
            </a:r>
          </a:p>
          <a:p>
            <a:pPr eaLnBrk="1" hangingPunct="1">
              <a:lnSpc>
                <a:spcPct val="80000"/>
              </a:lnSpc>
            </a:pPr>
            <a:r>
              <a:rPr lang="en-US" sz="2200" dirty="0" smtClean="0"/>
              <a:t>Now Judas celebrated the festival of the restoration of the sacrifices of the temple for eight days, and omitted no sort of pleasures thereon; but he feasted them upon very rich and splendid sacrifices; and he honored God, and delighted them by hymns and psalms. Nay, they were so very glad at the revival of their customs, when, after a long time of intermission, they unexpectedly had regained the freedom of their worship, that they made it a law for their posterity, that they should keep a festival, on account of the restoration of their temple worship, for eight days. And from that time to this we celebrate this festival, and call it Lights.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Miracle of Lights?</a:t>
            </a:r>
          </a:p>
        </p:txBody>
      </p:sp>
      <p:sp>
        <p:nvSpPr>
          <p:cNvPr id="13315" name="Rectangle 3"/>
          <p:cNvSpPr>
            <a:spLocks noGrp="1" noChangeArrowheads="1"/>
          </p:cNvSpPr>
          <p:nvPr>
            <p:ph type="body" idx="1"/>
          </p:nvPr>
        </p:nvSpPr>
        <p:spPr>
          <a:xfrm>
            <a:off x="457200" y="1200150"/>
            <a:ext cx="8229600" cy="3505200"/>
          </a:xfrm>
        </p:spPr>
        <p:txBody>
          <a:bodyPr>
            <a:normAutofit/>
          </a:bodyPr>
          <a:lstStyle/>
          <a:p>
            <a:pPr>
              <a:lnSpc>
                <a:spcPct val="80000"/>
              </a:lnSpc>
              <a:buNone/>
            </a:pPr>
            <a:r>
              <a:rPr lang="en-US" sz="2000" dirty="0" smtClean="0"/>
              <a:t>And they sought after pure olive oil to light the lamps therewith, but could not find any, except one bowl that was sealed with the signet ring of the High Priest from the days of Samuel the prophet and they knew that it was pure. There was in it [enough oil] to light [the lamps therewith] for one day, but the God of heaven whose name dwells there put therein his blessing and they were able to light from it eight days. Therefore, the sons of </a:t>
            </a:r>
            <a:r>
              <a:rPr lang="en-US" sz="2000" dirty="0" err="1" smtClean="0"/>
              <a:t>Ḥashmonai</a:t>
            </a:r>
            <a:r>
              <a:rPr lang="en-US" sz="2000" dirty="0" smtClean="0"/>
              <a:t> made this covenant and took upon themselves a solemn vow, they and the sons of Israel, all of them, to publish amongst the sons of Israel, [to the end] that they might observe these eight days of joy and </a:t>
            </a:r>
            <a:r>
              <a:rPr lang="en-US" sz="2000" dirty="0" err="1" smtClean="0"/>
              <a:t>honour</a:t>
            </a:r>
            <a:r>
              <a:rPr lang="en-US" sz="2000" dirty="0" smtClean="0"/>
              <a:t>, as the days of the feasts written in [the book of] the Law; [even] to light in them so as to make known to those who come after them that their God wrought for them salvation from heaven.   </a:t>
            </a:r>
            <a:r>
              <a:rPr lang="en-US" sz="2000" i="1" dirty="0" smtClean="0"/>
              <a:t>Scroll of Antiochus ~ 200 AD</a:t>
            </a:r>
            <a:endParaRPr lang="en-US" sz="2200"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85750"/>
            <a:ext cx="7696200" cy="2324100"/>
          </a:xfrm>
        </p:spPr>
        <p:txBody>
          <a:bodyPr/>
          <a:lstStyle/>
          <a:p>
            <a:pPr eaLnBrk="1" hangingPunct="1"/>
            <a:r>
              <a:rPr lang="en-US" smtClean="0"/>
              <a:t>The Feast of Dedication</a:t>
            </a:r>
            <a:br>
              <a:rPr lang="en-US" smtClean="0"/>
            </a:br>
            <a:r>
              <a:rPr lang="en-US" smtClean="0"/>
              <a:t>Festival of Lights</a:t>
            </a:r>
            <a:br>
              <a:rPr lang="en-US" smtClean="0"/>
            </a:br>
            <a:r>
              <a:rPr lang="en-US" smtClean="0"/>
              <a:t>Hanukkah</a:t>
            </a:r>
          </a:p>
        </p:txBody>
      </p:sp>
      <p:pic>
        <p:nvPicPr>
          <p:cNvPr id="4" name="Picture 3" descr="hanukkah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19800" y="2038350"/>
            <a:ext cx="2895600" cy="2895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914400"/>
          </a:xfrm>
        </p:spPr>
        <p:txBody>
          <a:bodyPr/>
          <a:lstStyle/>
          <a:p>
            <a:pPr>
              <a:defRPr/>
            </a:pPr>
            <a:r>
              <a:rPr lang="en-US" sz="3600" dirty="0" smtClean="0">
                <a:solidFill>
                  <a:schemeClr val="tx1"/>
                </a:solidFill>
                <a:latin typeface="+mn-lt"/>
                <a:ea typeface="+mn-ea"/>
                <a:cs typeface="+mn-cs"/>
              </a:rPr>
              <a:t>Jesus and the Feast of Dedication:</a:t>
            </a:r>
            <a:endParaRPr lang="en-US" sz="3600" dirty="0"/>
          </a:p>
        </p:txBody>
      </p:sp>
      <p:sp>
        <p:nvSpPr>
          <p:cNvPr id="16387" name="Content Placeholder 2"/>
          <p:cNvSpPr>
            <a:spLocks noGrp="1"/>
          </p:cNvSpPr>
          <p:nvPr>
            <p:ph idx="1"/>
          </p:nvPr>
        </p:nvSpPr>
        <p:spPr>
          <a:xfrm>
            <a:off x="457200" y="1123950"/>
            <a:ext cx="8229600" cy="3429000"/>
          </a:xfrm>
        </p:spPr>
        <p:txBody>
          <a:bodyPr>
            <a:normAutofit/>
          </a:bodyPr>
          <a:lstStyle/>
          <a:p>
            <a:r>
              <a:rPr lang="en-US" sz="2200" dirty="0" smtClean="0"/>
              <a:t>John 10: 22-23 records, "</a:t>
            </a:r>
            <a:r>
              <a:rPr lang="en-US" sz="2200" baseline="30000" dirty="0" smtClean="0"/>
              <a:t> 22 </a:t>
            </a:r>
            <a:r>
              <a:rPr lang="en-US" sz="2200" dirty="0" smtClean="0"/>
              <a:t>Now it was the Feast of Dedication in Jerusalem, and it was winter. </a:t>
            </a:r>
            <a:r>
              <a:rPr lang="en-US" sz="2200" baseline="30000" dirty="0" smtClean="0"/>
              <a:t>23 </a:t>
            </a:r>
            <a:r>
              <a:rPr lang="en-US" sz="2200" dirty="0" smtClean="0"/>
              <a:t>And Jesus walked in the temple, in Solomon’s porch." (NKJV) As a Jew, Jesus may have participated in the Feast of Dedication but there is no clear endorsement.</a:t>
            </a:r>
          </a:p>
          <a:p>
            <a:r>
              <a:rPr lang="en-US" sz="2200" dirty="0" smtClean="0"/>
              <a:t>Was God with Judas </a:t>
            </a:r>
            <a:r>
              <a:rPr lang="en-US" sz="2200" dirty="0" err="1" smtClean="0"/>
              <a:t>Maccabeas</a:t>
            </a:r>
            <a:r>
              <a:rPr lang="en-US" sz="2200" dirty="0" smtClean="0"/>
              <a:t>?</a:t>
            </a:r>
          </a:p>
          <a:p>
            <a:r>
              <a:rPr lang="en-US" sz="2200" dirty="0" smtClean="0"/>
              <a:t>Did God perform a miracle at the rededication of the Temple?</a:t>
            </a:r>
          </a:p>
          <a:p>
            <a:r>
              <a:rPr lang="en-US" sz="2200" dirty="0" smtClean="0"/>
              <a:t>We have no prophet to confirm that these events are the fulfillment of Daniel’s prophesy. </a:t>
            </a:r>
          </a:p>
          <a:p>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err="1" smtClean="0"/>
              <a:t>Eleazar</a:t>
            </a:r>
            <a:endParaRPr lang="en-US" dirty="0"/>
          </a:p>
        </p:txBody>
      </p:sp>
      <p:sp>
        <p:nvSpPr>
          <p:cNvPr id="3" name="Rectangle 3"/>
          <p:cNvSpPr txBox="1">
            <a:spLocks noChangeArrowheads="1"/>
          </p:cNvSpPr>
          <p:nvPr/>
        </p:nvSpPr>
        <p:spPr>
          <a:xfrm>
            <a:off x="381000" y="971550"/>
            <a:ext cx="4114800" cy="39624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In 163 BC, during a battle where Antiochus IV was rumored to be present, </a:t>
            </a:r>
            <a:r>
              <a:rPr lang="en-US" sz="2400" dirty="0" err="1" smtClean="0"/>
              <a:t>Eleazar</a:t>
            </a:r>
            <a:r>
              <a:rPr lang="en-US" sz="2400" dirty="0" smtClean="0"/>
              <a:t> saw a richly decorated war elephant.  Thinking the king was there he ran up to the elephant and killed it by stabbing it from underneath.  The elephant collapsed, killing </a:t>
            </a:r>
            <a:r>
              <a:rPr lang="en-US" sz="2400" dirty="0" err="1" smtClean="0"/>
              <a:t>Eleazar</a:t>
            </a:r>
            <a:r>
              <a:rPr lang="en-US" sz="2400" dirty="0" smtClean="0"/>
              <a: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4" descr="00044235.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495800" y="514350"/>
            <a:ext cx="4321218" cy="363855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Jonathan</a:t>
            </a:r>
            <a:endParaRPr lang="en-US" dirty="0"/>
          </a:p>
        </p:txBody>
      </p:sp>
      <p:sp>
        <p:nvSpPr>
          <p:cNvPr id="3" name="Rectangle 3"/>
          <p:cNvSpPr txBox="1">
            <a:spLocks noChangeArrowheads="1"/>
          </p:cNvSpPr>
          <p:nvPr/>
        </p:nvSpPr>
        <p:spPr>
          <a:xfrm>
            <a:off x="381000" y="971550"/>
            <a:ext cx="8458200" cy="39624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Judas and John were killed in an overwhelming battle in 160.</a:t>
            </a:r>
          </a:p>
          <a:p>
            <a:pPr marL="274320" lvl="0" indent="-274320">
              <a:lnSpc>
                <a:spcPct val="90000"/>
              </a:lnSpc>
              <a:spcBef>
                <a:spcPts val="600"/>
              </a:spcBef>
              <a:buClr>
                <a:schemeClr val="accent2"/>
              </a:buClr>
              <a:buSzPct val="85000"/>
              <a:buFont typeface="Wingdings 2"/>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Jonathan assumed leadership.</a:t>
            </a:r>
          </a:p>
          <a:p>
            <a:pPr marL="274320" lvl="0" indent="-274320">
              <a:lnSpc>
                <a:spcPct val="90000"/>
              </a:lnSpc>
              <a:spcBef>
                <a:spcPts val="600"/>
              </a:spcBef>
              <a:buClr>
                <a:schemeClr val="accent2"/>
              </a:buClr>
              <a:buSzPct val="85000"/>
              <a:buFont typeface="Wingdings 2"/>
              <a:buChar char=""/>
              <a:defRPr/>
            </a:pPr>
            <a:r>
              <a:rPr lang="en-US" sz="2400" dirty="0" err="1" smtClean="0"/>
              <a:t>Trypho</a:t>
            </a:r>
            <a:r>
              <a:rPr lang="en-US" sz="2400" dirty="0" smtClean="0"/>
              <a:t> invited Jonathan for parley, but then took him hostage.</a:t>
            </a:r>
          </a:p>
          <a:p>
            <a:pPr marL="274320" lvl="0" indent="-274320">
              <a:lnSpc>
                <a:spcPct val="90000"/>
              </a:lnSpc>
              <a:spcBef>
                <a:spcPts val="600"/>
              </a:spcBef>
              <a:buClr>
                <a:schemeClr val="accent2"/>
              </a:buClr>
              <a:buSzPct val="85000"/>
              <a:buFont typeface="Wingdings 2"/>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When Simon came with an army,</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noProof="0" dirty="0" err="1" smtClean="0">
                <a:ln>
                  <a:noFill/>
                </a:ln>
                <a:solidFill>
                  <a:schemeClr val="tx1"/>
                </a:solidFill>
                <a:effectLst/>
                <a:uLnTx/>
                <a:uFillTx/>
                <a:latin typeface="+mn-lt"/>
                <a:ea typeface="+mn-ea"/>
                <a:cs typeface="+mn-cs"/>
              </a:rPr>
              <a:t>Trypho</a:t>
            </a:r>
            <a:r>
              <a:rPr kumimoji="0" lang="en-US" sz="2400" b="0" i="0" u="none" strike="noStrike" kern="1200" cap="none" spc="0" normalizeH="0" noProof="0" dirty="0" smtClean="0">
                <a:ln>
                  <a:noFill/>
                </a:ln>
                <a:solidFill>
                  <a:schemeClr val="tx1"/>
                </a:solidFill>
                <a:effectLst/>
                <a:uLnTx/>
                <a:uFillTx/>
                <a:latin typeface="+mn-lt"/>
                <a:ea typeface="+mn-ea"/>
                <a:cs typeface="+mn-cs"/>
              </a:rPr>
              <a:t> demanded a ransom.</a:t>
            </a:r>
          </a:p>
          <a:p>
            <a:pPr marL="274320" lvl="0" indent="-274320">
              <a:lnSpc>
                <a:spcPct val="90000"/>
              </a:lnSpc>
              <a:spcBef>
                <a:spcPts val="600"/>
              </a:spcBef>
              <a:buClr>
                <a:schemeClr val="accent2"/>
              </a:buClr>
              <a:buSzPct val="85000"/>
              <a:buFont typeface="Wingdings 2"/>
              <a:buChar char=""/>
              <a:defRPr/>
            </a:pPr>
            <a:r>
              <a:rPr lang="en-US" sz="2400" baseline="0" dirty="0" smtClean="0"/>
              <a:t>Simon</a:t>
            </a:r>
            <a:r>
              <a:rPr lang="en-US" sz="2400" dirty="0" smtClean="0"/>
              <a:t> paid the ransom, but </a:t>
            </a:r>
            <a:r>
              <a:rPr lang="en-US" sz="2400" dirty="0" err="1" smtClean="0"/>
              <a:t>Trypho</a:t>
            </a:r>
            <a:r>
              <a:rPr lang="en-US" sz="2400" dirty="0" smtClean="0"/>
              <a:t> had Jonathan slain anyway.</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Jonathan</a:t>
            </a:r>
          </a:p>
        </p:txBody>
      </p:sp>
      <p:sp>
        <p:nvSpPr>
          <p:cNvPr id="4099" name="Rectangle 3"/>
          <p:cNvSpPr>
            <a:spLocks noGrp="1" noChangeArrowheads="1"/>
          </p:cNvSpPr>
          <p:nvPr>
            <p:ph type="body" sz="half" idx="1"/>
          </p:nvPr>
        </p:nvSpPr>
        <p:spPr/>
        <p:txBody>
          <a:bodyPr/>
          <a:lstStyle/>
          <a:p>
            <a:pPr eaLnBrk="1" hangingPunct="1"/>
            <a:r>
              <a:rPr lang="en-US" sz="2800" smtClean="0"/>
              <a:t>Ruler 161-143 BC</a:t>
            </a:r>
          </a:p>
          <a:p>
            <a:pPr eaLnBrk="1" hangingPunct="1"/>
            <a:r>
              <a:rPr lang="en-US" sz="2800" smtClean="0"/>
              <a:t>first Hasmonean to be High Priest in 153 BC</a:t>
            </a:r>
          </a:p>
        </p:txBody>
      </p:sp>
      <p:pic>
        <p:nvPicPr>
          <p:cNvPr id="4100" name="Picture 4" descr="Image:Judea Jonathan Makk.PNG">
            <a:hlinkClick r:id="rId3"/>
          </p:cNvPr>
          <p:cNvPicPr>
            <a:picLocks noGrp="1" noChangeAspect="1" noChangeArrowheads="1"/>
          </p:cNvPicPr>
          <p:nvPr>
            <p:ph sz="half" idx="2"/>
          </p:nvPr>
        </p:nvPicPr>
        <p:blipFill>
          <a:blip r:embed="rId4" cstate="email">
            <a:extLst>
              <a:ext uri="{28A0092B-C50C-407E-A947-70E740481C1C}">
                <a14:useLocalDpi xmlns:a14="http://schemas.microsoft.com/office/drawing/2010/main"/>
              </a:ext>
            </a:extLst>
          </a:blip>
          <a:srcRect/>
          <a:stretch>
            <a:fillRect/>
          </a:stretch>
        </p:blipFill>
        <p:spPr>
          <a:xfrm>
            <a:off x="4652964" y="1396604"/>
            <a:ext cx="4029075" cy="300037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Simon</a:t>
            </a:r>
          </a:p>
        </p:txBody>
      </p:sp>
      <p:sp>
        <p:nvSpPr>
          <p:cNvPr id="5123" name="Rectangle 3"/>
          <p:cNvSpPr>
            <a:spLocks noGrp="1" noChangeArrowheads="1"/>
          </p:cNvSpPr>
          <p:nvPr>
            <p:ph type="body" sz="half" idx="1"/>
          </p:nvPr>
        </p:nvSpPr>
        <p:spPr/>
        <p:txBody>
          <a:bodyPr>
            <a:normAutofit fontScale="92500" lnSpcReduction="20000"/>
          </a:bodyPr>
          <a:lstStyle/>
          <a:p>
            <a:pPr eaLnBrk="1" hangingPunct="1"/>
            <a:r>
              <a:rPr lang="en-US" sz="2400" smtClean="0"/>
              <a:t>Ethnarch and High Priest</a:t>
            </a:r>
          </a:p>
          <a:p>
            <a:pPr eaLnBrk="1" hangingPunct="1"/>
            <a:r>
              <a:rPr lang="en-US" sz="2400" smtClean="0"/>
              <a:t>142-135 BC</a:t>
            </a:r>
          </a:p>
          <a:p>
            <a:pPr eaLnBrk="1" hangingPunct="1"/>
            <a:r>
              <a:rPr lang="en-US" sz="2400" smtClean="0"/>
              <a:t>Is granted tax exemption from Demetrius II</a:t>
            </a:r>
          </a:p>
          <a:p>
            <a:pPr eaLnBrk="1" hangingPunct="1"/>
            <a:r>
              <a:rPr lang="en-US" sz="2400" smtClean="0"/>
              <a:t>Removes Seleucid garrison in Jerusalem</a:t>
            </a:r>
          </a:p>
          <a:p>
            <a:pPr eaLnBrk="1" hangingPunct="1"/>
            <a:r>
              <a:rPr lang="en-US" sz="2400" smtClean="0"/>
              <a:t>Gains total political independence</a:t>
            </a:r>
          </a:p>
          <a:p>
            <a:pPr eaLnBrk="1" hangingPunct="1"/>
            <a:r>
              <a:rPr lang="en-US" sz="2400" smtClean="0"/>
              <a:t>Murdered by his son-in-law together with two older sons</a:t>
            </a:r>
          </a:p>
        </p:txBody>
      </p:sp>
      <p:pic>
        <p:nvPicPr>
          <p:cNvPr id="5124" name="Picture 4" descr="Image:Judea Simon Makk.PNG">
            <a:hlinkClick r:id="rId3"/>
          </p:cNvPr>
          <p:cNvPicPr>
            <a:picLocks noGrp="1" noChangeAspect="1" noChangeArrowheads="1"/>
          </p:cNvPicPr>
          <p:nvPr>
            <p:ph type="clipArt" sz="half" idx="2"/>
          </p:nvPr>
        </p:nvPicPr>
        <p:blipFill>
          <a:blip r:embed="rId4" cstate="email">
            <a:extLst>
              <a:ext uri="{28A0092B-C50C-407E-A947-70E740481C1C}">
                <a14:useLocalDpi xmlns:a14="http://schemas.microsoft.com/office/drawing/2010/main"/>
              </a:ext>
            </a:extLst>
          </a:blip>
          <a:srcRect/>
          <a:stretch>
            <a:fillRect/>
          </a:stretch>
        </p:blipFill>
        <p:spPr>
          <a:xfrm>
            <a:off x="4648200" y="1371600"/>
            <a:ext cx="4038600" cy="29337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John </a:t>
            </a:r>
            <a:r>
              <a:rPr lang="en-US" dirty="0" err="1" smtClean="0"/>
              <a:t>Hyrcanus</a:t>
            </a:r>
            <a:endParaRPr lang="en-US" dirty="0" smtClean="0"/>
          </a:p>
        </p:txBody>
      </p:sp>
      <p:sp>
        <p:nvSpPr>
          <p:cNvPr id="6147" name="Rectangle 3"/>
          <p:cNvSpPr>
            <a:spLocks noGrp="1" noChangeArrowheads="1"/>
          </p:cNvSpPr>
          <p:nvPr>
            <p:ph type="body" sz="half" idx="1"/>
          </p:nvPr>
        </p:nvSpPr>
        <p:spPr/>
        <p:txBody>
          <a:bodyPr>
            <a:normAutofit fontScale="85000" lnSpcReduction="10000"/>
          </a:bodyPr>
          <a:lstStyle/>
          <a:p>
            <a:pPr eaLnBrk="1" hangingPunct="1"/>
            <a:r>
              <a:rPr lang="en-US" sz="2800" dirty="0" err="1" smtClean="0"/>
              <a:t>Ethnarch</a:t>
            </a:r>
            <a:r>
              <a:rPr lang="en-US" sz="2800" dirty="0" smtClean="0"/>
              <a:t> and High Priest</a:t>
            </a:r>
          </a:p>
          <a:p>
            <a:pPr eaLnBrk="1" hangingPunct="1"/>
            <a:r>
              <a:rPr lang="en-US" sz="2800" dirty="0" smtClean="0"/>
              <a:t>134-104 BC</a:t>
            </a:r>
          </a:p>
          <a:p>
            <a:pPr eaLnBrk="1" hangingPunct="1"/>
            <a:r>
              <a:rPr lang="en-US" sz="2800" dirty="0" smtClean="0"/>
              <a:t>Forced the </a:t>
            </a:r>
            <a:r>
              <a:rPr lang="en-US" sz="2800" dirty="0" err="1" smtClean="0"/>
              <a:t>Idumeans</a:t>
            </a:r>
            <a:r>
              <a:rPr lang="en-US" sz="2800" dirty="0" smtClean="0"/>
              <a:t> (</a:t>
            </a:r>
            <a:r>
              <a:rPr lang="en-US" sz="2800" dirty="0" err="1" smtClean="0"/>
              <a:t>Edomites</a:t>
            </a:r>
            <a:r>
              <a:rPr lang="en-US" sz="2800" dirty="0" smtClean="0"/>
              <a:t>) to convert (including Antipater’s father, grandfather of Herod)</a:t>
            </a:r>
          </a:p>
          <a:p>
            <a:pPr eaLnBrk="1" hangingPunct="1"/>
            <a:r>
              <a:rPr lang="en-US" sz="2800" dirty="0" smtClean="0"/>
              <a:t>Destroys Samaritan Temple in 128BC</a:t>
            </a:r>
          </a:p>
        </p:txBody>
      </p:sp>
      <p:pic>
        <p:nvPicPr>
          <p:cNvPr id="6148" name="Picture 4" descr="Image:Judea Johannes Hyrcanus.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29200" y="1078707"/>
            <a:ext cx="4248150" cy="406479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pPr marL="274320" lvl="0" indent="-274320">
              <a:lnSpc>
                <a:spcPct val="90000"/>
              </a:lnSpc>
              <a:spcBef>
                <a:spcPts val="600"/>
              </a:spcBef>
              <a:defRPr/>
            </a:pPr>
            <a:r>
              <a:rPr lang="en-US" sz="4400" dirty="0" smtClean="0"/>
              <a:t>The Abomination of Desolation</a:t>
            </a:r>
          </a:p>
        </p:txBody>
      </p:sp>
      <p:sp>
        <p:nvSpPr>
          <p:cNvPr id="4" name="Rectangle 3"/>
          <p:cNvSpPr txBox="1">
            <a:spLocks noChangeArrowheads="1"/>
          </p:cNvSpPr>
          <p:nvPr/>
        </p:nvSpPr>
        <p:spPr>
          <a:xfrm>
            <a:off x="381000" y="971550"/>
            <a:ext cx="8153400" cy="4038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Daniel </a:t>
            </a:r>
            <a:r>
              <a:rPr lang="en-US" sz="2400" smtClean="0"/>
              <a:t>8:13 “… How </a:t>
            </a:r>
            <a:r>
              <a:rPr lang="en-US" sz="2400" dirty="0" smtClean="0"/>
              <a:t>long </a:t>
            </a:r>
            <a:r>
              <a:rPr lang="en-US" sz="2400" i="1" dirty="0" smtClean="0"/>
              <a:t>will</a:t>
            </a:r>
            <a:r>
              <a:rPr lang="en-US" sz="2400" dirty="0" smtClean="0"/>
              <a:t> the vision </a:t>
            </a:r>
            <a:r>
              <a:rPr lang="en-US" sz="2400" i="1" dirty="0" smtClean="0"/>
              <a:t>be, concerning</a:t>
            </a:r>
            <a:r>
              <a:rPr lang="en-US" sz="2400" dirty="0" smtClean="0"/>
              <a:t> the daily </a:t>
            </a:r>
            <a:r>
              <a:rPr lang="en-US" sz="2400" i="1" dirty="0" smtClean="0"/>
              <a:t>sacrifices</a:t>
            </a:r>
            <a:r>
              <a:rPr lang="en-US" sz="2400" dirty="0" smtClean="0"/>
              <a:t> and the transgression of desolation, the giving of both the sanctuary and the host to be trampled underfoot?”</a:t>
            </a:r>
          </a:p>
          <a:p>
            <a:pPr marL="274320" lvl="0" indent="-274320">
              <a:lnSpc>
                <a:spcPct val="90000"/>
              </a:lnSpc>
              <a:spcBef>
                <a:spcPts val="600"/>
              </a:spcBef>
              <a:buClr>
                <a:schemeClr val="accent2"/>
              </a:buClr>
              <a:buSzPct val="85000"/>
              <a:buFont typeface="Wingdings 2"/>
              <a:buChar char=""/>
              <a:defRPr/>
            </a:pPr>
            <a:r>
              <a:rPr lang="en-US" sz="2400" dirty="0" smtClean="0"/>
              <a:t>Dan 11:31 “Forces sent by him shall occupy and profane the temple and fortress. They shall abolish the regular burnt offering and set up the abomination that makes desolate.”</a:t>
            </a:r>
          </a:p>
          <a:p>
            <a:pPr marL="274320" lvl="0" indent="-274320">
              <a:lnSpc>
                <a:spcPct val="90000"/>
              </a:lnSpc>
              <a:spcBef>
                <a:spcPts val="600"/>
              </a:spcBef>
              <a:buClr>
                <a:schemeClr val="accent2"/>
              </a:buClr>
              <a:buSzPct val="85000"/>
              <a:buFont typeface="Wingdings 2"/>
              <a:buChar char=""/>
              <a:defRPr/>
            </a:pPr>
            <a:r>
              <a:rPr lang="en-US" sz="2400" dirty="0" smtClean="0"/>
              <a:t>If these apply to Antiochus (IV) </a:t>
            </a:r>
            <a:r>
              <a:rPr lang="en-US" sz="2400" dirty="0" err="1" smtClean="0"/>
              <a:t>Epiphanes</a:t>
            </a:r>
            <a:r>
              <a:rPr lang="en-US" sz="2400" dirty="0" smtClean="0"/>
              <a:t> desecrating the Temple with idolatry…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pPr marL="274320" lvl="0" indent="-274320">
              <a:lnSpc>
                <a:spcPct val="90000"/>
              </a:lnSpc>
              <a:spcBef>
                <a:spcPts val="600"/>
              </a:spcBef>
              <a:defRPr/>
            </a:pPr>
            <a:r>
              <a:rPr lang="en-US" sz="4400" dirty="0" smtClean="0"/>
              <a:t>The Abomination of Desolation</a:t>
            </a:r>
          </a:p>
        </p:txBody>
      </p:sp>
      <p:sp>
        <p:nvSpPr>
          <p:cNvPr id="4" name="Rectangle 3"/>
          <p:cNvSpPr txBox="1">
            <a:spLocks noChangeArrowheads="1"/>
          </p:cNvSpPr>
          <p:nvPr/>
        </p:nvSpPr>
        <p:spPr>
          <a:xfrm>
            <a:off x="381000" y="971550"/>
            <a:ext cx="8153400" cy="4038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Matt 24:15 “Therefore when you see the ‘abomination of desolation,’</a:t>
            </a:r>
            <a:r>
              <a:rPr lang="en-US" sz="2400" baseline="30000" dirty="0" smtClean="0"/>
              <a:t> </a:t>
            </a:r>
            <a:r>
              <a:rPr lang="en-US" sz="2400" dirty="0" smtClean="0"/>
              <a:t>spoken of by Daniel the prophet, standing in the holy place” (whoever reads, let him understand),”</a:t>
            </a:r>
          </a:p>
          <a:p>
            <a:pPr marL="274320" lvl="0" indent="-274320">
              <a:lnSpc>
                <a:spcPct val="90000"/>
              </a:lnSpc>
              <a:spcBef>
                <a:spcPts val="600"/>
              </a:spcBef>
              <a:buClr>
                <a:schemeClr val="accent2"/>
              </a:buClr>
              <a:buSzPct val="85000"/>
              <a:buFont typeface="Wingdings 2"/>
              <a:buChar char=""/>
              <a:defRPr/>
            </a:pPr>
            <a:r>
              <a:rPr lang="en-US" sz="2400" dirty="0" smtClean="0"/>
              <a:t>Jesus states that the “‘abomination of desolation,’</a:t>
            </a:r>
            <a:r>
              <a:rPr lang="en-US" sz="2400" baseline="30000" dirty="0" smtClean="0"/>
              <a:t> </a:t>
            </a:r>
            <a:r>
              <a:rPr lang="en-US" sz="2400" dirty="0" smtClean="0"/>
              <a:t>spoken of by Daniel…” is still to come in the future and is a sign of the end of the 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pPr marL="274320" lvl="0" indent="-274320">
              <a:lnSpc>
                <a:spcPct val="90000"/>
              </a:lnSpc>
              <a:spcBef>
                <a:spcPts val="600"/>
              </a:spcBef>
              <a:defRPr/>
            </a:pPr>
            <a:r>
              <a:rPr lang="en-US" sz="4400" dirty="0" smtClean="0"/>
              <a:t>The Abomination of Desolation</a:t>
            </a:r>
          </a:p>
        </p:txBody>
      </p:sp>
      <p:sp>
        <p:nvSpPr>
          <p:cNvPr id="4" name="Rectangle 3"/>
          <p:cNvSpPr txBox="1">
            <a:spLocks noChangeArrowheads="1"/>
          </p:cNvSpPr>
          <p:nvPr/>
        </p:nvSpPr>
        <p:spPr>
          <a:xfrm>
            <a:off x="381000" y="971550"/>
            <a:ext cx="8153400" cy="4038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Both are prophesied in Daniel: </a:t>
            </a:r>
          </a:p>
          <a:p>
            <a:pPr marL="274320" lvl="0" indent="-274320">
              <a:lnSpc>
                <a:spcPct val="90000"/>
              </a:lnSpc>
              <a:spcBef>
                <a:spcPts val="600"/>
              </a:spcBef>
              <a:buClr>
                <a:schemeClr val="accent2"/>
              </a:buClr>
              <a:buSzPct val="85000"/>
              <a:buFont typeface="Wingdings 2"/>
              <a:buChar char=""/>
              <a:defRPr/>
            </a:pPr>
            <a:r>
              <a:rPr lang="en-US" sz="2400" dirty="0" smtClean="0"/>
              <a:t>Dan 9:27 “he shall make sacrifice and offering cease; and in their place shall be an abomination that desolates, until the decreed end is poured out upon the desolator.”</a:t>
            </a:r>
          </a:p>
          <a:p>
            <a:pPr marL="274320" lvl="0" indent="-274320">
              <a:lnSpc>
                <a:spcPct val="90000"/>
              </a:lnSpc>
              <a:spcBef>
                <a:spcPts val="600"/>
              </a:spcBef>
              <a:buClr>
                <a:schemeClr val="accent2"/>
              </a:buClr>
              <a:buSzPct val="85000"/>
              <a:buFont typeface="Wingdings 2"/>
              <a:buChar char=""/>
              <a:defRPr/>
            </a:pPr>
            <a:r>
              <a:rPr lang="en-US" sz="2400" dirty="0" smtClean="0"/>
              <a:t>End of the “70 weeks” prophecy.</a:t>
            </a:r>
          </a:p>
          <a:p>
            <a:pPr marL="274320" lvl="0" indent="-274320">
              <a:lnSpc>
                <a:spcPct val="90000"/>
              </a:lnSpc>
              <a:spcBef>
                <a:spcPts val="600"/>
              </a:spcBef>
              <a:buClr>
                <a:schemeClr val="accent2"/>
              </a:buClr>
              <a:buSzPct val="85000"/>
              <a:buFont typeface="Wingdings 2"/>
              <a:buChar char=""/>
              <a:defRPr/>
            </a:pPr>
            <a:r>
              <a:rPr lang="en-US" sz="2400" dirty="0" smtClean="0"/>
              <a:t>Luke 21:20 “But when you see Jerusalem surrounded by armies, then know that its desolation is near.” </a:t>
            </a:r>
          </a:p>
          <a:p>
            <a:pPr marL="274320" lvl="0" indent="-274320">
              <a:lnSpc>
                <a:spcPct val="90000"/>
              </a:lnSpc>
              <a:spcBef>
                <a:spcPts val="600"/>
              </a:spcBef>
              <a:buClr>
                <a:schemeClr val="accent2"/>
              </a:buClr>
              <a:buSzPct val="85000"/>
              <a:buFont typeface="Wingdings 2"/>
              <a:buChar char=""/>
              <a:defRPr/>
            </a:pPr>
            <a:r>
              <a:rPr lang="en-US" sz="2400" dirty="0" smtClean="0"/>
              <a:t>Compare parallel accounts: Matt 24 – Mark 13 – Luke 21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11:32-35</a:t>
            </a:r>
            <a:endParaRPr lang="en-US" dirty="0"/>
          </a:p>
        </p:txBody>
      </p:sp>
      <p:sp>
        <p:nvSpPr>
          <p:cNvPr id="3" name="Rectangle 3"/>
          <p:cNvSpPr txBox="1">
            <a:spLocks noChangeArrowheads="1"/>
          </p:cNvSpPr>
          <p:nvPr/>
        </p:nvSpPr>
        <p:spPr>
          <a:xfrm>
            <a:off x="381000" y="971550"/>
            <a:ext cx="8153400" cy="4038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a:t>
            </a:r>
            <a:r>
              <a:rPr lang="en-US" sz="2400" baseline="30000" dirty="0" smtClean="0"/>
              <a:t>32 </a:t>
            </a:r>
            <a:r>
              <a:rPr lang="en-US" sz="2400" dirty="0" smtClean="0"/>
              <a:t>Those who do wickedly against the covenant he shall corrupt with flattery; </a:t>
            </a:r>
            <a:r>
              <a:rPr lang="en-US" sz="2400" b="1" dirty="0" smtClean="0">
                <a:solidFill>
                  <a:schemeClr val="accent5">
                    <a:lumMod val="50000"/>
                  </a:schemeClr>
                </a:solidFill>
              </a:rPr>
              <a:t>but the people who know their God shall be strong, and carry out </a:t>
            </a:r>
            <a:r>
              <a:rPr lang="en-US" sz="2400" b="1" i="1" dirty="0" smtClean="0">
                <a:solidFill>
                  <a:schemeClr val="accent5">
                    <a:lumMod val="50000"/>
                  </a:schemeClr>
                </a:solidFill>
              </a:rPr>
              <a:t>great exploits</a:t>
            </a:r>
            <a:r>
              <a:rPr lang="en-US" sz="2400" dirty="0" smtClean="0"/>
              <a:t>. </a:t>
            </a:r>
            <a:r>
              <a:rPr lang="en-US" sz="2400" baseline="30000" dirty="0" smtClean="0"/>
              <a:t>33</a:t>
            </a:r>
            <a:r>
              <a:rPr lang="en-US" sz="2400" dirty="0" smtClean="0"/>
              <a:t>And those of the people who understand shall instruct many; yet </a:t>
            </a:r>
            <a:r>
              <a:rPr lang="en-US" sz="2400" i="1" dirty="0" smtClean="0"/>
              <a:t>for many</a:t>
            </a:r>
            <a:r>
              <a:rPr lang="en-US" sz="2400" dirty="0" smtClean="0"/>
              <a:t> days they shall fall by sword and flame, by captivity and plundering. </a:t>
            </a:r>
            <a:r>
              <a:rPr lang="en-US" sz="2400" baseline="30000" dirty="0" smtClean="0"/>
              <a:t>34 </a:t>
            </a:r>
            <a:r>
              <a:rPr lang="en-US" sz="2400" dirty="0" smtClean="0"/>
              <a:t>Now when they fall, they shall be aided with a little help; but many shall join with them by intrigue. </a:t>
            </a:r>
            <a:r>
              <a:rPr lang="en-US" sz="2400" baseline="30000" dirty="0" smtClean="0"/>
              <a:t>35 </a:t>
            </a:r>
            <a:r>
              <a:rPr lang="en-US" sz="2400" dirty="0" smtClean="0"/>
              <a:t>And </a:t>
            </a:r>
            <a:r>
              <a:rPr lang="en-US" sz="2400" i="1" dirty="0" smtClean="0"/>
              <a:t>some</a:t>
            </a:r>
            <a:r>
              <a:rPr lang="en-US" sz="2400" dirty="0" smtClean="0"/>
              <a:t> of those of understanding shall fall, to refine them, purify </a:t>
            </a:r>
            <a:r>
              <a:rPr lang="en-US" sz="2400" i="1" dirty="0" smtClean="0"/>
              <a:t>them,</a:t>
            </a:r>
            <a:r>
              <a:rPr lang="en-US" sz="2400" dirty="0" smtClean="0"/>
              <a:t> and make </a:t>
            </a:r>
            <a:r>
              <a:rPr lang="en-US" sz="2400" i="1" dirty="0" smtClean="0"/>
              <a:t>them</a:t>
            </a:r>
            <a:r>
              <a:rPr lang="en-US" sz="2400" dirty="0" smtClean="0"/>
              <a:t> white, </a:t>
            </a:r>
            <a:r>
              <a:rPr lang="en-US" sz="2400" i="1" dirty="0" smtClean="0"/>
              <a:t>until</a:t>
            </a:r>
            <a:r>
              <a:rPr lang="en-US" sz="2400" dirty="0" smtClean="0"/>
              <a:t> the time of the end; because </a:t>
            </a:r>
            <a:r>
              <a:rPr lang="en-US" sz="2400" i="1" dirty="0" smtClean="0"/>
              <a:t>it is</a:t>
            </a:r>
            <a:r>
              <a:rPr lang="en-US" sz="2400" dirty="0" smtClean="0"/>
              <a:t> still for the appointed time”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1962150"/>
            <a:ext cx="8153400" cy="2895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Judas Maccabeus</a:t>
            </a:r>
            <a:endParaRPr lang="en-US" dirty="0"/>
          </a:p>
        </p:txBody>
      </p:sp>
      <p:sp>
        <p:nvSpPr>
          <p:cNvPr id="3" name="Rectangle 3"/>
          <p:cNvSpPr txBox="1">
            <a:spLocks noChangeArrowheads="1"/>
          </p:cNvSpPr>
          <p:nvPr/>
        </p:nvSpPr>
        <p:spPr>
          <a:xfrm>
            <a:off x="381000" y="971550"/>
            <a:ext cx="8153400" cy="4038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err="1" smtClean="0"/>
              <a:t>Mattathias</a:t>
            </a:r>
            <a:r>
              <a:rPr lang="en-US" sz="2400" dirty="0" smtClean="0"/>
              <a:t> and his sons were supported my many godly Jews including the Hasidim or Pious Ones.</a:t>
            </a:r>
          </a:p>
          <a:p>
            <a:pPr marL="274320" lvl="0" indent="-274320">
              <a:lnSpc>
                <a:spcPct val="90000"/>
              </a:lnSpc>
              <a:spcBef>
                <a:spcPts val="600"/>
              </a:spcBef>
              <a:buClr>
                <a:schemeClr val="accent2"/>
              </a:buClr>
              <a:buSzPct val="85000"/>
              <a:buFont typeface="Wingdings 2"/>
              <a:buChar char=""/>
              <a:defRPr/>
            </a:pPr>
            <a:r>
              <a:rPr lang="en-US" sz="2400" dirty="0" smtClean="0"/>
              <a:t>Syrian forces encountered about a thousand “Pious Ones”</a:t>
            </a:r>
          </a:p>
          <a:p>
            <a:pPr marL="274320" lvl="0" indent="-274320">
              <a:lnSpc>
                <a:spcPct val="90000"/>
              </a:lnSpc>
              <a:spcBef>
                <a:spcPts val="600"/>
              </a:spcBef>
              <a:buClr>
                <a:schemeClr val="accent2"/>
              </a:buClr>
              <a:buSzPct val="85000"/>
              <a:buFont typeface="Wingdings 2"/>
              <a:buChar char=""/>
              <a:defRPr/>
            </a:pPr>
            <a:r>
              <a:rPr lang="en-US" sz="2400" dirty="0" smtClean="0"/>
              <a:t> on the Sabbath. The Jews refused to fight and were slaughtered.  </a:t>
            </a:r>
            <a:r>
              <a:rPr lang="en-US" sz="2400" dirty="0" err="1" smtClean="0"/>
              <a:t>Mattathias</a:t>
            </a:r>
            <a:r>
              <a:rPr lang="en-US" sz="2400" dirty="0" smtClean="0"/>
              <a:t> instructed his followers that, if attacked, they must fight, even on the Sabbath day.</a:t>
            </a:r>
          </a:p>
          <a:p>
            <a:pPr marL="274320" lvl="0" indent="-274320">
              <a:lnSpc>
                <a:spcPct val="90000"/>
              </a:lnSpc>
              <a:spcBef>
                <a:spcPts val="600"/>
              </a:spcBef>
              <a:buClr>
                <a:schemeClr val="accent2"/>
              </a:buClr>
              <a:buSzPct val="85000"/>
              <a:buFont typeface="Wingdings 2"/>
              <a:buChar char=""/>
              <a:defRPr/>
            </a:pPr>
            <a:r>
              <a:rPr lang="en-US" sz="2400" dirty="0" err="1" smtClean="0"/>
              <a:t>Mattathias</a:t>
            </a:r>
            <a:r>
              <a:rPr lang="en-US" sz="2400" dirty="0" smtClean="0"/>
              <a:t> did not live long after this and appointed his son Judas to be military commander.</a:t>
            </a:r>
          </a:p>
          <a:p>
            <a:pPr marL="274320" lvl="0" indent="-274320">
              <a:lnSpc>
                <a:spcPct val="90000"/>
              </a:lnSpc>
              <a:spcBef>
                <a:spcPts val="600"/>
              </a:spcBef>
              <a:buClr>
                <a:schemeClr val="accent2"/>
              </a:buClr>
              <a:buSzPct val="85000"/>
              <a:buFont typeface="Wingdings 2"/>
              <a:buChar char=""/>
              <a:defRPr/>
            </a:pPr>
            <a:r>
              <a:rPr lang="en-US" sz="2400" dirty="0" smtClean="0"/>
              <a:t>Judas conducted many successful attacks against superior Greek forces with support from local villagers.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1962150"/>
            <a:ext cx="8153400" cy="2895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t>Judah “the Hammer”</a:t>
            </a:r>
          </a:p>
        </p:txBody>
      </p:sp>
      <p:sp>
        <p:nvSpPr>
          <p:cNvPr id="3075" name="Rectangle 3"/>
          <p:cNvSpPr>
            <a:spLocks noGrp="1" noChangeArrowheads="1"/>
          </p:cNvSpPr>
          <p:nvPr>
            <p:ph type="body" sz="half" idx="1"/>
          </p:nvPr>
        </p:nvSpPr>
        <p:spPr/>
        <p:txBody>
          <a:bodyPr/>
          <a:lstStyle/>
          <a:p>
            <a:pPr eaLnBrk="1" hangingPunct="1"/>
            <a:r>
              <a:rPr lang="en-US" sz="2800" smtClean="0"/>
              <a:t>167-160 BC</a:t>
            </a:r>
          </a:p>
          <a:p>
            <a:pPr eaLnBrk="1" hangingPunct="1"/>
            <a:r>
              <a:rPr lang="en-US" sz="2800" smtClean="0"/>
              <a:t>Led the revolt against the Seleucids</a:t>
            </a:r>
          </a:p>
          <a:p>
            <a:pPr eaLnBrk="1" hangingPunct="1"/>
            <a:r>
              <a:rPr lang="en-US" sz="2800" smtClean="0"/>
              <a:t>Purified the Temple in 164 BC</a:t>
            </a:r>
          </a:p>
        </p:txBody>
      </p:sp>
      <p:pic>
        <p:nvPicPr>
          <p:cNvPr id="3076" name="Picture 4" descr="Image:Judea Judas Makk.PNG">
            <a:hlinkClick r:id="rId3"/>
          </p:cNvPr>
          <p:cNvPicPr>
            <a:picLocks noChangeAspect="1" noChangeArrowheads="1"/>
          </p:cNvPicPr>
          <p:nvPr/>
        </p:nvPicPr>
        <p:blipFill>
          <a:blip r:embed="rId4" cstate="print"/>
          <a:srcRect/>
          <a:stretch>
            <a:fillRect/>
          </a:stretch>
        </p:blipFill>
        <p:spPr bwMode="auto">
          <a:xfrm>
            <a:off x="4495800" y="1200150"/>
            <a:ext cx="4572000" cy="278844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209550"/>
            <a:ext cx="8229600" cy="4648200"/>
          </a:xfrm>
        </p:spPr>
        <p:txBody>
          <a:bodyPr>
            <a:normAutofit/>
          </a:bodyPr>
          <a:lstStyle/>
          <a:p>
            <a:pPr marL="52388" indent="1588" eaLnBrk="1" hangingPunct="1">
              <a:lnSpc>
                <a:spcPct val="80000"/>
              </a:lnSpc>
              <a:buFontTx/>
              <a:buNone/>
            </a:pPr>
            <a:r>
              <a:rPr lang="en-US" sz="2000" u="sng" dirty="0" smtClean="0"/>
              <a:t>II </a:t>
            </a:r>
            <a:r>
              <a:rPr lang="en-US" sz="2000" u="sng" dirty="0" err="1" smtClean="0"/>
              <a:t>Maccabees</a:t>
            </a:r>
            <a:r>
              <a:rPr lang="en-US" sz="2000" u="sng" dirty="0" smtClean="0"/>
              <a:t> 10</a:t>
            </a:r>
          </a:p>
          <a:p>
            <a:pPr marL="52388" indent="1588" eaLnBrk="1" hangingPunct="1">
              <a:lnSpc>
                <a:spcPct val="80000"/>
              </a:lnSpc>
              <a:buFontTx/>
              <a:buNone/>
            </a:pPr>
            <a:endParaRPr lang="en-US" sz="2000" dirty="0" smtClean="0"/>
          </a:p>
          <a:p>
            <a:pPr marL="52388" indent="1588" eaLnBrk="1" hangingPunct="1">
              <a:lnSpc>
                <a:spcPct val="80000"/>
              </a:lnSpc>
              <a:buFontTx/>
              <a:buNone/>
            </a:pPr>
            <a:r>
              <a:rPr lang="en-US" sz="2000" dirty="0" smtClean="0"/>
              <a:t>Now Maccabeus and his followers, the Lord leading them on, recovered the temple and the city; 2. they tore down the altars that had been built in the public square by the foreigners, and also destroyed the sacred precincts. 3. They purified the sanctuary, and made another altar of sacrifice; then, striking fire out of flint, they offered sacrifices, after a lapse of two years, and they offered incense and lighted lamps and set out the bread of the Presence. </a:t>
            </a:r>
          </a:p>
          <a:p>
            <a:pPr marL="52388" indent="1588" eaLnBrk="1" hangingPunct="1">
              <a:lnSpc>
                <a:spcPct val="80000"/>
              </a:lnSpc>
              <a:buFontTx/>
              <a:buNone/>
            </a:pPr>
            <a:r>
              <a:rPr lang="en-US" sz="2000" dirty="0" smtClean="0"/>
              <a:t>4. When they had done this, they fell prostrate and implored the Lord that they might never again fall into such misfortunes, but that, if they should ever sin, they might be disciplined by him with forbearance and not be handed over to blasphemous and barbarous nations. 5. It happened that on the same day on which the sanctuary had been profaned by the foreigners, the purification of the sanctuary took place, that is, on the twenty-fifth day of the same month, which was </a:t>
            </a:r>
            <a:r>
              <a:rPr lang="en-US" sz="2000" dirty="0" err="1" smtClean="0"/>
              <a:t>Chislev</a:t>
            </a:r>
            <a:r>
              <a:rPr lang="en-US" sz="2000"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438150"/>
            <a:ext cx="8229600" cy="4038600"/>
          </a:xfrm>
        </p:spPr>
        <p:txBody>
          <a:bodyPr>
            <a:normAutofit/>
          </a:bodyPr>
          <a:lstStyle/>
          <a:p>
            <a:pPr marL="52388" indent="1588" eaLnBrk="1" hangingPunct="1">
              <a:lnSpc>
                <a:spcPct val="80000"/>
              </a:lnSpc>
              <a:buFontTx/>
              <a:buNone/>
            </a:pPr>
            <a:r>
              <a:rPr lang="en-US" sz="2000" u="sng" dirty="0" smtClean="0"/>
              <a:t>II </a:t>
            </a:r>
            <a:r>
              <a:rPr lang="en-US" sz="2000" u="sng" dirty="0" err="1" smtClean="0"/>
              <a:t>Maccabees</a:t>
            </a:r>
            <a:r>
              <a:rPr lang="en-US" sz="2000" u="sng" dirty="0" smtClean="0"/>
              <a:t> 10</a:t>
            </a:r>
          </a:p>
          <a:p>
            <a:pPr marL="52388" indent="1588" eaLnBrk="1" hangingPunct="1">
              <a:lnSpc>
                <a:spcPct val="80000"/>
              </a:lnSpc>
              <a:buFontTx/>
              <a:buNone/>
            </a:pPr>
            <a:endParaRPr lang="en-US" sz="2000" dirty="0" smtClean="0"/>
          </a:p>
          <a:p>
            <a:pPr marL="52388" indent="1588" eaLnBrk="1" hangingPunct="1">
              <a:lnSpc>
                <a:spcPct val="80000"/>
              </a:lnSpc>
              <a:buFontTx/>
              <a:buNone/>
            </a:pPr>
            <a:r>
              <a:rPr lang="en-US" sz="2000" dirty="0" smtClean="0"/>
              <a:t>6. They celebrated it for eight days with rejoicing, in the manner of the festival of booths, remembering how not long before, during the festival of booths, they had been wandering in the mountains and caves like wild animals. 7. Therefore, carrying ivy-wreathed wands and beautiful branches and also fronds of palm, they offered hymns of thanksgiving to him who had given success to the purifying of his own holy place. 8. They decreed by public edict, ratified by vote, that the whole nation of the Jews should observe these days every year.  9. Such then was the end of Antiochus, who was called </a:t>
            </a:r>
            <a:r>
              <a:rPr lang="en-US" sz="2000" dirty="0" err="1" smtClean="0"/>
              <a:t>Epiphanes</a:t>
            </a:r>
            <a:r>
              <a:rPr lang="en-US" sz="2000"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3050</TotalTime>
  <Words>1191</Words>
  <Application>Microsoft Macintosh PowerPoint</Application>
  <PresentationFormat>On-screen Show (16:9)</PresentationFormat>
  <Paragraphs>85</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Constantia</vt:lpstr>
      <vt:lpstr>Wingdings 2</vt:lpstr>
      <vt:lpstr>Paper</vt:lpstr>
      <vt:lpstr>Time Between the Testaments</vt:lpstr>
      <vt:lpstr>The Abomination of Desolation</vt:lpstr>
      <vt:lpstr>The Abomination of Desolation</vt:lpstr>
      <vt:lpstr>The Abomination of Desolation</vt:lpstr>
      <vt:lpstr>Daniel 11:32-35</vt:lpstr>
      <vt:lpstr>Judas Maccabeus</vt:lpstr>
      <vt:lpstr>Judah “the Hammer”</vt:lpstr>
      <vt:lpstr>PowerPoint Presentation</vt:lpstr>
      <vt:lpstr>PowerPoint Presentation</vt:lpstr>
      <vt:lpstr>Josephus: Feast of Dedication</vt:lpstr>
      <vt:lpstr>Miracle of Lights?</vt:lpstr>
      <vt:lpstr>The Feast of Dedication Festival of Lights Hanukkah</vt:lpstr>
      <vt:lpstr>Jesus and the Feast of Dedication:</vt:lpstr>
      <vt:lpstr>Eleazar</vt:lpstr>
      <vt:lpstr>Jonathan</vt:lpstr>
      <vt:lpstr>Jonathan</vt:lpstr>
      <vt:lpstr>Simon</vt:lpstr>
      <vt:lpstr>John Hyrcanus</vt:lpstr>
    </vt:vector>
  </TitlesOfParts>
  <Company>Toshiba</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Between the Testaments</dc:title>
  <dc:creator>Robert Mullen</dc:creator>
  <cp:lastModifiedBy>Microsoft Office User</cp:lastModifiedBy>
  <cp:revision>278</cp:revision>
  <dcterms:created xsi:type="dcterms:W3CDTF">2015-12-26T00:30:28Z</dcterms:created>
  <dcterms:modified xsi:type="dcterms:W3CDTF">2016-05-19T12:27:10Z</dcterms:modified>
</cp:coreProperties>
</file>