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7"/>
  </p:notesMasterIdLst>
  <p:handoutMasterIdLst>
    <p:handoutMasterId r:id="rId18"/>
  </p:handoutMasterIdLst>
  <p:sldIdLst>
    <p:sldId id="256" r:id="rId2"/>
    <p:sldId id="405" r:id="rId3"/>
    <p:sldId id="406" r:id="rId4"/>
    <p:sldId id="407" r:id="rId5"/>
    <p:sldId id="408" r:id="rId6"/>
    <p:sldId id="409" r:id="rId7"/>
    <p:sldId id="399" r:id="rId8"/>
    <p:sldId id="385" r:id="rId9"/>
    <p:sldId id="386" r:id="rId10"/>
    <p:sldId id="387" r:id="rId11"/>
    <p:sldId id="388" r:id="rId12"/>
    <p:sldId id="390" r:id="rId13"/>
    <p:sldId id="391" r:id="rId14"/>
    <p:sldId id="392" r:id="rId15"/>
    <p:sldId id="410" r:id="rId16"/>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44" d="100"/>
          <a:sy n="144" d="100"/>
        </p:scale>
        <p:origin x="72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2E733F8-27B3-4E13-8578-4A7FF6A3D998}" type="datetimeFigureOut">
              <a:rPr lang="en-US" smtClean="0"/>
              <a:pPr/>
              <a:t>5/19/16</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FD483553-340D-4901-81C4-B2A962475E3B}" type="slidenum">
              <a:rPr lang="en-US" smtClean="0"/>
              <a:pPr/>
              <a:t>‹#›</a:t>
            </a:fld>
            <a:endParaRPr lang="en-US"/>
          </a:p>
        </p:txBody>
      </p:sp>
    </p:spTree>
    <p:extLst>
      <p:ext uri="{BB962C8B-B14F-4D97-AF65-F5344CB8AC3E}">
        <p14:creationId xmlns:p14="http://schemas.microsoft.com/office/powerpoint/2010/main" val="849862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F92ED61-C503-4D54-B1EE-BB4140274650}" type="datetimeFigureOut">
              <a:rPr lang="en-US" smtClean="0"/>
              <a:pPr/>
              <a:t>5/19/16</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DA65649-0E01-4860-8D81-FFE0F88B2F81}" type="slidenum">
              <a:rPr lang="en-US" smtClean="0"/>
              <a:pPr/>
              <a:t>‹#›</a:t>
            </a:fld>
            <a:endParaRPr lang="en-US"/>
          </a:p>
        </p:txBody>
      </p:sp>
    </p:spTree>
    <p:extLst>
      <p:ext uri="{BB962C8B-B14F-4D97-AF65-F5344CB8AC3E}">
        <p14:creationId xmlns:p14="http://schemas.microsoft.com/office/powerpoint/2010/main" val="492487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a:t>
            </a:fld>
            <a:endParaRPr lang="en-US"/>
          </a:p>
        </p:txBody>
      </p:sp>
    </p:spTree>
    <p:extLst>
      <p:ext uri="{BB962C8B-B14F-4D97-AF65-F5344CB8AC3E}">
        <p14:creationId xmlns:p14="http://schemas.microsoft.com/office/powerpoint/2010/main" val="78919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4385C52-080D-4903-818C-BA2B1CF01EC6}" type="slidenum">
              <a:rPr lang="en-US" smtClean="0"/>
              <a:pPr/>
              <a:t>10</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6666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8EECC2E-424E-4050-A609-617EDEFDFCC0}" type="slidenum">
              <a:rPr lang="en-US" smtClean="0"/>
              <a:pPr/>
              <a:t>11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3905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6FD006E-4820-4BB5-BA14-CEEA084249DD}" type="slidenum">
              <a:rPr lang="en-US" smtClean="0"/>
              <a:pPr/>
              <a:t>12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46239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60E9E30-1158-4280-9449-9F3637BEC716}" type="slidenum">
              <a:rPr lang="en-US" smtClean="0"/>
              <a:pPr/>
              <a:t>13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40993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F102FF1-240C-471A-B089-9FE43EF658B4}" type="slidenum">
              <a:rPr lang="en-US" smtClean="0"/>
              <a:pPr/>
              <a:t>14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0677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F102FF1-240C-471A-B089-9FE43EF658B4}" type="slidenum">
              <a:rPr lang="en-US" smtClean="0"/>
              <a:pPr/>
              <a:t>15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5700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91D9B4-38B2-476C-809A-63E5ED3E09B9}" type="slidenum">
              <a:rPr lang="en-US" smtClean="0"/>
              <a:pPr/>
              <a:t>2</a:t>
            </a:fld>
            <a:endParaRPr lang="en-US"/>
          </a:p>
        </p:txBody>
      </p:sp>
    </p:spTree>
    <p:extLst>
      <p:ext uri="{BB962C8B-B14F-4D97-AF65-F5344CB8AC3E}">
        <p14:creationId xmlns:p14="http://schemas.microsoft.com/office/powerpoint/2010/main" val="1091864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8EECC2E-424E-4050-A609-617EDEFDFCC0}" type="slidenum">
              <a:rPr lang="en-US" smtClean="0"/>
              <a:pPr/>
              <a:t>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19106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8EECC2E-424E-4050-A609-617EDEFDFCC0}" type="slidenum">
              <a:rPr lang="en-US" smtClean="0"/>
              <a:pPr/>
              <a:t>4</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30379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91D9B4-38B2-476C-809A-63E5ED3E09B9}" type="slidenum">
              <a:rPr lang="en-US" smtClean="0"/>
              <a:pPr/>
              <a:t>5</a:t>
            </a:fld>
            <a:endParaRPr lang="en-US"/>
          </a:p>
        </p:txBody>
      </p:sp>
    </p:spTree>
    <p:extLst>
      <p:ext uri="{BB962C8B-B14F-4D97-AF65-F5344CB8AC3E}">
        <p14:creationId xmlns:p14="http://schemas.microsoft.com/office/powerpoint/2010/main" val="297830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8EECC2E-424E-4050-A609-617EDEFDFCC0}" type="slidenum">
              <a:rPr lang="en-US" smtClean="0"/>
              <a:pPr/>
              <a:t>6</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97122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7</a:t>
            </a:fld>
            <a:endParaRPr lang="en-US"/>
          </a:p>
        </p:txBody>
      </p:sp>
    </p:spTree>
    <p:extLst>
      <p:ext uri="{BB962C8B-B14F-4D97-AF65-F5344CB8AC3E}">
        <p14:creationId xmlns:p14="http://schemas.microsoft.com/office/powerpoint/2010/main" val="471144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A9DE154-A8E0-488D-8417-D35F86779A43}" type="slidenum">
              <a:rPr lang="en-US" smtClean="0"/>
              <a:pPr/>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4516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6F06C1C-8542-4EFC-A971-2791DD53EAAC}" type="slidenum">
              <a:rPr lang="en-US" smtClean="0"/>
              <a:pPr/>
              <a:t>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5504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FF17943-EDAE-428F-BFF2-9CE6B0477FD0}" type="datetimeFigureOut">
              <a:rPr lang="en-US" smtClean="0"/>
              <a:pPr/>
              <a:t>5/19/16</a:t>
            </a:fld>
            <a:endParaRPr lang="en-US"/>
          </a:p>
        </p:txBody>
      </p:sp>
      <p:sp>
        <p:nvSpPr>
          <p:cNvPr id="16" name="Slide Number Placeholder 15"/>
          <p:cNvSpPr>
            <a:spLocks noGrp="1"/>
          </p:cNvSpPr>
          <p:nvPr>
            <p:ph type="sldNum" sz="quarter" idx="11"/>
          </p:nvPr>
        </p:nvSpPr>
        <p:spPr/>
        <p:txBody>
          <a:bodyPr/>
          <a:lstStyle/>
          <a:p>
            <a:fld id="{57FC0AA5-B614-4B16-8077-675137FD711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DEB50A-0597-431F-8A15-9C08AC8333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00151"/>
            <a:ext cx="4038600" cy="3394472"/>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6FCE63-F0E0-4194-AD1F-E46167CEAF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FF17943-EDAE-428F-BFF2-9CE6B0477FD0}" type="datetimeFigureOut">
              <a:rPr lang="en-US" smtClean="0"/>
              <a:pPr/>
              <a:t>5/19/16</a:t>
            </a:fld>
            <a:endParaRPr lang="en-US"/>
          </a:p>
        </p:txBody>
      </p:sp>
      <p:sp>
        <p:nvSpPr>
          <p:cNvPr id="15" name="Slide Number Placeholder 14"/>
          <p:cNvSpPr>
            <a:spLocks noGrp="1"/>
          </p:cNvSpPr>
          <p:nvPr>
            <p:ph type="sldNum" sz="quarter" idx="15"/>
          </p:nvPr>
        </p:nvSpPr>
        <p:spPr/>
        <p:txBody>
          <a:bodyPr/>
          <a:lstStyle>
            <a:lvl1pPr algn="ctr">
              <a:defRPr/>
            </a:lvl1pPr>
          </a:lstStyle>
          <a:p>
            <a:fld id="{57FC0AA5-B614-4B16-8077-675137FD7112}"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F17943-EDAE-428F-BFF2-9CE6B0477FD0}" type="datetimeFigureOut">
              <a:rPr lang="en-US" smtClean="0"/>
              <a:pPr/>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F17943-EDAE-428F-BFF2-9CE6B0477FD0}" type="datetimeFigureOut">
              <a:rPr lang="en-US" smtClean="0"/>
              <a:pPr/>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7FC0AA5-B614-4B16-8077-675137FD7112}"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FF17943-EDAE-428F-BFF2-9CE6B0477FD0}" type="datetimeFigureOut">
              <a:rPr lang="en-US" smtClean="0"/>
              <a:pPr/>
              <a:t>5/19/16</a:t>
            </a:fld>
            <a:endParaRPr lang="en-US"/>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F17943-EDAE-428F-BFF2-9CE6B0477FD0}" type="datetimeFigureOut">
              <a:rPr lang="en-US" smtClean="0"/>
              <a:pPr/>
              <a:t>5/19/16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17943-EDAE-428F-BFF2-9CE6B0477FD0}" type="datetimeFigureOut">
              <a:rPr lang="en-US" smtClean="0"/>
              <a:pPr/>
              <a:t>5/19/16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FF17943-EDAE-428F-BFF2-9CE6B0477FD0}" type="datetimeFigureOut">
              <a:rPr lang="en-US" smtClean="0"/>
              <a:pPr/>
              <a:t>5/19/16</a:t>
            </a:fld>
            <a:endParaRPr lang="en-US"/>
          </a:p>
        </p:txBody>
      </p:sp>
      <p:sp>
        <p:nvSpPr>
          <p:cNvPr id="9" name="Slide Number Placeholder 8"/>
          <p:cNvSpPr>
            <a:spLocks noGrp="1"/>
          </p:cNvSpPr>
          <p:nvPr>
            <p:ph type="sldNum" sz="quarter" idx="15"/>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FF17943-EDAE-428F-BFF2-9CE6B0477FD0}" type="datetimeFigureOut">
              <a:rPr lang="en-US" smtClean="0"/>
              <a:pPr/>
              <a:t>5/19/16</a:t>
            </a:fld>
            <a:endParaRPr lang="en-US"/>
          </a:p>
        </p:txBody>
      </p:sp>
      <p:sp>
        <p:nvSpPr>
          <p:cNvPr id="9" name="Slide Number Placeholder 8"/>
          <p:cNvSpPr>
            <a:spLocks noGrp="1"/>
          </p:cNvSpPr>
          <p:nvPr>
            <p:ph type="sldNum" sz="quarter" idx="11"/>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AFF17943-EDAE-428F-BFF2-9CE6B0477FD0}" type="datetimeFigureOut">
              <a:rPr lang="en-US" smtClean="0"/>
              <a:pPr/>
              <a:t>5/19/16</a:t>
            </a:fld>
            <a:endParaRPr lang="en-US"/>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7FC0AA5-B614-4B16-8077-675137FD7112}" type="slidenum">
              <a:rPr lang="en-US" smtClean="0"/>
              <a:pPr/>
              <a:t>‹#›</a:t>
            </a:fld>
            <a:endParaRPr lang="en-US"/>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upload.wikimedia.org/wikipedia/commons/1/1c/Judea_Alexander_Janne%C3%BCs.PNG" TargetMode="External"/><Relationship Id="rId4"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upload.wikimedia.org/wikipedia/en/2/26/Pompei_Magnus_Antiquarium.jpg" TargetMode="External"/><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upload.wikimedia.org/wikipedia/commons/b/b7/Judea_Johannes_Hyrcanus.PNG" TargetMode="External"/><Relationship Id="rId4" Type="http://schemas.openxmlformats.org/officeDocument/2006/relationships/image" Target="../media/image5.png"/><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upload.wikimedia.org/wikipedia/commons/3/3b/Judea_Aristobulus_I.PNG" TargetMode="External"/><Relationship Id="rId4"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Time Between the Testaments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7150"/>
            <a:ext cx="8229600" cy="857250"/>
          </a:xfrm>
        </p:spPr>
        <p:txBody>
          <a:bodyPr/>
          <a:lstStyle/>
          <a:p>
            <a:pPr eaLnBrk="1" hangingPunct="1"/>
            <a:r>
              <a:rPr lang="en-US" dirty="0" smtClean="0"/>
              <a:t>Alexander </a:t>
            </a:r>
            <a:r>
              <a:rPr lang="en-US" dirty="0" err="1" smtClean="0"/>
              <a:t>Jannaeus</a:t>
            </a:r>
            <a:r>
              <a:rPr lang="en-US" dirty="0" smtClean="0"/>
              <a:t> (</a:t>
            </a:r>
            <a:r>
              <a:rPr lang="en-US" dirty="0" err="1" smtClean="0"/>
              <a:t>Yannai</a:t>
            </a:r>
            <a:r>
              <a:rPr lang="en-US" dirty="0" smtClean="0"/>
              <a:t>)</a:t>
            </a:r>
          </a:p>
        </p:txBody>
      </p:sp>
      <p:sp>
        <p:nvSpPr>
          <p:cNvPr id="8195" name="Rectangle 3"/>
          <p:cNvSpPr>
            <a:spLocks noGrp="1" noChangeArrowheads="1"/>
          </p:cNvSpPr>
          <p:nvPr>
            <p:ph type="body" sz="half" idx="1"/>
          </p:nvPr>
        </p:nvSpPr>
        <p:spPr>
          <a:xfrm>
            <a:off x="152400" y="914400"/>
            <a:ext cx="5181600" cy="4114800"/>
          </a:xfrm>
        </p:spPr>
        <p:txBody>
          <a:bodyPr>
            <a:normAutofit fontScale="92500" lnSpcReduction="10000"/>
          </a:bodyPr>
          <a:lstStyle/>
          <a:p>
            <a:pPr eaLnBrk="1" hangingPunct="1">
              <a:lnSpc>
                <a:spcPct val="90000"/>
              </a:lnSpc>
            </a:pPr>
            <a:r>
              <a:rPr lang="en-US" sz="2800" dirty="0" smtClean="0"/>
              <a:t>King and High Priest</a:t>
            </a:r>
          </a:p>
          <a:p>
            <a:pPr eaLnBrk="1" hangingPunct="1">
              <a:lnSpc>
                <a:spcPct val="90000"/>
              </a:lnSpc>
            </a:pPr>
            <a:r>
              <a:rPr lang="en-US" sz="2800" dirty="0" smtClean="0"/>
              <a:t>103-76 BC</a:t>
            </a:r>
          </a:p>
          <a:p>
            <a:pPr eaLnBrk="1" hangingPunct="1">
              <a:lnSpc>
                <a:spcPct val="90000"/>
              </a:lnSpc>
            </a:pPr>
            <a:r>
              <a:rPr lang="en-US" sz="2800" dirty="0" smtClean="0"/>
              <a:t>Married Salome Alexandra, his brother’s widow</a:t>
            </a:r>
          </a:p>
          <a:p>
            <a:pPr eaLnBrk="1" hangingPunct="1">
              <a:lnSpc>
                <a:spcPct val="90000"/>
              </a:lnSpc>
            </a:pPr>
            <a:r>
              <a:rPr lang="en-US" sz="2800" dirty="0" smtClean="0"/>
              <a:t>Practiced </a:t>
            </a:r>
            <a:r>
              <a:rPr lang="en-US" sz="2800" dirty="0" err="1" smtClean="0"/>
              <a:t>Sadducean</a:t>
            </a:r>
            <a:r>
              <a:rPr lang="en-US" sz="2800" dirty="0" smtClean="0"/>
              <a:t> law and was pelted with </a:t>
            </a:r>
            <a:r>
              <a:rPr lang="en-US" sz="2800" dirty="0" err="1" smtClean="0"/>
              <a:t>Etrogim</a:t>
            </a:r>
            <a:r>
              <a:rPr lang="en-US" sz="2800" dirty="0" smtClean="0"/>
              <a:t>. Kills 6,000 Jews in retaliations.</a:t>
            </a:r>
          </a:p>
          <a:p>
            <a:pPr eaLnBrk="1" hangingPunct="1">
              <a:lnSpc>
                <a:spcPct val="90000"/>
              </a:lnSpc>
            </a:pPr>
            <a:r>
              <a:rPr lang="en-US" sz="2800" dirty="0" smtClean="0"/>
              <a:t>Killed 50,000 in civil war.</a:t>
            </a:r>
          </a:p>
          <a:p>
            <a:pPr eaLnBrk="1" hangingPunct="1">
              <a:lnSpc>
                <a:spcPct val="90000"/>
              </a:lnSpc>
            </a:pPr>
            <a:r>
              <a:rPr lang="en-US" sz="2800" dirty="0" smtClean="0"/>
              <a:t>Crucified 800 Pharisees</a:t>
            </a:r>
          </a:p>
          <a:p>
            <a:pPr eaLnBrk="1" hangingPunct="1">
              <a:lnSpc>
                <a:spcPct val="90000"/>
              </a:lnSpc>
            </a:pPr>
            <a:r>
              <a:rPr lang="en-US" sz="2800" dirty="0" smtClean="0"/>
              <a:t>Advises his wife before dying to make peace with the Pharisees!</a:t>
            </a:r>
          </a:p>
        </p:txBody>
      </p:sp>
      <p:pic>
        <p:nvPicPr>
          <p:cNvPr id="8196" name="Picture 4" descr="Image:Judea Alexander Janneüs.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10200" y="857250"/>
            <a:ext cx="3352800" cy="4286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Salome Alexandra &amp; Sons</a:t>
            </a:r>
          </a:p>
        </p:txBody>
      </p:sp>
      <p:sp>
        <p:nvSpPr>
          <p:cNvPr id="9219" name="Rectangle 3"/>
          <p:cNvSpPr>
            <a:spLocks noGrp="1" noChangeArrowheads="1"/>
          </p:cNvSpPr>
          <p:nvPr>
            <p:ph type="body" idx="1"/>
          </p:nvPr>
        </p:nvSpPr>
        <p:spPr>
          <a:xfrm>
            <a:off x="457200" y="1200150"/>
            <a:ext cx="8229600" cy="3829050"/>
          </a:xfrm>
        </p:spPr>
        <p:txBody>
          <a:bodyPr/>
          <a:lstStyle/>
          <a:p>
            <a:pPr eaLnBrk="1" hangingPunct="1">
              <a:lnSpc>
                <a:spcPct val="90000"/>
              </a:lnSpc>
            </a:pPr>
            <a:r>
              <a:rPr lang="en-US" dirty="0" smtClean="0"/>
              <a:t>Salome is queen of Judea 76-67 BC</a:t>
            </a:r>
          </a:p>
          <a:p>
            <a:pPr eaLnBrk="1" hangingPunct="1">
              <a:lnSpc>
                <a:spcPct val="90000"/>
              </a:lnSpc>
            </a:pPr>
            <a:r>
              <a:rPr lang="en-US" dirty="0" smtClean="0"/>
              <a:t>Her two sons </a:t>
            </a:r>
            <a:r>
              <a:rPr lang="en-US" dirty="0" err="1" smtClean="0"/>
              <a:t>Hyrcanus</a:t>
            </a:r>
            <a:r>
              <a:rPr lang="en-US" dirty="0" smtClean="0"/>
              <a:t> II and </a:t>
            </a:r>
            <a:r>
              <a:rPr lang="en-US" dirty="0" err="1" smtClean="0"/>
              <a:t>Aristobulus</a:t>
            </a:r>
            <a:r>
              <a:rPr lang="en-US" dirty="0" smtClean="0"/>
              <a:t> II fight over the crown. Both appeal for help from the Romans.</a:t>
            </a:r>
          </a:p>
          <a:p>
            <a:pPr eaLnBrk="1" hangingPunct="1">
              <a:lnSpc>
                <a:spcPct val="90000"/>
              </a:lnSpc>
            </a:pPr>
            <a:r>
              <a:rPr lang="en-US" dirty="0" smtClean="0"/>
              <a:t>Pompey imprisons </a:t>
            </a:r>
            <a:r>
              <a:rPr lang="en-US" dirty="0" err="1" smtClean="0"/>
              <a:t>Aristobulus</a:t>
            </a:r>
            <a:r>
              <a:rPr lang="en-US" dirty="0" smtClean="0"/>
              <a:t> II and makes </a:t>
            </a:r>
            <a:r>
              <a:rPr lang="en-US" dirty="0" err="1" smtClean="0"/>
              <a:t>Hyrcanus</a:t>
            </a:r>
            <a:r>
              <a:rPr lang="en-US" dirty="0" smtClean="0"/>
              <a:t> II high priest in 63BC.</a:t>
            </a:r>
          </a:p>
          <a:p>
            <a:pPr eaLnBrk="1" hangingPunct="1">
              <a:lnSpc>
                <a:spcPct val="90000"/>
              </a:lnSpc>
            </a:pPr>
            <a:r>
              <a:rPr lang="en-US" dirty="0" err="1" smtClean="0"/>
              <a:t>Hyrcanus</a:t>
            </a:r>
            <a:r>
              <a:rPr lang="en-US" dirty="0" smtClean="0"/>
              <a:t> serves 63-40BC</a:t>
            </a:r>
          </a:p>
          <a:p>
            <a:pPr eaLnBrk="1" hangingPunct="1">
              <a:lnSpc>
                <a:spcPct val="90000"/>
              </a:lnSpc>
            </a:pPr>
            <a:r>
              <a:rPr lang="en-US" dirty="0" err="1" smtClean="0"/>
              <a:t>Antignos</a:t>
            </a:r>
            <a:r>
              <a:rPr lang="en-US" dirty="0" smtClean="0"/>
              <a:t> serves 40-37BC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Pompey</a:t>
            </a:r>
          </a:p>
        </p:txBody>
      </p:sp>
      <p:pic>
        <p:nvPicPr>
          <p:cNvPr id="11267" name="Picture 4" descr="Image:Pompei Magnus Antiquarium.jp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53000" y="971550"/>
            <a:ext cx="3562350" cy="3786188"/>
          </a:xfrm>
          <a:prstGeom prst="rect">
            <a:avLst/>
          </a:prstGeom>
          <a:noFill/>
          <a:ln w="9525">
            <a:noFill/>
            <a:miter lim="800000"/>
            <a:headEnd/>
            <a:tailEnd/>
          </a:ln>
        </p:spPr>
      </p:pic>
      <p:sp>
        <p:nvSpPr>
          <p:cNvPr id="4" name="Rectangle 3"/>
          <p:cNvSpPr txBox="1">
            <a:spLocks noChangeArrowheads="1"/>
          </p:cNvSpPr>
          <p:nvPr/>
        </p:nvSpPr>
        <p:spPr>
          <a:xfrm>
            <a:off x="457200" y="1200150"/>
            <a:ext cx="4343400" cy="3829050"/>
          </a:xfrm>
          <a:prstGeom prst="rect">
            <a:avLst/>
          </a:prstGeom>
        </p:spPr>
        <p:txBody>
          <a:bodyPr vert="horz">
            <a:normAutofit/>
          </a:bodyPr>
          <a:lstStyle/>
          <a:p>
            <a:pPr marL="274320" marR="0" lvl="0" indent="-274320" algn="l" defTabSz="914400" rtl="0" eaLnBrk="1" fontAlgn="auto" latinLnBrk="0" hangingPunct="1">
              <a:lnSpc>
                <a:spcPct val="90000"/>
              </a:lnSpc>
              <a:spcBef>
                <a:spcPts val="600"/>
              </a:spcBef>
              <a:spcAft>
                <a:spcPts val="0"/>
              </a:spcAft>
              <a:buClr>
                <a:schemeClr val="accent2"/>
              </a:buClr>
              <a:buSzPct val="8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Organized Asia</a:t>
            </a:r>
            <a:r>
              <a:rPr kumimoji="0" lang="en-US" sz="2600" b="0" i="0" u="none" strike="noStrike" kern="1200" cap="none" spc="0" normalizeH="0" noProof="0" dirty="0" smtClean="0">
                <a:ln>
                  <a:noFill/>
                </a:ln>
                <a:solidFill>
                  <a:schemeClr val="tx1"/>
                </a:solidFill>
                <a:effectLst/>
                <a:uLnTx/>
                <a:uFillTx/>
                <a:latin typeface="+mn-lt"/>
                <a:ea typeface="+mn-ea"/>
                <a:cs typeface="+mn-cs"/>
              </a:rPr>
              <a:t> Minor as Roman Province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a:p>
            <a:pPr marL="274320" lvl="0" indent="-274320">
              <a:lnSpc>
                <a:spcPct val="90000"/>
              </a:lnSpc>
              <a:spcBef>
                <a:spcPts val="600"/>
              </a:spcBef>
              <a:buClr>
                <a:schemeClr val="accent2"/>
              </a:buClr>
              <a:buSzPct val="85000"/>
              <a:buFont typeface="Wingdings 2"/>
              <a:buChar char=""/>
            </a:pPr>
            <a:r>
              <a:rPr lang="en-US" sz="2600" dirty="0" smtClean="0"/>
              <a:t>Directed by Senate to take Eastern coast of Mediterranean</a:t>
            </a:r>
            <a:r>
              <a:rPr kumimoji="0" lang="en-US" sz="2600" b="0" i="0" u="none" strike="noStrike" kern="1200" cap="none" spc="0" normalizeH="0" noProof="0" dirty="0" smtClean="0">
                <a:ln>
                  <a:noFill/>
                </a:ln>
                <a:solidFill>
                  <a:schemeClr val="tx1"/>
                </a:solidFill>
                <a:effectLst/>
                <a:uLnTx/>
                <a:uFillTx/>
                <a:latin typeface="+mn-lt"/>
                <a:ea typeface="+mn-ea"/>
                <a:cs typeface="+mn-cs"/>
              </a:rPr>
              <a:t>.</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90000"/>
              </a:lnSpc>
              <a:spcBef>
                <a:spcPts val="600"/>
              </a:spcBef>
              <a:spcAft>
                <a:spcPts val="0"/>
              </a:spcAft>
              <a:buClr>
                <a:schemeClr val="accent2"/>
              </a:buClr>
              <a:buSzPct val="8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Takes Jerusalem and enters the Most</a:t>
            </a:r>
            <a:r>
              <a:rPr kumimoji="0" lang="en-US" sz="2600" b="0" i="0" u="none" strike="noStrike" kern="1200" cap="none" spc="0" normalizeH="0" noProof="0" dirty="0" smtClean="0">
                <a:ln>
                  <a:noFill/>
                </a:ln>
                <a:solidFill>
                  <a:schemeClr val="tx1"/>
                </a:solidFill>
                <a:effectLst/>
                <a:uLnTx/>
                <a:uFillTx/>
                <a:latin typeface="+mn-lt"/>
                <a:ea typeface="+mn-ea"/>
                <a:cs typeface="+mn-cs"/>
              </a:rPr>
              <a:t> Holy Place</a:t>
            </a:r>
            <a:r>
              <a:rPr lang="en-US" sz="2600" dirty="0" smtClean="0"/>
              <a:t> – 63BC.</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Josephus on Pompey</a:t>
            </a:r>
          </a:p>
        </p:txBody>
      </p:sp>
      <p:sp>
        <p:nvSpPr>
          <p:cNvPr id="12291" name="Rectangle 3"/>
          <p:cNvSpPr>
            <a:spLocks noGrp="1" noChangeArrowheads="1"/>
          </p:cNvSpPr>
          <p:nvPr>
            <p:ph type="body" idx="1"/>
          </p:nvPr>
        </p:nvSpPr>
        <p:spPr>
          <a:xfrm>
            <a:off x="457200" y="971550"/>
            <a:ext cx="8305800" cy="4057650"/>
          </a:xfrm>
        </p:spPr>
        <p:txBody>
          <a:bodyPr>
            <a:normAutofit fontScale="92500" lnSpcReduction="10000"/>
          </a:bodyPr>
          <a:lstStyle/>
          <a:p>
            <a:pPr eaLnBrk="1" hangingPunct="1">
              <a:lnSpc>
                <a:spcPct val="80000"/>
              </a:lnSpc>
            </a:pPr>
            <a:r>
              <a:rPr lang="en-US" sz="2200" smtClean="0"/>
              <a:t>No small enormities were committed about the temple itself, which, in former ages, had been inaccessible, and seen by none; for Pompey went into it, and not a few of those that were with him also, and saw all that which it was unlawful for any other men to see but only for the high priests. </a:t>
            </a:r>
          </a:p>
          <a:p>
            <a:pPr eaLnBrk="1" hangingPunct="1">
              <a:lnSpc>
                <a:spcPct val="80000"/>
              </a:lnSpc>
            </a:pPr>
            <a:r>
              <a:rPr lang="en-US" sz="2200" smtClean="0"/>
              <a:t>There were in that temple the golden table, the holy candlestick, and the pouring vessels, and a great quantity of spices; and besides these there were among the treasures two thousand talents of sacred money: yet did Pompey touch nothing of all this, on account of his regard to religion; and in this point also he acted in a manner that was worthy of his virtue. </a:t>
            </a:r>
          </a:p>
          <a:p>
            <a:pPr eaLnBrk="1" hangingPunct="1">
              <a:lnSpc>
                <a:spcPct val="80000"/>
              </a:lnSpc>
            </a:pPr>
            <a:r>
              <a:rPr lang="en-US" sz="2200" smtClean="0"/>
              <a:t>The next day he gave order to those that had the charge of the temple to cleanse it, and to bring what offerings the law required to God; and restored the high priesthood to Hyrcanus, both because he had been useful to him in other respects, and because he hindered the Jews in the country from giving Aristobulus any assistance in his war against him </a:t>
            </a:r>
          </a:p>
          <a:p>
            <a:pPr eaLnBrk="1" hangingPunct="1">
              <a:lnSpc>
                <a:spcPct val="80000"/>
              </a:lnSpc>
              <a:buFontTx/>
              <a:buNone/>
            </a:pPr>
            <a:r>
              <a:rPr lang="en-US" sz="1800" smtClean="0"/>
              <a:t>Antiquities 14.4</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Pompey Enters the Holy of Holies</a:t>
            </a:r>
          </a:p>
        </p:txBody>
      </p:sp>
      <p:sp>
        <p:nvSpPr>
          <p:cNvPr id="13315" name="Rectangle 3"/>
          <p:cNvSpPr>
            <a:spLocks noGrp="1" noChangeArrowheads="1"/>
          </p:cNvSpPr>
          <p:nvPr>
            <p:ph type="body" idx="1"/>
          </p:nvPr>
        </p:nvSpPr>
        <p:spPr/>
        <p:txBody>
          <a:bodyPr/>
          <a:lstStyle/>
          <a:p>
            <a:pPr eaLnBrk="1" hangingPunct="1"/>
            <a:r>
              <a:rPr lang="en-US" smtClean="0"/>
              <a:t>The first Roman to subdue the Jews and set foot into their Temple by right of conquest was Gnaeus Pompey: thereafter it was a matter of common knowledge that there were no representations of the gods within, but that the place was empty and the secret shrine contained nothing.</a:t>
            </a:r>
          </a:p>
          <a:p>
            <a:pPr eaLnBrk="1" hangingPunct="1">
              <a:buFontTx/>
              <a:buNone/>
            </a:pPr>
            <a:r>
              <a:rPr lang="en-US" i="1" smtClean="0"/>
              <a:t>Tacitus Histories</a:t>
            </a:r>
            <a:r>
              <a:rPr lang="en-US" smtClean="0"/>
              <a:t> 5.11-12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dirty="0" smtClean="0"/>
              <a:t>Antipater the </a:t>
            </a:r>
            <a:r>
              <a:rPr lang="en-US" sz="4000" dirty="0" err="1" smtClean="0"/>
              <a:t>Idumean</a:t>
            </a:r>
            <a:endParaRPr lang="en-US" sz="4000" dirty="0" smtClean="0"/>
          </a:p>
        </p:txBody>
      </p:sp>
      <p:sp>
        <p:nvSpPr>
          <p:cNvPr id="13315" name="Rectangle 3"/>
          <p:cNvSpPr>
            <a:spLocks noGrp="1" noChangeArrowheads="1"/>
          </p:cNvSpPr>
          <p:nvPr>
            <p:ph type="body" idx="1"/>
          </p:nvPr>
        </p:nvSpPr>
        <p:spPr/>
        <p:txBody>
          <a:bodyPr/>
          <a:lstStyle/>
          <a:p>
            <a:pPr eaLnBrk="1" hangingPunct="1"/>
            <a:r>
              <a:rPr lang="en-US" dirty="0" smtClean="0"/>
              <a:t>Supported </a:t>
            </a:r>
            <a:r>
              <a:rPr lang="en-US" dirty="0" err="1" smtClean="0"/>
              <a:t>Hyrcanus</a:t>
            </a:r>
            <a:r>
              <a:rPr lang="en-US" dirty="0" smtClean="0"/>
              <a:t> II as High Priest but knew that his future lay in supporting the Roman Empire.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Rome</a:t>
            </a:r>
            <a:endParaRPr lang="en-US" dirty="0"/>
          </a:p>
        </p:txBody>
      </p:sp>
      <p:pic>
        <p:nvPicPr>
          <p:cNvPr id="1027" name="Picture 3" descr="C:\Users\Robert Mullen\Pictures\powers270bc.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7622" y="1268674"/>
            <a:ext cx="8425379" cy="287833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t>First Punic War (264–241 BC)</a:t>
            </a:r>
            <a:endParaRPr lang="en-US" dirty="0" smtClean="0"/>
          </a:p>
        </p:txBody>
      </p:sp>
      <p:sp>
        <p:nvSpPr>
          <p:cNvPr id="9219" name="Rectangle 3"/>
          <p:cNvSpPr>
            <a:spLocks noGrp="1" noChangeArrowheads="1"/>
          </p:cNvSpPr>
          <p:nvPr>
            <p:ph type="body" idx="1"/>
          </p:nvPr>
        </p:nvSpPr>
        <p:spPr>
          <a:xfrm>
            <a:off x="457200" y="1200150"/>
            <a:ext cx="8229600" cy="3829050"/>
          </a:xfrm>
        </p:spPr>
        <p:txBody>
          <a:bodyPr>
            <a:normAutofit/>
          </a:bodyPr>
          <a:lstStyle/>
          <a:p>
            <a:pPr>
              <a:lnSpc>
                <a:spcPct val="90000"/>
              </a:lnSpc>
            </a:pPr>
            <a:r>
              <a:rPr lang="en-US" dirty="0" smtClean="0"/>
              <a:t>Sicily controlled by Carthage, but Rome desiring to expand beyond Italy. </a:t>
            </a:r>
          </a:p>
          <a:p>
            <a:pPr eaLnBrk="1" hangingPunct="1">
              <a:lnSpc>
                <a:spcPct val="90000"/>
              </a:lnSpc>
            </a:pPr>
            <a:r>
              <a:rPr lang="en-US" dirty="0" smtClean="0"/>
              <a:t>Rome builds first major fleet copying captured </a:t>
            </a:r>
            <a:r>
              <a:rPr lang="en-US" dirty="0" err="1" smtClean="0"/>
              <a:t>Carthagian</a:t>
            </a:r>
            <a:r>
              <a:rPr lang="en-US" dirty="0" smtClean="0"/>
              <a:t> ships.</a:t>
            </a:r>
          </a:p>
          <a:p>
            <a:pPr eaLnBrk="1" hangingPunct="1">
              <a:lnSpc>
                <a:spcPct val="90000"/>
              </a:lnSpc>
            </a:pPr>
            <a:r>
              <a:rPr lang="en-US" dirty="0" smtClean="0"/>
              <a:t>Over 23 years of battle with hundreds of thousands dead on both sides and three fleets of ships lost.</a:t>
            </a:r>
          </a:p>
          <a:p>
            <a:pPr eaLnBrk="1" hangingPunct="1">
              <a:lnSpc>
                <a:spcPct val="90000"/>
              </a:lnSpc>
            </a:pPr>
            <a:r>
              <a:rPr lang="en-US" dirty="0" smtClean="0"/>
              <a:t>Carthage surrenders Sicily and Rome emerges as new world power.</a:t>
            </a:r>
          </a:p>
          <a:p>
            <a:pPr eaLnBrk="1" hangingPunct="1">
              <a:lnSpc>
                <a:spcPct val="90000"/>
              </a:lnSpc>
            </a:pPr>
            <a:r>
              <a:rPr lang="en-US" dirty="0" smtClean="0"/>
              <a:t>Rome soon after annexes Corsica and Sardinia.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t>Second Punic War (218–201 BC)</a:t>
            </a:r>
            <a:endParaRPr lang="en-US" dirty="0" smtClean="0"/>
          </a:p>
        </p:txBody>
      </p:sp>
      <p:sp>
        <p:nvSpPr>
          <p:cNvPr id="9219" name="Rectangle 3"/>
          <p:cNvSpPr>
            <a:spLocks noGrp="1" noChangeArrowheads="1"/>
          </p:cNvSpPr>
          <p:nvPr>
            <p:ph type="body" idx="1"/>
          </p:nvPr>
        </p:nvSpPr>
        <p:spPr>
          <a:xfrm>
            <a:off x="457200" y="1047750"/>
            <a:ext cx="8229600" cy="3829050"/>
          </a:xfrm>
        </p:spPr>
        <p:txBody>
          <a:bodyPr>
            <a:normAutofit lnSpcReduction="10000"/>
          </a:bodyPr>
          <a:lstStyle/>
          <a:p>
            <a:pPr eaLnBrk="1" hangingPunct="1">
              <a:lnSpc>
                <a:spcPct val="90000"/>
              </a:lnSpc>
            </a:pPr>
            <a:r>
              <a:rPr lang="en-US" dirty="0" smtClean="0"/>
              <a:t>The war against Hannibal</a:t>
            </a:r>
          </a:p>
          <a:p>
            <a:pPr eaLnBrk="1" hangingPunct="1">
              <a:lnSpc>
                <a:spcPct val="90000"/>
              </a:lnSpc>
            </a:pPr>
            <a:r>
              <a:rPr lang="en-US" dirty="0" smtClean="0"/>
              <a:t>Hannibal made commander at 26.</a:t>
            </a:r>
          </a:p>
          <a:p>
            <a:pPr eaLnBrk="1" hangingPunct="1">
              <a:lnSpc>
                <a:spcPct val="90000"/>
              </a:lnSpc>
            </a:pPr>
            <a:r>
              <a:rPr lang="en-US" dirty="0" smtClean="0"/>
              <a:t>Solidifies control of Spain and builds army.</a:t>
            </a:r>
          </a:p>
          <a:p>
            <a:pPr eaLnBrk="1" hangingPunct="1">
              <a:lnSpc>
                <a:spcPct val="90000"/>
              </a:lnSpc>
            </a:pPr>
            <a:r>
              <a:rPr lang="en-US" dirty="0" smtClean="0"/>
              <a:t>Leads 40-50k army plus cavalry and 50-60 elephants over Alps in winter takes northern Italy in two months</a:t>
            </a:r>
          </a:p>
          <a:p>
            <a:pPr eaLnBrk="1" hangingPunct="1">
              <a:lnSpc>
                <a:spcPct val="90000"/>
              </a:lnSpc>
            </a:pPr>
            <a:r>
              <a:rPr lang="en-US" dirty="0" smtClean="0"/>
              <a:t>Fought successfully in Italy for years.</a:t>
            </a:r>
          </a:p>
          <a:p>
            <a:pPr eaLnBrk="1" hangingPunct="1">
              <a:lnSpc>
                <a:spcPct val="90000"/>
              </a:lnSpc>
            </a:pPr>
            <a:r>
              <a:rPr lang="en-US" dirty="0" smtClean="0"/>
              <a:t>Scipio </a:t>
            </a:r>
            <a:r>
              <a:rPr lang="en-US" dirty="0" err="1" smtClean="0"/>
              <a:t>Africanus</a:t>
            </a:r>
            <a:r>
              <a:rPr lang="en-US" dirty="0" smtClean="0"/>
              <a:t> takes Roman fleet to attack Carthage.</a:t>
            </a:r>
          </a:p>
          <a:p>
            <a:pPr eaLnBrk="1" hangingPunct="1">
              <a:lnSpc>
                <a:spcPct val="90000"/>
              </a:lnSpc>
            </a:pPr>
            <a:r>
              <a:rPr lang="en-US" dirty="0" smtClean="0"/>
              <a:t>Hannibal recalled, but defeated outside Carthage.</a:t>
            </a:r>
          </a:p>
          <a:p>
            <a:pPr eaLnBrk="1" hangingPunct="1">
              <a:lnSpc>
                <a:spcPct val="90000"/>
              </a:lnSpc>
            </a:pPr>
            <a:r>
              <a:rPr lang="en-US" dirty="0" smtClean="0"/>
              <a:t>Rather than be taken prisoner, Hannibal poisons himself.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powers c. 192 BC</a:t>
            </a:r>
            <a:endParaRPr lang="en-US" dirty="0"/>
          </a:p>
        </p:txBody>
      </p:sp>
      <p:pic>
        <p:nvPicPr>
          <p:cNvPr id="1026" name="Picture 2" descr="C:\Users\Robert Mullen\Pictures\powers192bc.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1257301"/>
            <a:ext cx="8563879" cy="29282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b="1" dirty="0" smtClean="0"/>
              <a:t>Third Punic War (149–146 BC)</a:t>
            </a:r>
            <a:endParaRPr lang="en-US" dirty="0" smtClean="0"/>
          </a:p>
        </p:txBody>
      </p:sp>
      <p:sp>
        <p:nvSpPr>
          <p:cNvPr id="9219" name="Rectangle 3"/>
          <p:cNvSpPr>
            <a:spLocks noGrp="1" noChangeArrowheads="1"/>
          </p:cNvSpPr>
          <p:nvPr>
            <p:ph type="body" idx="1"/>
          </p:nvPr>
        </p:nvSpPr>
        <p:spPr>
          <a:xfrm>
            <a:off x="457200" y="1200150"/>
            <a:ext cx="8229600" cy="3829050"/>
          </a:xfrm>
        </p:spPr>
        <p:txBody>
          <a:bodyPr/>
          <a:lstStyle/>
          <a:p>
            <a:pPr eaLnBrk="1" hangingPunct="1">
              <a:lnSpc>
                <a:spcPct val="90000"/>
              </a:lnSpc>
            </a:pPr>
            <a:r>
              <a:rPr lang="en-US" dirty="0" smtClean="0"/>
              <a:t>Cato the Elder argues that Carthage could rise again.</a:t>
            </a:r>
          </a:p>
          <a:p>
            <a:pPr eaLnBrk="1" hangingPunct="1">
              <a:lnSpc>
                <a:spcPct val="90000"/>
              </a:lnSpc>
            </a:pPr>
            <a:r>
              <a:rPr lang="en-US" dirty="0" smtClean="0"/>
              <a:t>Defensive move by Carthage used to claim they had violated the peace treaty.</a:t>
            </a:r>
          </a:p>
          <a:p>
            <a:pPr eaLnBrk="1" hangingPunct="1">
              <a:lnSpc>
                <a:spcPct val="90000"/>
              </a:lnSpc>
            </a:pPr>
            <a:r>
              <a:rPr lang="en-US" dirty="0" smtClean="0"/>
              <a:t>Roman army invades Carthage for last time.</a:t>
            </a:r>
          </a:p>
          <a:p>
            <a:pPr lvl="1">
              <a:lnSpc>
                <a:spcPct val="90000"/>
              </a:lnSpc>
            </a:pPr>
            <a:r>
              <a:rPr lang="en-US" dirty="0" smtClean="0"/>
              <a:t>Destroyed the walls and burned the city</a:t>
            </a:r>
          </a:p>
          <a:p>
            <a:pPr lvl="1">
              <a:lnSpc>
                <a:spcPct val="90000"/>
              </a:lnSpc>
            </a:pPr>
            <a:r>
              <a:rPr lang="en-US" dirty="0" smtClean="0"/>
              <a:t>Surviving </a:t>
            </a:r>
            <a:r>
              <a:rPr lang="en-US" dirty="0" err="1" smtClean="0"/>
              <a:t>Cathagians</a:t>
            </a:r>
            <a:r>
              <a:rPr lang="en-US" dirty="0" smtClean="0"/>
              <a:t> sold into slavery</a:t>
            </a:r>
          </a:p>
          <a:p>
            <a:pPr lvl="1">
              <a:lnSpc>
                <a:spcPct val="90000"/>
              </a:lnSpc>
            </a:pPr>
            <a:r>
              <a:rPr lang="en-US" dirty="0" smtClean="0"/>
              <a:t>Sowed surrounding area with salt so that crops could no longer grow.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Matthias </a:t>
            </a:r>
            <a:r>
              <a:rPr lang="en-US" dirty="0" err="1" smtClean="0"/>
              <a:t>Hasmoneas</a:t>
            </a:r>
            <a:r>
              <a:rPr lang="en-US" dirty="0" smtClean="0"/>
              <a:t> and Sons</a:t>
            </a:r>
            <a:endParaRPr lang="en-US" dirty="0"/>
          </a:p>
        </p:txBody>
      </p:sp>
      <p:sp>
        <p:nvSpPr>
          <p:cNvPr id="3" name="Rectangle 3"/>
          <p:cNvSpPr txBox="1">
            <a:spLocks noChangeArrowheads="1"/>
          </p:cNvSpPr>
          <p:nvPr/>
        </p:nvSpPr>
        <p:spPr>
          <a:xfrm>
            <a:off x="381000" y="971550"/>
            <a:ext cx="8458200" cy="3962400"/>
          </a:xfrm>
          <a:prstGeom prst="rect">
            <a:avLst/>
          </a:prstGeom>
        </p:spPr>
        <p:txBody>
          <a:bodyPr vert="horz">
            <a:normAutofit/>
          </a:bodyPr>
          <a:lstStyle/>
          <a:p>
            <a:pPr marL="274320" indent="-274320">
              <a:lnSpc>
                <a:spcPct val="90000"/>
              </a:lnSpc>
              <a:spcBef>
                <a:spcPts val="600"/>
              </a:spcBef>
              <a:buClr>
                <a:schemeClr val="accent2"/>
              </a:buClr>
              <a:buSzPct val="85000"/>
              <a:buFont typeface="Wingdings 2"/>
              <a:buChar char=""/>
              <a:defRPr/>
            </a:pPr>
            <a:r>
              <a:rPr lang="en-US" sz="2400" dirty="0" smtClean="0"/>
              <a:t>Judas Maccabeus (167 – 161) regained control of Jerusalem in 164 BC and cleansed the Temple – Feast of Dedication.</a:t>
            </a:r>
          </a:p>
          <a:p>
            <a:pPr marL="274320" lvl="0" indent="-274320">
              <a:lnSpc>
                <a:spcPct val="90000"/>
              </a:lnSpc>
              <a:spcBef>
                <a:spcPts val="600"/>
              </a:spcBef>
              <a:buClr>
                <a:schemeClr val="accent2"/>
              </a:buClr>
              <a:buSzPct val="85000"/>
              <a:buFont typeface="Wingdings 2"/>
              <a:buChar char=""/>
              <a:defRPr/>
            </a:pPr>
            <a:r>
              <a:rPr lang="en-US" sz="2400" dirty="0" err="1" smtClean="0"/>
              <a:t>Eleazar</a:t>
            </a:r>
            <a:r>
              <a:rPr lang="en-US" sz="2400" dirty="0" smtClean="0"/>
              <a:t> died slaying a war elephant in battle in 163.</a:t>
            </a:r>
          </a:p>
          <a:p>
            <a:pPr marL="274320" lvl="0" indent="-274320">
              <a:lnSpc>
                <a:spcPct val="90000"/>
              </a:lnSpc>
              <a:spcBef>
                <a:spcPts val="600"/>
              </a:spcBef>
              <a:buClr>
                <a:schemeClr val="accent2"/>
              </a:buClr>
              <a:buSzPct val="85000"/>
              <a:buFont typeface="Wingdings 2"/>
              <a:buChar char=""/>
              <a:defRPr/>
            </a:pPr>
            <a:r>
              <a:rPr lang="en-US" sz="2400" dirty="0" smtClean="0"/>
              <a:t>Judas and John were killed in an overwhelming battle in 160.</a:t>
            </a:r>
          </a:p>
          <a:p>
            <a:pPr marL="274320" lvl="0" indent="-274320">
              <a:lnSpc>
                <a:spcPct val="90000"/>
              </a:lnSpc>
              <a:spcBef>
                <a:spcPts val="600"/>
              </a:spcBef>
              <a:buClr>
                <a:schemeClr val="accent2"/>
              </a:buClr>
              <a:buSzPct val="85000"/>
              <a:buFont typeface="Wingdings 2"/>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Jonathan (161-143) continued the revolt and added territory</a:t>
            </a:r>
            <a:r>
              <a:rPr kumimoji="0" lang="en-US" sz="2400" b="0" i="0" u="none" strike="noStrike" kern="1200" cap="none" spc="0" normalizeH="0" noProof="0" dirty="0" smtClean="0">
                <a:ln>
                  <a:noFill/>
                </a:ln>
                <a:solidFill>
                  <a:schemeClr val="tx1"/>
                </a:solidFill>
                <a:effectLst/>
                <a:uLnTx/>
                <a:uFillTx/>
                <a:latin typeface="+mn-lt"/>
                <a:ea typeface="+mn-ea"/>
                <a:cs typeface="+mn-cs"/>
              </a:rPr>
              <a:t> to Israel before he </a:t>
            </a:r>
            <a:r>
              <a:rPr lang="en-US" sz="2400" dirty="0" smtClean="0"/>
              <a:t>was taken hostage and murdered</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First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Hasmonean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High Priest in 153.</a:t>
            </a:r>
          </a:p>
          <a:p>
            <a:pPr marL="274320" lvl="0" indent="-274320">
              <a:lnSpc>
                <a:spcPct val="90000"/>
              </a:lnSpc>
              <a:spcBef>
                <a:spcPts val="600"/>
              </a:spcBef>
              <a:buClr>
                <a:schemeClr val="accent2"/>
              </a:buClr>
              <a:buSzPct val="85000"/>
              <a:buFont typeface="Wingdings 2"/>
              <a:buChar char=""/>
              <a:defRPr/>
            </a:pPr>
            <a:r>
              <a:rPr lang="en-US" sz="2400" baseline="0" dirty="0" smtClean="0"/>
              <a:t>Simon</a:t>
            </a:r>
            <a:r>
              <a:rPr lang="en-US" sz="2400" dirty="0" smtClean="0"/>
              <a:t> (142-135 BC) finished gaining full independence.  Made </a:t>
            </a:r>
            <a:r>
              <a:rPr lang="en-US" sz="2400" dirty="0" err="1" smtClean="0"/>
              <a:t>Ethnarch</a:t>
            </a:r>
            <a:r>
              <a:rPr lang="en-US" sz="2400" dirty="0" smtClean="0"/>
              <a:t> (~governor) and High Priest.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John </a:t>
            </a:r>
            <a:r>
              <a:rPr lang="en-US" dirty="0" err="1" smtClean="0"/>
              <a:t>Hyrcanus</a:t>
            </a:r>
            <a:endParaRPr lang="en-US" dirty="0" smtClean="0"/>
          </a:p>
        </p:txBody>
      </p:sp>
      <p:sp>
        <p:nvSpPr>
          <p:cNvPr id="6147" name="Rectangle 3"/>
          <p:cNvSpPr>
            <a:spLocks noGrp="1" noChangeArrowheads="1"/>
          </p:cNvSpPr>
          <p:nvPr>
            <p:ph type="body" sz="half" idx="1"/>
          </p:nvPr>
        </p:nvSpPr>
        <p:spPr/>
        <p:txBody>
          <a:bodyPr>
            <a:normAutofit fontScale="85000" lnSpcReduction="10000"/>
          </a:bodyPr>
          <a:lstStyle/>
          <a:p>
            <a:pPr eaLnBrk="1" hangingPunct="1"/>
            <a:r>
              <a:rPr lang="en-US" sz="2800" dirty="0" err="1" smtClean="0"/>
              <a:t>Ethnarch</a:t>
            </a:r>
            <a:r>
              <a:rPr lang="en-US" sz="2800" dirty="0" smtClean="0"/>
              <a:t> and High Priest</a:t>
            </a:r>
          </a:p>
          <a:p>
            <a:pPr eaLnBrk="1" hangingPunct="1"/>
            <a:r>
              <a:rPr lang="en-US" sz="2800" dirty="0" smtClean="0"/>
              <a:t>134-104 BC</a:t>
            </a:r>
          </a:p>
          <a:p>
            <a:pPr eaLnBrk="1" hangingPunct="1"/>
            <a:r>
              <a:rPr lang="en-US" sz="2800" dirty="0" smtClean="0"/>
              <a:t>Forced the </a:t>
            </a:r>
            <a:r>
              <a:rPr lang="en-US" sz="2800" dirty="0" err="1" smtClean="0"/>
              <a:t>Idumeans</a:t>
            </a:r>
            <a:r>
              <a:rPr lang="en-US" sz="2800" dirty="0" smtClean="0"/>
              <a:t> (</a:t>
            </a:r>
            <a:r>
              <a:rPr lang="en-US" sz="2800" dirty="0" err="1" smtClean="0"/>
              <a:t>Edomites</a:t>
            </a:r>
            <a:r>
              <a:rPr lang="en-US" sz="2800" dirty="0" smtClean="0"/>
              <a:t>) to convert (including Antipater’s father, grandfather of Herod)</a:t>
            </a:r>
          </a:p>
          <a:p>
            <a:pPr eaLnBrk="1" hangingPunct="1"/>
            <a:r>
              <a:rPr lang="en-US" sz="2800" dirty="0" smtClean="0"/>
              <a:t>Destroys Samaritan Temple in 128BC</a:t>
            </a:r>
          </a:p>
        </p:txBody>
      </p:sp>
      <p:pic>
        <p:nvPicPr>
          <p:cNvPr id="6148" name="Picture 4" descr="Image:Judea Johannes Hyrcanus.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29200" y="1078707"/>
            <a:ext cx="4248150" cy="406479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Aristobulus I</a:t>
            </a:r>
          </a:p>
        </p:txBody>
      </p:sp>
      <p:sp>
        <p:nvSpPr>
          <p:cNvPr id="7171" name="Rectangle 3"/>
          <p:cNvSpPr>
            <a:spLocks noGrp="1" noChangeArrowheads="1"/>
          </p:cNvSpPr>
          <p:nvPr>
            <p:ph type="body" sz="half" idx="1"/>
          </p:nvPr>
        </p:nvSpPr>
        <p:spPr/>
        <p:txBody>
          <a:bodyPr>
            <a:normAutofit fontScale="92500" lnSpcReduction="10000"/>
          </a:bodyPr>
          <a:lstStyle/>
          <a:p>
            <a:pPr eaLnBrk="1" hangingPunct="1"/>
            <a:r>
              <a:rPr lang="en-US" sz="2800" smtClean="0"/>
              <a:t>King and High Priest</a:t>
            </a:r>
          </a:p>
          <a:p>
            <a:pPr eaLnBrk="1" hangingPunct="1"/>
            <a:r>
              <a:rPr lang="en-US" sz="2800" smtClean="0"/>
              <a:t>104-103BC</a:t>
            </a:r>
          </a:p>
          <a:p>
            <a:pPr eaLnBrk="1" hangingPunct="1"/>
            <a:r>
              <a:rPr lang="en-US" sz="2800" smtClean="0"/>
              <a:t>First to call himself king</a:t>
            </a:r>
          </a:p>
          <a:p>
            <a:pPr eaLnBrk="1" hangingPunct="1"/>
            <a:r>
              <a:rPr lang="en-US" sz="2800" smtClean="0"/>
              <a:t>Imprisons mother and three brothers. Kills another brother.</a:t>
            </a:r>
          </a:p>
          <a:p>
            <a:pPr eaLnBrk="1" hangingPunct="1"/>
            <a:r>
              <a:rPr lang="en-US" sz="2800" smtClean="0"/>
              <a:t>Married to Salome Alexandra</a:t>
            </a:r>
          </a:p>
        </p:txBody>
      </p:sp>
      <p:pic>
        <p:nvPicPr>
          <p:cNvPr id="7172" name="Picture 5" descr="Image:Judea Aristobulus I.PN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181601" y="857250"/>
            <a:ext cx="3990975" cy="42862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3274</TotalTime>
  <Words>818</Words>
  <Application>Microsoft Macintosh PowerPoint</Application>
  <PresentationFormat>On-screen Show (16:9)</PresentationFormat>
  <Paragraphs>85</Paragraphs>
  <Slides>15</Slides>
  <Notes>15</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Constantia</vt:lpstr>
      <vt:lpstr>Wingdings 2</vt:lpstr>
      <vt:lpstr>Paper</vt:lpstr>
      <vt:lpstr>Time Between the Testaments</vt:lpstr>
      <vt:lpstr>Rise of Rome</vt:lpstr>
      <vt:lpstr>First Punic War (264–241 BC)</vt:lpstr>
      <vt:lpstr>Second Punic War (218–201 BC)</vt:lpstr>
      <vt:lpstr>World powers c. 192 BC</vt:lpstr>
      <vt:lpstr>Third Punic War (149–146 BC)</vt:lpstr>
      <vt:lpstr>Matthias Hasmoneas and Sons</vt:lpstr>
      <vt:lpstr>John Hyrcanus</vt:lpstr>
      <vt:lpstr>Aristobulus I</vt:lpstr>
      <vt:lpstr>Alexander Jannaeus (Yannai)</vt:lpstr>
      <vt:lpstr>Salome Alexandra &amp; Sons</vt:lpstr>
      <vt:lpstr>Pompey</vt:lpstr>
      <vt:lpstr>Josephus on Pompey</vt:lpstr>
      <vt:lpstr>Pompey Enters the Holy of Holies</vt:lpstr>
      <vt:lpstr>Antipater the Idumean</vt:lpstr>
    </vt:vector>
  </TitlesOfParts>
  <Company>Toshiba</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Between the Testaments</dc:title>
  <dc:creator>Robert Mullen</dc:creator>
  <cp:lastModifiedBy>Microsoft Office User</cp:lastModifiedBy>
  <cp:revision>290</cp:revision>
  <dcterms:created xsi:type="dcterms:W3CDTF">2015-12-26T00:30:28Z</dcterms:created>
  <dcterms:modified xsi:type="dcterms:W3CDTF">2016-05-19T12:27:00Z</dcterms:modified>
</cp:coreProperties>
</file>