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7"/>
  </p:notesMasterIdLst>
  <p:handoutMasterIdLst>
    <p:handoutMasterId r:id="rId28"/>
  </p:handoutMasterIdLst>
  <p:sldIdLst>
    <p:sldId id="256" r:id="rId2"/>
    <p:sldId id="340" r:id="rId3"/>
    <p:sldId id="341" r:id="rId4"/>
    <p:sldId id="342" r:id="rId5"/>
    <p:sldId id="343" r:id="rId6"/>
    <p:sldId id="344" r:id="rId7"/>
    <p:sldId id="345" r:id="rId8"/>
    <p:sldId id="346" r:id="rId9"/>
    <p:sldId id="347" r:id="rId10"/>
    <p:sldId id="348" r:id="rId11"/>
    <p:sldId id="349" r:id="rId12"/>
    <p:sldId id="352" r:id="rId13"/>
    <p:sldId id="350" r:id="rId14"/>
    <p:sldId id="351" r:id="rId15"/>
    <p:sldId id="353" r:id="rId16"/>
    <p:sldId id="354" r:id="rId17"/>
    <p:sldId id="356" r:id="rId18"/>
    <p:sldId id="357" r:id="rId19"/>
    <p:sldId id="358" r:id="rId20"/>
    <p:sldId id="359" r:id="rId21"/>
    <p:sldId id="360" r:id="rId22"/>
    <p:sldId id="364" r:id="rId23"/>
    <p:sldId id="361" r:id="rId24"/>
    <p:sldId id="362" r:id="rId25"/>
    <p:sldId id="363" r:id="rId26"/>
  </p:sldIdLst>
  <p:sldSz cx="9144000" cy="5143500" type="screen16x9"/>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p:cViewPr varScale="1">
        <p:scale>
          <a:sx n="144" d="100"/>
          <a:sy n="144" d="100"/>
        </p:scale>
        <p:origin x="720"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12E733F8-27B3-4E13-8578-4A7FF6A3D998}" type="datetimeFigureOut">
              <a:rPr lang="en-US" smtClean="0"/>
              <a:pPr/>
              <a:t>5/4/16</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FD483553-340D-4901-81C4-B2A962475E3B}" type="slidenum">
              <a:rPr lang="en-US" smtClean="0"/>
              <a:pPr/>
              <a:t>‹#›</a:t>
            </a:fld>
            <a:endParaRPr lang="en-US"/>
          </a:p>
        </p:txBody>
      </p:sp>
    </p:spTree>
    <p:extLst>
      <p:ext uri="{BB962C8B-B14F-4D97-AF65-F5344CB8AC3E}">
        <p14:creationId xmlns:p14="http://schemas.microsoft.com/office/powerpoint/2010/main" val="1662568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2F92ED61-C503-4D54-B1EE-BB4140274650}" type="datetimeFigureOut">
              <a:rPr lang="en-US" smtClean="0"/>
              <a:pPr/>
              <a:t>5/4/16</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5DA65649-0E01-4860-8D81-FFE0F88B2F81}" type="slidenum">
              <a:rPr lang="en-US" smtClean="0"/>
              <a:pPr/>
              <a:t>‹#›</a:t>
            </a:fld>
            <a:endParaRPr lang="en-US"/>
          </a:p>
        </p:txBody>
      </p:sp>
    </p:spTree>
    <p:extLst>
      <p:ext uri="{BB962C8B-B14F-4D97-AF65-F5344CB8AC3E}">
        <p14:creationId xmlns:p14="http://schemas.microsoft.com/office/powerpoint/2010/main" val="1552178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a:t>
            </a:fld>
            <a:endParaRPr lang="en-US"/>
          </a:p>
        </p:txBody>
      </p:sp>
    </p:spTree>
    <p:extLst>
      <p:ext uri="{BB962C8B-B14F-4D97-AF65-F5344CB8AC3E}">
        <p14:creationId xmlns:p14="http://schemas.microsoft.com/office/powerpoint/2010/main" val="1988307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10</a:t>
            </a:fld>
            <a:endParaRPr lang="en-US"/>
          </a:p>
        </p:txBody>
      </p:sp>
    </p:spTree>
    <p:extLst>
      <p:ext uri="{BB962C8B-B14F-4D97-AF65-F5344CB8AC3E}">
        <p14:creationId xmlns:p14="http://schemas.microsoft.com/office/powerpoint/2010/main" val="1371723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11</a:t>
            </a:fld>
            <a:endParaRPr lang="en-US"/>
          </a:p>
        </p:txBody>
      </p:sp>
    </p:spTree>
    <p:extLst>
      <p:ext uri="{BB962C8B-B14F-4D97-AF65-F5344CB8AC3E}">
        <p14:creationId xmlns:p14="http://schemas.microsoft.com/office/powerpoint/2010/main" val="1797303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91D9B4-38B2-476C-809A-63E5ED3E09B9}" type="slidenum">
              <a:rPr lang="en-US" smtClean="0"/>
              <a:pPr/>
              <a:t>12</a:t>
            </a:fld>
            <a:endParaRPr lang="en-US"/>
          </a:p>
        </p:txBody>
      </p:sp>
    </p:spTree>
    <p:extLst>
      <p:ext uri="{BB962C8B-B14F-4D97-AF65-F5344CB8AC3E}">
        <p14:creationId xmlns:p14="http://schemas.microsoft.com/office/powerpoint/2010/main" val="770256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13</a:t>
            </a:fld>
            <a:endParaRPr lang="en-US"/>
          </a:p>
        </p:txBody>
      </p:sp>
    </p:spTree>
    <p:extLst>
      <p:ext uri="{BB962C8B-B14F-4D97-AF65-F5344CB8AC3E}">
        <p14:creationId xmlns:p14="http://schemas.microsoft.com/office/powerpoint/2010/main" val="897842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14</a:t>
            </a:fld>
            <a:endParaRPr lang="en-US"/>
          </a:p>
        </p:txBody>
      </p:sp>
    </p:spTree>
    <p:extLst>
      <p:ext uri="{BB962C8B-B14F-4D97-AF65-F5344CB8AC3E}">
        <p14:creationId xmlns:p14="http://schemas.microsoft.com/office/powerpoint/2010/main" val="1812827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15</a:t>
            </a:fld>
            <a:endParaRPr lang="en-US"/>
          </a:p>
        </p:txBody>
      </p:sp>
    </p:spTree>
    <p:extLst>
      <p:ext uri="{BB962C8B-B14F-4D97-AF65-F5344CB8AC3E}">
        <p14:creationId xmlns:p14="http://schemas.microsoft.com/office/powerpoint/2010/main" val="1836132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16</a:t>
            </a:fld>
            <a:endParaRPr lang="en-US"/>
          </a:p>
        </p:txBody>
      </p:sp>
    </p:spTree>
    <p:extLst>
      <p:ext uri="{BB962C8B-B14F-4D97-AF65-F5344CB8AC3E}">
        <p14:creationId xmlns:p14="http://schemas.microsoft.com/office/powerpoint/2010/main" val="543323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17</a:t>
            </a:fld>
            <a:endParaRPr lang="en-US"/>
          </a:p>
        </p:txBody>
      </p:sp>
    </p:spTree>
    <p:extLst>
      <p:ext uri="{BB962C8B-B14F-4D97-AF65-F5344CB8AC3E}">
        <p14:creationId xmlns:p14="http://schemas.microsoft.com/office/powerpoint/2010/main" val="538336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18</a:t>
            </a:fld>
            <a:endParaRPr lang="en-US"/>
          </a:p>
        </p:txBody>
      </p:sp>
    </p:spTree>
    <p:extLst>
      <p:ext uri="{BB962C8B-B14F-4D97-AF65-F5344CB8AC3E}">
        <p14:creationId xmlns:p14="http://schemas.microsoft.com/office/powerpoint/2010/main" val="480749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19</a:t>
            </a:fld>
            <a:endParaRPr lang="en-US"/>
          </a:p>
        </p:txBody>
      </p:sp>
    </p:spTree>
    <p:extLst>
      <p:ext uri="{BB962C8B-B14F-4D97-AF65-F5344CB8AC3E}">
        <p14:creationId xmlns:p14="http://schemas.microsoft.com/office/powerpoint/2010/main" val="1117265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a:t>
            </a:fld>
            <a:endParaRPr lang="en-US"/>
          </a:p>
        </p:txBody>
      </p:sp>
    </p:spTree>
    <p:extLst>
      <p:ext uri="{BB962C8B-B14F-4D97-AF65-F5344CB8AC3E}">
        <p14:creationId xmlns:p14="http://schemas.microsoft.com/office/powerpoint/2010/main" val="4856088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20</a:t>
            </a:fld>
            <a:endParaRPr lang="en-US"/>
          </a:p>
        </p:txBody>
      </p:sp>
    </p:spTree>
    <p:extLst>
      <p:ext uri="{BB962C8B-B14F-4D97-AF65-F5344CB8AC3E}">
        <p14:creationId xmlns:p14="http://schemas.microsoft.com/office/powerpoint/2010/main" val="285005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21</a:t>
            </a:fld>
            <a:endParaRPr lang="en-US"/>
          </a:p>
        </p:txBody>
      </p:sp>
    </p:spTree>
    <p:extLst>
      <p:ext uri="{BB962C8B-B14F-4D97-AF65-F5344CB8AC3E}">
        <p14:creationId xmlns:p14="http://schemas.microsoft.com/office/powerpoint/2010/main" val="1198014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22</a:t>
            </a:fld>
            <a:endParaRPr lang="en-US"/>
          </a:p>
        </p:txBody>
      </p:sp>
    </p:spTree>
    <p:extLst>
      <p:ext uri="{BB962C8B-B14F-4D97-AF65-F5344CB8AC3E}">
        <p14:creationId xmlns:p14="http://schemas.microsoft.com/office/powerpoint/2010/main" val="230069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23</a:t>
            </a:fld>
            <a:endParaRPr lang="en-US"/>
          </a:p>
        </p:txBody>
      </p:sp>
    </p:spTree>
    <p:extLst>
      <p:ext uri="{BB962C8B-B14F-4D97-AF65-F5344CB8AC3E}">
        <p14:creationId xmlns:p14="http://schemas.microsoft.com/office/powerpoint/2010/main" val="13051857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24</a:t>
            </a:fld>
            <a:endParaRPr lang="en-US"/>
          </a:p>
        </p:txBody>
      </p:sp>
    </p:spTree>
    <p:extLst>
      <p:ext uri="{BB962C8B-B14F-4D97-AF65-F5344CB8AC3E}">
        <p14:creationId xmlns:p14="http://schemas.microsoft.com/office/powerpoint/2010/main" val="18585432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25</a:t>
            </a:fld>
            <a:endParaRPr lang="en-US"/>
          </a:p>
        </p:txBody>
      </p:sp>
    </p:spTree>
    <p:extLst>
      <p:ext uri="{BB962C8B-B14F-4D97-AF65-F5344CB8AC3E}">
        <p14:creationId xmlns:p14="http://schemas.microsoft.com/office/powerpoint/2010/main" val="138643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3</a:t>
            </a:fld>
            <a:endParaRPr lang="en-US"/>
          </a:p>
        </p:txBody>
      </p:sp>
    </p:spTree>
    <p:extLst>
      <p:ext uri="{BB962C8B-B14F-4D97-AF65-F5344CB8AC3E}">
        <p14:creationId xmlns:p14="http://schemas.microsoft.com/office/powerpoint/2010/main" val="1189864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4</a:t>
            </a:fld>
            <a:endParaRPr lang="en-US"/>
          </a:p>
        </p:txBody>
      </p:sp>
    </p:spTree>
    <p:extLst>
      <p:ext uri="{BB962C8B-B14F-4D97-AF65-F5344CB8AC3E}">
        <p14:creationId xmlns:p14="http://schemas.microsoft.com/office/powerpoint/2010/main" val="690964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5</a:t>
            </a:fld>
            <a:endParaRPr lang="en-US"/>
          </a:p>
        </p:txBody>
      </p:sp>
    </p:spTree>
    <p:extLst>
      <p:ext uri="{BB962C8B-B14F-4D97-AF65-F5344CB8AC3E}">
        <p14:creationId xmlns:p14="http://schemas.microsoft.com/office/powerpoint/2010/main" val="1593734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6</a:t>
            </a:fld>
            <a:endParaRPr lang="en-US"/>
          </a:p>
        </p:txBody>
      </p:sp>
    </p:spTree>
    <p:extLst>
      <p:ext uri="{BB962C8B-B14F-4D97-AF65-F5344CB8AC3E}">
        <p14:creationId xmlns:p14="http://schemas.microsoft.com/office/powerpoint/2010/main" val="329086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7</a:t>
            </a:fld>
            <a:endParaRPr lang="en-US"/>
          </a:p>
        </p:txBody>
      </p:sp>
    </p:spTree>
    <p:extLst>
      <p:ext uri="{BB962C8B-B14F-4D97-AF65-F5344CB8AC3E}">
        <p14:creationId xmlns:p14="http://schemas.microsoft.com/office/powerpoint/2010/main" val="1184179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8</a:t>
            </a:fld>
            <a:endParaRPr lang="en-US"/>
          </a:p>
        </p:txBody>
      </p:sp>
    </p:spTree>
    <p:extLst>
      <p:ext uri="{BB962C8B-B14F-4D97-AF65-F5344CB8AC3E}">
        <p14:creationId xmlns:p14="http://schemas.microsoft.com/office/powerpoint/2010/main" val="1767916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A65649-0E01-4860-8D81-FFE0F88B2F81}" type="slidenum">
              <a:rPr lang="en-US" smtClean="0"/>
              <a:pPr/>
              <a:t>9</a:t>
            </a:fld>
            <a:endParaRPr lang="en-US"/>
          </a:p>
        </p:txBody>
      </p:sp>
    </p:spTree>
    <p:extLst>
      <p:ext uri="{BB962C8B-B14F-4D97-AF65-F5344CB8AC3E}">
        <p14:creationId xmlns:p14="http://schemas.microsoft.com/office/powerpoint/2010/main" val="788186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FF17943-EDAE-428F-BFF2-9CE6B0477FD0}" type="datetimeFigureOut">
              <a:rPr lang="en-US" smtClean="0"/>
              <a:pPr/>
              <a:t>5/4/16</a:t>
            </a:fld>
            <a:endParaRPr lang="en-US"/>
          </a:p>
        </p:txBody>
      </p:sp>
      <p:sp>
        <p:nvSpPr>
          <p:cNvPr id="16" name="Slide Number Placeholder 15"/>
          <p:cNvSpPr>
            <a:spLocks noGrp="1"/>
          </p:cNvSpPr>
          <p:nvPr>
            <p:ph type="sldNum" sz="quarter" idx="11"/>
          </p:nvPr>
        </p:nvSpPr>
        <p:spPr/>
        <p:txBody>
          <a:bodyPr/>
          <a:lstStyle/>
          <a:p>
            <a:fld id="{57FC0AA5-B614-4B16-8077-675137FD7112}"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17943-EDAE-428F-BFF2-9CE6B0477FD0}" type="datetimeFigureOut">
              <a:rPr lang="en-US" smtClean="0"/>
              <a:pPr/>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F17943-EDAE-428F-BFF2-9CE6B0477FD0}" type="datetimeFigureOut">
              <a:rPr lang="en-US" smtClean="0"/>
              <a:pPr/>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FF17943-EDAE-428F-BFF2-9CE6B0477FD0}" type="datetimeFigureOut">
              <a:rPr lang="en-US" smtClean="0"/>
              <a:pPr/>
              <a:t>5/4/16</a:t>
            </a:fld>
            <a:endParaRPr lang="en-US"/>
          </a:p>
        </p:txBody>
      </p:sp>
      <p:sp>
        <p:nvSpPr>
          <p:cNvPr id="15" name="Slide Number Placeholder 14"/>
          <p:cNvSpPr>
            <a:spLocks noGrp="1"/>
          </p:cNvSpPr>
          <p:nvPr>
            <p:ph type="sldNum" sz="quarter" idx="15"/>
          </p:nvPr>
        </p:nvSpPr>
        <p:spPr/>
        <p:txBody>
          <a:bodyPr/>
          <a:lstStyle>
            <a:lvl1pPr algn="ctr">
              <a:defRPr/>
            </a:lvl1pPr>
          </a:lstStyle>
          <a:p>
            <a:fld id="{57FC0AA5-B614-4B16-8077-675137FD7112}"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F17943-EDAE-428F-BFF2-9CE6B0477FD0}" type="datetimeFigureOut">
              <a:rPr lang="en-US" smtClean="0"/>
              <a:pPr/>
              <a:t>5/4/16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F17943-EDAE-428F-BFF2-9CE6B0477FD0}" type="datetimeFigureOut">
              <a:rPr lang="en-US" smtClean="0"/>
              <a:pPr/>
              <a:t>5/4/16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7FC0AA5-B614-4B16-8077-675137FD7112}"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FF17943-EDAE-428F-BFF2-9CE6B0477FD0}" type="datetimeFigureOut">
              <a:rPr lang="en-US" smtClean="0"/>
              <a:pPr/>
              <a:t>5/4/16</a:t>
            </a:fld>
            <a:endParaRPr lang="en-US"/>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F17943-EDAE-428F-BFF2-9CE6B0477FD0}" type="datetimeFigureOut">
              <a:rPr lang="en-US" smtClean="0"/>
              <a:pPr/>
              <a:t>5/4/16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FC0AA5-B614-4B16-8077-675137FD711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17943-EDAE-428F-BFF2-9CE6B0477FD0}" type="datetimeFigureOut">
              <a:rPr lang="en-US" smtClean="0"/>
              <a:pPr/>
              <a:t>5/4/16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FC0AA5-B614-4B16-8077-675137FD71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FF17943-EDAE-428F-BFF2-9CE6B0477FD0}" type="datetimeFigureOut">
              <a:rPr lang="en-US" smtClean="0"/>
              <a:pPr/>
              <a:t>5/4/16</a:t>
            </a:fld>
            <a:endParaRPr lang="en-US"/>
          </a:p>
        </p:txBody>
      </p:sp>
      <p:sp>
        <p:nvSpPr>
          <p:cNvPr id="9" name="Slide Number Placeholder 8"/>
          <p:cNvSpPr>
            <a:spLocks noGrp="1"/>
          </p:cNvSpPr>
          <p:nvPr>
            <p:ph type="sldNum" sz="quarter" idx="15"/>
          </p:nvPr>
        </p:nvSpPr>
        <p:spPr/>
        <p:txBody>
          <a:bodyPr/>
          <a:lstStyle/>
          <a:p>
            <a:fld id="{57FC0AA5-B614-4B16-8077-675137FD7112}"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FF17943-EDAE-428F-BFF2-9CE6B0477FD0}" type="datetimeFigureOut">
              <a:rPr lang="en-US" smtClean="0"/>
              <a:pPr/>
              <a:t>5/4/16</a:t>
            </a:fld>
            <a:endParaRPr lang="en-US"/>
          </a:p>
        </p:txBody>
      </p:sp>
      <p:sp>
        <p:nvSpPr>
          <p:cNvPr id="9" name="Slide Number Placeholder 8"/>
          <p:cNvSpPr>
            <a:spLocks noGrp="1"/>
          </p:cNvSpPr>
          <p:nvPr>
            <p:ph type="sldNum" sz="quarter" idx="11"/>
          </p:nvPr>
        </p:nvSpPr>
        <p:spPr/>
        <p:txBody>
          <a:bodyPr/>
          <a:lstStyle/>
          <a:p>
            <a:fld id="{57FC0AA5-B614-4B16-8077-675137FD711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AFF17943-EDAE-428F-BFF2-9CE6B0477FD0}" type="datetimeFigureOut">
              <a:rPr lang="en-US" smtClean="0"/>
              <a:pPr/>
              <a:t>5/4/16</a:t>
            </a:fld>
            <a:endParaRPr lang="en-US"/>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7FC0AA5-B614-4B16-8077-675137FD7112}" type="slidenum">
              <a:rPr lang="en-US" smtClean="0"/>
              <a:pPr/>
              <a:t>‹#›</a:t>
            </a:fld>
            <a:endParaRPr lang="en-US"/>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Time Between the Testaments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11:18</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“After this he shall turn his face to the coastlands, and shall take many. But a ruler shall bring the reproach against them to an end; and with the reproach removed, he shall turn back on him.”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343150"/>
            <a:ext cx="8153400" cy="2514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192</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Antiochus III had invaded Thrace and was now asked by a league of city states in central Greece to aid them in their fight against Macedonia and the Peloponnesians. Meanwhile, the Romans threw in their weight against Antiochus III and he was forced to withdraw from Greece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11:19</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“Then he shall turn his face toward the fortress of his own land; but he shall stumble and fall, and not be found.”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1733550"/>
            <a:ext cx="8153400" cy="3124200"/>
          </a:xfrm>
          <a:prstGeom prst="rect">
            <a:avLst/>
          </a:prstGeom>
        </p:spPr>
        <p:txBody>
          <a:bodyPr vert="horz">
            <a:normAutofit lnSpcReduction="10000"/>
          </a:bodyPr>
          <a:lstStyle/>
          <a:p>
            <a:pPr marL="274320" lvl="0" indent="-274320">
              <a:lnSpc>
                <a:spcPct val="90000"/>
              </a:lnSpc>
              <a:spcBef>
                <a:spcPts val="600"/>
              </a:spcBef>
              <a:buClr>
                <a:schemeClr val="accent2"/>
              </a:buClr>
              <a:buSzPct val="85000"/>
              <a:buFont typeface="Wingdings 2"/>
              <a:buChar char=""/>
              <a:defRPr/>
            </a:pPr>
            <a:r>
              <a:rPr lang="en-US" sz="2400" b="1" i="1" noProof="0" dirty="0" smtClean="0"/>
              <a:t>189-188</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The Romans under </a:t>
            </a:r>
            <a:r>
              <a:rPr lang="en-US" sz="2400" dirty="0" err="1" smtClean="0"/>
              <a:t>Lucius</a:t>
            </a:r>
            <a:r>
              <a:rPr lang="en-US" sz="2400" dirty="0" smtClean="0"/>
              <a:t> Cornelius Scipio </a:t>
            </a:r>
            <a:r>
              <a:rPr lang="en-US" sz="2400" dirty="0" err="1" smtClean="0"/>
              <a:t>Asiaticus</a:t>
            </a:r>
            <a:r>
              <a:rPr lang="en-US" sz="2400" dirty="0" smtClean="0"/>
              <a:t>, the brother of </a:t>
            </a:r>
            <a:r>
              <a:rPr lang="en-US" sz="2400" dirty="0" err="1" smtClean="0"/>
              <a:t>Publius</a:t>
            </a:r>
            <a:r>
              <a:rPr lang="en-US" sz="2400" dirty="0" smtClean="0"/>
              <a:t> Scipio </a:t>
            </a:r>
            <a:r>
              <a:rPr lang="en-US" sz="2400" dirty="0" err="1" smtClean="0"/>
              <a:t>Africanus</a:t>
            </a:r>
            <a:r>
              <a:rPr lang="en-US" sz="2400" dirty="0" smtClean="0"/>
              <a:t>, followed Antiochus III into Anatolia and met him in battle. Though the Romans were greatly outnumbered, they won a victory. Antiochus III had to give up all of Anatolia as well as his son, Antiochus IV, who went as a hostage to Rome.  He was also forced to disband much of his army and pay a staggering tribute to Rome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powers c. 192 BC</a:t>
            </a:r>
            <a:endParaRPr lang="en-US" dirty="0"/>
          </a:p>
        </p:txBody>
      </p:sp>
      <p:pic>
        <p:nvPicPr>
          <p:cNvPr id="1026" name="Picture 2" descr="C:\Users\Robert Mullen\Pictures\powers192bc.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1257301"/>
            <a:ext cx="8563879" cy="292824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11:20</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“There shall arise in his place one who imposes taxes </a:t>
            </a:r>
            <a:r>
              <a:rPr lang="en-US" sz="2400" i="1" dirty="0" smtClean="0"/>
              <a:t>on</a:t>
            </a:r>
            <a:r>
              <a:rPr lang="en-US" sz="2400" dirty="0" smtClean="0"/>
              <a:t> the glorious kingdom; but within a few days he shall be destroyed, but not in anger or in battle.”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2419350"/>
            <a:ext cx="8153400" cy="2209800"/>
          </a:xfrm>
          <a:prstGeom prst="rect">
            <a:avLst/>
          </a:prstGeom>
        </p:spPr>
        <p:txBody>
          <a:bodyPr vert="horz">
            <a:normAutofit fontScale="92500"/>
          </a:bodyPr>
          <a:lstStyle/>
          <a:p>
            <a:pPr marL="274320" lvl="0" indent="-274320">
              <a:lnSpc>
                <a:spcPct val="90000"/>
              </a:lnSpc>
              <a:spcBef>
                <a:spcPts val="600"/>
              </a:spcBef>
              <a:buClr>
                <a:schemeClr val="accent2"/>
              </a:buClr>
              <a:buSzPct val="85000"/>
              <a:buFont typeface="Wingdings 2"/>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187 BC</a:t>
            </a:r>
          </a:p>
          <a:p>
            <a:r>
              <a:rPr lang="en-US" sz="2400" dirty="0" smtClean="0"/>
              <a:t>Antiochus III was killed by an enraged mob when he attempted to rob the temple of </a:t>
            </a:r>
            <a:r>
              <a:rPr lang="en-US" sz="2400" dirty="0" err="1" smtClean="0"/>
              <a:t>Bel</a:t>
            </a:r>
            <a:r>
              <a:rPr lang="en-US" sz="2400" dirty="0" smtClean="0"/>
              <a:t> in </a:t>
            </a:r>
            <a:r>
              <a:rPr lang="en-US" sz="2400" dirty="0" err="1" smtClean="0"/>
              <a:t>Elymais</a:t>
            </a:r>
            <a:r>
              <a:rPr lang="en-US" sz="2400" dirty="0" smtClean="0"/>
              <a:t> to pay the Roman demands.</a:t>
            </a:r>
          </a:p>
          <a:p>
            <a:r>
              <a:rPr lang="en-US" sz="2400" dirty="0" err="1" smtClean="0"/>
              <a:t>Seleucus</a:t>
            </a:r>
            <a:r>
              <a:rPr lang="en-US" sz="2400" dirty="0" smtClean="0"/>
              <a:t> IV </a:t>
            </a:r>
            <a:r>
              <a:rPr lang="en-US" sz="2400" dirty="0" err="1" smtClean="0"/>
              <a:t>Philopator</a:t>
            </a:r>
            <a:r>
              <a:rPr lang="en-US" sz="2400" dirty="0" smtClean="0"/>
              <a:t> succeeded to the throne and sought to take funds from the temple in Jerusalem (2 </a:t>
            </a:r>
            <a:r>
              <a:rPr lang="en-US" sz="2400" dirty="0" err="1" smtClean="0"/>
              <a:t>Maccabees</a:t>
            </a:r>
            <a:r>
              <a:rPr lang="en-US" sz="2400" dirty="0" smtClean="0"/>
              <a:t> 3:7‑40). </a:t>
            </a:r>
            <a:r>
              <a:rPr lang="en-US" sz="2400" dirty="0" err="1" smtClean="0"/>
              <a:t>Seleucus</a:t>
            </a:r>
            <a:r>
              <a:rPr lang="en-US" sz="2400" dirty="0" smtClean="0"/>
              <a:t> IV was eventually poisoned.  (187-175BC)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11:21</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“And in his place shall arise a vile person, to whom they will not give the honor of royalty; but he shall come in peaceably, and seize the kingdom by intrigue.”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2343150"/>
            <a:ext cx="8153400" cy="2514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175 BC</a:t>
            </a:r>
          </a:p>
          <a:p>
            <a:pPr marL="274320" lvl="0" indent="-274320">
              <a:lnSpc>
                <a:spcPct val="90000"/>
              </a:lnSpc>
              <a:spcBef>
                <a:spcPts val="600"/>
              </a:spcBef>
              <a:buClr>
                <a:schemeClr val="accent2"/>
              </a:buClr>
              <a:buSzPct val="85000"/>
              <a:buFont typeface="Wingdings 2"/>
              <a:buChar char=""/>
              <a:defRPr/>
            </a:pPr>
            <a:r>
              <a:rPr lang="en-US" sz="2400" dirty="0" smtClean="0"/>
              <a:t>When </a:t>
            </a:r>
            <a:r>
              <a:rPr lang="en-US" sz="2400" dirty="0" err="1" smtClean="0"/>
              <a:t>Seleucus</a:t>
            </a:r>
            <a:r>
              <a:rPr lang="en-US" sz="2400" dirty="0" smtClean="0"/>
              <a:t> IV was murdered, his son Demetrius was the next in line for the throne, but the realm was instead taken by Antiochus IV, the second son of Antiochus III. He took for himself the title </a:t>
            </a:r>
            <a:r>
              <a:rPr lang="en-US" sz="2400" dirty="0" err="1" smtClean="0"/>
              <a:t>Epiphanes</a:t>
            </a:r>
            <a:r>
              <a:rPr lang="en-US" sz="2400" dirty="0" smtClean="0"/>
              <a:t> </a:t>
            </a:r>
            <a:r>
              <a:rPr lang="en-US" sz="2400" dirty="0" err="1" smtClean="0"/>
              <a:t>Theos</a:t>
            </a:r>
            <a:r>
              <a:rPr lang="en-US" sz="2400" dirty="0" smtClean="0"/>
              <a:t>—God Manifest. Demetrius became a hostage of Rome and </a:t>
            </a:r>
            <a:r>
              <a:rPr lang="en-US" sz="2400" dirty="0" err="1" smtClean="0"/>
              <a:t>Seleucus</a:t>
            </a:r>
            <a:r>
              <a:rPr lang="en-US" sz="2400" dirty="0" smtClean="0"/>
              <a:t> IV’s other son, Antiochus, was replaced by Antiochus IV.</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11:22</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“With the force</a:t>
            </a:r>
            <a:r>
              <a:rPr lang="en-US" sz="2400" baseline="30000" dirty="0" smtClean="0"/>
              <a:t> </a:t>
            </a:r>
            <a:r>
              <a:rPr lang="en-US" sz="2400" dirty="0" smtClean="0"/>
              <a:t>of a flood they shall be swept away from before him and be broken, and also the prince of the covenant.”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800350"/>
            <a:ext cx="8153400" cy="20574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170 BC</a:t>
            </a:r>
          </a:p>
          <a:p>
            <a:pPr marL="274320" lvl="0" indent="-274320">
              <a:lnSpc>
                <a:spcPct val="90000"/>
              </a:lnSpc>
              <a:spcBef>
                <a:spcPts val="600"/>
              </a:spcBef>
              <a:buClr>
                <a:schemeClr val="accent2"/>
              </a:buClr>
              <a:buSzPct val="85000"/>
              <a:buFont typeface="Wingdings 2"/>
              <a:buChar char=""/>
              <a:defRPr/>
            </a:pPr>
            <a:r>
              <a:rPr lang="en-US" sz="2400" dirty="0" smtClean="0"/>
              <a:t>Ptolemy VII </a:t>
            </a:r>
            <a:r>
              <a:rPr lang="en-US" sz="2400" dirty="0" err="1" smtClean="0"/>
              <a:t>Philometor</a:t>
            </a:r>
            <a:r>
              <a:rPr lang="en-US" sz="2400" dirty="0" smtClean="0"/>
              <a:t> became of age and attempted to regain the lands of Palestine from the Seleucids, but was eventually defeated and captured by Antiochus IV.</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11:23</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“And after the league </a:t>
            </a:r>
            <a:r>
              <a:rPr lang="en-US" sz="2400" i="1" dirty="0" smtClean="0"/>
              <a:t>is made</a:t>
            </a:r>
            <a:r>
              <a:rPr lang="en-US" sz="2400" dirty="0" smtClean="0"/>
              <a:t> with him he shall act deceitfully, for he shall come up and become strong with a small </a:t>
            </a:r>
            <a:r>
              <a:rPr lang="en-US" sz="2400" i="1" dirty="0" smtClean="0"/>
              <a:t>number of</a:t>
            </a:r>
            <a:r>
              <a:rPr lang="en-US" sz="2400" dirty="0" smtClean="0"/>
              <a:t> people.”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25717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The Egyptians responded by taking </a:t>
            </a:r>
            <a:r>
              <a:rPr lang="en-US" sz="2400" dirty="0" err="1" smtClean="0"/>
              <a:t>Physcon</a:t>
            </a:r>
            <a:r>
              <a:rPr lang="en-US" sz="2400" dirty="0" smtClean="0"/>
              <a:t>, the brother of Ptolemy VII and making him the new king of Egypt. Antiochus IV responded by invading Egypt with the stated purpose of placing Ptolemy VII back on the throne.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11:24</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“He shall enter peaceably, even into the richest places of the province; and he shall do </a:t>
            </a:r>
            <a:r>
              <a:rPr lang="en-US" sz="2400" i="1" dirty="0" smtClean="0"/>
              <a:t>what</a:t>
            </a:r>
            <a:r>
              <a:rPr lang="en-US" sz="2400" dirty="0" smtClean="0"/>
              <a:t> his fathers have not done, nor his forefathers: he shall disperse among them the plunder, spoil, and riches; and he shall devise his plans against the strongholds, but </a:t>
            </a:r>
            <a:r>
              <a:rPr lang="en-US" sz="2400" i="1" dirty="0" smtClean="0"/>
              <a:t>only</a:t>
            </a:r>
            <a:r>
              <a:rPr lang="en-US" sz="2400" dirty="0" smtClean="0"/>
              <a:t> for a time.”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25717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This is a summary of the accomplishments of Antiochus IV. By this time, he had gained control of everything from the Mediterranean to India.</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11:25</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“He shall stir up his power and his courage against the king of the South with a great army. And the king of the South shall be stirred up to battle with a very great and mighty army; but he shall not stand, for they shall devise plans against him.”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25717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Ptolemy VII eventually worked out an agreement with his brother, </a:t>
            </a:r>
            <a:r>
              <a:rPr lang="en-US" sz="2400" dirty="0" err="1" smtClean="0"/>
              <a:t>Physcon</a:t>
            </a:r>
            <a:r>
              <a:rPr lang="en-US" sz="2400" dirty="0" smtClean="0"/>
              <a:t>, in which they would split the kingdom of Egypt into two parts and reign jointly. They now unified themselves against Antiochus IV, but he entered Egypt and laid siege to Alexandria.</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11:26</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“Yes, those who eat of the portion of his delicacies shall destroy him; his army shall be swept away, and many shall fall down slain.”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25717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Ptolemy VII had supposedly been under the protection of Antiochus IV, but now they found themselves at odds.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11:10</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“However his sons shall stir up strife, and assemble a multitude of great forces; and </a:t>
            </a:r>
            <a:r>
              <a:rPr lang="en-US" sz="2400" i="1" dirty="0" smtClean="0"/>
              <a:t>one</a:t>
            </a:r>
            <a:r>
              <a:rPr lang="en-US" sz="2400" dirty="0" smtClean="0"/>
              <a:t> shall certainly come and overwhelm and pass through; then he shall return to his fortress and stir up strife.”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724150"/>
            <a:ext cx="8153400" cy="2133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226-223  </a:t>
            </a:r>
            <a:r>
              <a:rPr lang="en-US" sz="2400" dirty="0" err="1" smtClean="0"/>
              <a:t>Seleucus</a:t>
            </a:r>
            <a:r>
              <a:rPr lang="en-US" sz="2400" dirty="0" smtClean="0"/>
              <a:t> II was succeeded by his son </a:t>
            </a:r>
            <a:r>
              <a:rPr lang="en-US" sz="2400" dirty="0" err="1" smtClean="0"/>
              <a:t>Seleucus</a:t>
            </a:r>
            <a:r>
              <a:rPr lang="en-US" sz="2400" dirty="0" smtClean="0"/>
              <a:t> III who only lived three years before being followed by his younger brother, Antiochus III (the Great).</a:t>
            </a:r>
          </a:p>
          <a:p>
            <a:r>
              <a:rPr lang="en-US" sz="2400" dirty="0" smtClean="0"/>
              <a:t>Antiochus III set out on a battle of conquest, marching to the borders of Egypt where he was met by Ptolemy IV</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11:27</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“Both these kings’ hearts </a:t>
            </a:r>
            <a:r>
              <a:rPr lang="en-US" sz="2400" i="1" dirty="0" smtClean="0"/>
              <a:t>shall be</a:t>
            </a:r>
            <a:r>
              <a:rPr lang="en-US" sz="2400" dirty="0" smtClean="0"/>
              <a:t> bent on evil, and they shall speak lies at the same table; but it shall not prosper, for the end </a:t>
            </a:r>
            <a:r>
              <a:rPr lang="en-US" sz="2400" i="1" dirty="0" smtClean="0"/>
              <a:t>will</a:t>
            </a:r>
            <a:r>
              <a:rPr lang="en-US" sz="2400" dirty="0" smtClean="0"/>
              <a:t> still </a:t>
            </a:r>
            <a:r>
              <a:rPr lang="en-US" sz="2400" i="1" dirty="0" smtClean="0"/>
              <a:t>be</a:t>
            </a:r>
            <a:r>
              <a:rPr lang="en-US" sz="2400" dirty="0" smtClean="0"/>
              <a:t> at the appointed time.”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25717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Negotiations continued and Ptolemy VII and his brother, </a:t>
            </a:r>
            <a:r>
              <a:rPr lang="en-US" sz="2400" dirty="0" err="1" smtClean="0"/>
              <a:t>Physcon</a:t>
            </a:r>
            <a:r>
              <a:rPr lang="en-US" sz="2400" dirty="0" smtClean="0"/>
              <a:t>, seemed to come to an agreement, though the intrigues between them would continue for some time.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11:28</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“While returning to his land with great riches, his heart shall be </a:t>
            </a:r>
            <a:r>
              <a:rPr lang="en-US" sz="2400" i="1" dirty="0" smtClean="0"/>
              <a:t>moved</a:t>
            </a:r>
            <a:r>
              <a:rPr lang="en-US" sz="2400" dirty="0" smtClean="0"/>
              <a:t> against the holy covenant; so he shall do </a:t>
            </a:r>
            <a:r>
              <a:rPr lang="en-US" sz="2400" i="1" dirty="0" smtClean="0"/>
              <a:t>damage</a:t>
            </a:r>
            <a:r>
              <a:rPr lang="en-US" sz="2400" dirty="0" smtClean="0"/>
              <a:t> and return to his own land.”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1962150"/>
            <a:ext cx="8153400" cy="3048000"/>
          </a:xfrm>
          <a:prstGeom prst="rect">
            <a:avLst/>
          </a:prstGeom>
        </p:spPr>
        <p:txBody>
          <a:bodyPr vert="horz">
            <a:normAutofit lnSpcReduction="10000"/>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169 - Antiochus IV returned from Egypt with great plunder. Several years earlier, he had accepted a bribe from a Jewish priest named Jason to remove the current high priest and put Jason in his place. Jason was eventually removed when another priest, Menelaus, offered a still higher bribe. When Jewish representatives came before the king with their complaint, Antiochus IV put them to death. Menelaus allowed A4 to plunder the temple.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11:28 </a:t>
            </a:r>
            <a:endParaRPr lang="en-US" dirty="0"/>
          </a:p>
        </p:txBody>
      </p:sp>
      <p:sp>
        <p:nvSpPr>
          <p:cNvPr id="4" name="Rectangle 3"/>
          <p:cNvSpPr txBox="1">
            <a:spLocks noChangeArrowheads="1"/>
          </p:cNvSpPr>
          <p:nvPr/>
        </p:nvSpPr>
        <p:spPr>
          <a:xfrm>
            <a:off x="457200" y="742950"/>
            <a:ext cx="8305800" cy="42672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Antiochus IV plunders the temple (I </a:t>
            </a:r>
            <a:r>
              <a:rPr lang="en-US" sz="2400" dirty="0" err="1" smtClean="0"/>
              <a:t>Maccabees</a:t>
            </a:r>
            <a:r>
              <a:rPr lang="en-US" sz="2400" dirty="0" smtClean="0"/>
              <a:t> 1:20-23):   </a:t>
            </a:r>
          </a:p>
          <a:p>
            <a:pPr marL="274320" lvl="0" indent="-274320">
              <a:lnSpc>
                <a:spcPct val="90000"/>
              </a:lnSpc>
              <a:spcBef>
                <a:spcPts val="600"/>
              </a:spcBef>
              <a:buClr>
                <a:schemeClr val="accent2"/>
              </a:buClr>
              <a:buSzPct val="85000"/>
              <a:buFont typeface="Wingdings 2"/>
              <a:buChar char=""/>
              <a:defRPr/>
            </a:pPr>
            <a:r>
              <a:rPr lang="en-US" sz="2400" baseline="30000" dirty="0" smtClean="0"/>
              <a:t> 20 </a:t>
            </a:r>
            <a:r>
              <a:rPr lang="en-US" sz="2400" dirty="0" smtClean="0"/>
              <a:t>In the year 143,</a:t>
            </a:r>
            <a:r>
              <a:rPr lang="en-US" sz="2400" baseline="30000" dirty="0" smtClean="0"/>
              <a:t>[</a:t>
            </a:r>
            <a:r>
              <a:rPr lang="en-US" sz="2400" baseline="30000" dirty="0" smtClean="0">
                <a:hlinkClick r:id="" action="ppaction://hlinkfile" tooltip="See footnote c"/>
              </a:rPr>
              <a:t>c</a:t>
            </a:r>
            <a:r>
              <a:rPr lang="en-US" sz="2400" baseline="30000" dirty="0" smtClean="0"/>
              <a:t>]</a:t>
            </a:r>
            <a:r>
              <a:rPr lang="en-US" sz="2400" dirty="0" smtClean="0"/>
              <a:t> after the conquest of Egypt, Antiochus marched with a great army against the land of Israel and the city of Jerusalem. </a:t>
            </a:r>
            <a:r>
              <a:rPr lang="en-US" sz="2400" baseline="30000" dirty="0" smtClean="0"/>
              <a:t>21 </a:t>
            </a:r>
            <a:r>
              <a:rPr lang="en-US" sz="2400" dirty="0" smtClean="0"/>
              <a:t>In his arrogance, he entered the Temple and took away the gold altar, the </a:t>
            </a:r>
            <a:r>
              <a:rPr lang="en-US" sz="2400" dirty="0" err="1" smtClean="0"/>
              <a:t>lampstand</a:t>
            </a:r>
            <a:r>
              <a:rPr lang="en-US" sz="2400" dirty="0" smtClean="0"/>
              <a:t> with all its equipment, </a:t>
            </a:r>
            <a:r>
              <a:rPr lang="en-US" sz="2400" baseline="30000" dirty="0" smtClean="0"/>
              <a:t>22 </a:t>
            </a:r>
            <a:r>
              <a:rPr lang="en-US" sz="2400" dirty="0" smtClean="0"/>
              <a:t>the table for the bread offered to the Lord, the cups and bowls, the gold fire pans, the curtain, and the crowns. He also stripped all the gold from the front of the Temple </a:t>
            </a:r>
            <a:r>
              <a:rPr lang="en-US" sz="2400" baseline="30000" dirty="0" smtClean="0"/>
              <a:t>23 </a:t>
            </a:r>
            <a:r>
              <a:rPr lang="en-US" sz="2400" dirty="0" smtClean="0"/>
              <a:t>and carried off the silver and gold and everything else of value, including all the treasures that he could find stored there.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11:29</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“At the appointed time he shall return and go toward the south; but it shall not be like the former or the latter.”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25717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168 BC</a:t>
            </a:r>
          </a:p>
          <a:p>
            <a:pPr marL="274320" lvl="0" indent="-274320">
              <a:lnSpc>
                <a:spcPct val="90000"/>
              </a:lnSpc>
              <a:spcBef>
                <a:spcPts val="600"/>
              </a:spcBef>
              <a:buClr>
                <a:schemeClr val="accent2"/>
              </a:buClr>
              <a:buSzPct val="85000"/>
              <a:buFont typeface="Wingdings 2"/>
              <a:buChar char=""/>
              <a:defRPr/>
            </a:pPr>
            <a:r>
              <a:rPr lang="en-US" sz="2400" dirty="0" smtClean="0"/>
              <a:t>Antiochus IV invaded Egypt again, trapping the two Ptolemaic kings in Alexandria.</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11:30</a:t>
            </a:r>
            <a:endParaRPr lang="en-US" dirty="0"/>
          </a:p>
        </p:txBody>
      </p:sp>
      <p:sp>
        <p:nvSpPr>
          <p:cNvPr id="3" name="Rectangle 3"/>
          <p:cNvSpPr txBox="1">
            <a:spLocks noChangeArrowheads="1"/>
          </p:cNvSpPr>
          <p:nvPr/>
        </p:nvSpPr>
        <p:spPr>
          <a:xfrm>
            <a:off x="381000" y="971550"/>
            <a:ext cx="8153400" cy="12954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“For ships from Cyprus shall come against him; therefore he shall be grieved, and return in rage against the holy covenant, and do </a:t>
            </a:r>
            <a:r>
              <a:rPr lang="en-US" sz="2400" i="1" dirty="0" smtClean="0"/>
              <a:t>damage</a:t>
            </a:r>
            <a:r>
              <a:rPr lang="en-US" sz="2400" dirty="0" smtClean="0"/>
              <a: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1885950"/>
            <a:ext cx="8153400" cy="29718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Gaius </a:t>
            </a:r>
            <a:r>
              <a:rPr lang="en-US" sz="2400" dirty="0" err="1" smtClean="0"/>
              <a:t>Popillius</a:t>
            </a:r>
            <a:r>
              <a:rPr lang="en-US" sz="2400" dirty="0" smtClean="0"/>
              <a:t> </a:t>
            </a:r>
            <a:r>
              <a:rPr lang="en-US" sz="2400" dirty="0" err="1" smtClean="0"/>
              <a:t>Laenas</a:t>
            </a:r>
            <a:r>
              <a:rPr lang="en-US" sz="2400" dirty="0" smtClean="0"/>
              <a:t>, a representative of Rome, met with Antiochus IV and ordered him out of Egypt on the authority of Rome. Antiochus IV agreed.  (</a:t>
            </a:r>
          </a:p>
          <a:p>
            <a:pPr marL="274320" lvl="0" indent="-274320">
              <a:lnSpc>
                <a:spcPct val="90000"/>
              </a:lnSpc>
              <a:spcBef>
                <a:spcPts val="600"/>
              </a:spcBef>
              <a:buClr>
                <a:schemeClr val="accent2"/>
              </a:buClr>
              <a:buSzPct val="85000"/>
              <a:buFont typeface="Wingdings 2"/>
              <a:buChar char=""/>
              <a:defRPr/>
            </a:pPr>
            <a:r>
              <a:rPr lang="en-US" sz="2400" dirty="0" smtClean="0"/>
              <a:t>Coming to Jerusalem, he found the Jews in revolt where Jason, acting on the rumor that Antiochus IV had been killed in Egypt, had raised a force to remove Menelaus from the priesthood.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11:31</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“And forces</a:t>
            </a:r>
            <a:r>
              <a:rPr lang="en-US" sz="2400" baseline="30000" dirty="0" smtClean="0"/>
              <a:t>[</a:t>
            </a:r>
            <a:r>
              <a:rPr lang="en-US" sz="2400" baseline="30000" dirty="0" smtClean="0">
                <a:hlinkClick r:id="" action="ppaction://hlinkfile" tooltip="See footnote j"/>
              </a:rPr>
              <a:t>j</a:t>
            </a:r>
            <a:r>
              <a:rPr lang="en-US" sz="2400" baseline="30000" dirty="0" smtClean="0"/>
              <a:t>]</a:t>
            </a:r>
            <a:r>
              <a:rPr lang="en-US" sz="2400" dirty="0" smtClean="0"/>
              <a:t> shall be mustered by him, and they shall defile the sanctuary fortress; then they shall take away the daily </a:t>
            </a:r>
            <a:r>
              <a:rPr lang="en-US" sz="2400" i="1" dirty="0" smtClean="0"/>
              <a:t>sacrifices,</a:t>
            </a:r>
            <a:r>
              <a:rPr lang="en-US" sz="2400" dirty="0" smtClean="0"/>
              <a:t> and place </a:t>
            </a:r>
            <a:r>
              <a:rPr lang="en-US" sz="2400" i="1" dirty="0" smtClean="0"/>
              <a:t>there</a:t>
            </a:r>
            <a:r>
              <a:rPr lang="en-US" sz="2400" dirty="0" smtClean="0"/>
              <a:t> the abomination of desolation.”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457200" y="25717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Antiochus IV desecrated the temple, stopped the regular temple sacrifices, and set up a statue of Zeus in the temple whose features were made to resemble Antiochus IV.</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11:11</a:t>
            </a:r>
            <a:endParaRPr lang="en-US" dirty="0"/>
          </a:p>
        </p:txBody>
      </p:sp>
      <p:sp>
        <p:nvSpPr>
          <p:cNvPr id="3" name="Rectangle 3"/>
          <p:cNvSpPr txBox="1">
            <a:spLocks noChangeArrowheads="1"/>
          </p:cNvSpPr>
          <p:nvPr/>
        </p:nvSpPr>
        <p:spPr>
          <a:xfrm>
            <a:off x="381000" y="8953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“And the king of the South shall be moved with rage, and go out and fight with him, with the king of the North, who shall muster a great multitude; but the multitude shall be given into the hand of his </a:t>
            </a:r>
            <a:r>
              <a:rPr lang="en-US" sz="2400" i="1" dirty="0" smtClean="0"/>
              <a:t>enemy</a:t>
            </a:r>
            <a:r>
              <a:rPr lang="en-US" sz="2400" dirty="0" smtClean="0"/>
              <a: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343150"/>
            <a:ext cx="8153400" cy="2514600"/>
          </a:xfrm>
          <a:prstGeom prst="rect">
            <a:avLst/>
          </a:prstGeom>
        </p:spPr>
        <p:txBody>
          <a:bodyPr vert="horz">
            <a:normAutofit lnSpcReduction="10000"/>
          </a:bodyPr>
          <a:lstStyle/>
          <a:p>
            <a:pPr marL="274320" lvl="0" indent="-274320">
              <a:lnSpc>
                <a:spcPct val="90000"/>
              </a:lnSpc>
              <a:spcBef>
                <a:spcPts val="600"/>
              </a:spcBef>
              <a:buClr>
                <a:schemeClr val="accent2"/>
              </a:buClr>
              <a:buSzPct val="85000"/>
              <a:buFont typeface="Wingdings 2"/>
              <a:buChar char=""/>
              <a:defRPr/>
            </a:pPr>
            <a:r>
              <a:rPr lang="en-US" sz="2400" b="1" i="1" noProof="0" dirty="0" smtClean="0"/>
              <a:t>218 BC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r>
              <a:rPr lang="en-US" sz="2400" dirty="0" smtClean="0"/>
              <a:t>Antiochus III was defeated by Ptolemy IV at the Battle of </a:t>
            </a:r>
            <a:r>
              <a:rPr lang="en-US" sz="2400" dirty="0" err="1" smtClean="0"/>
              <a:t>Raphia</a:t>
            </a:r>
            <a:r>
              <a:rPr lang="en-US" sz="2400" dirty="0" smtClean="0"/>
              <a:t> in 218 B.C. Antiochus III had to give up Palestine and Phoenicia to Egypt.</a:t>
            </a:r>
          </a:p>
          <a:p>
            <a:r>
              <a:rPr lang="en-US" sz="2400" dirty="0" smtClean="0"/>
              <a:t>Over the next 15 years, Antioch III was busy fighting elsewhere and his conquests took him all the way to the Caspian Sea in the north and to the Indus River in the east.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11:12</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“When he has taken away the multitude, his heart will be lifted up; and he will cast down tens of thousands, but he will not prevail.”</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647950"/>
            <a:ext cx="8153400" cy="1828800"/>
          </a:xfrm>
          <a:prstGeom prst="rect">
            <a:avLst/>
          </a:prstGeom>
        </p:spPr>
        <p:txBody>
          <a:bodyPr vert="horz">
            <a:normAutofit/>
          </a:bodyPr>
          <a:lstStyle/>
          <a:p>
            <a:pPr marL="274320" lvl="0" indent="-274320">
              <a:lnSpc>
                <a:spcPct val="90000"/>
              </a:lnSpc>
              <a:spcBef>
                <a:spcPts val="600"/>
              </a:spcBef>
              <a:buClr>
                <a:schemeClr val="accent2"/>
              </a:buClr>
              <a:buSzPct val="85000"/>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Ptolemy IV  did carry away a multitude but did not press his advantage but was content to return to Egypt.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11:13</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“For the king of the North will return and muster a multitude greater than the former, and shall certainly come at the end of some years with a great army and much equipment.”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3028950"/>
            <a:ext cx="8153400" cy="18288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202-201</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Antiochus III returned to take up arms once more against Egypt, taking Gaza in 201 B.C.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11:14</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“Now in those times many shall rise up against the king of the South. Also, violent men of your people shall exalt themselves in fulfillment of the vision, but they shall fall.”</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266950"/>
            <a:ext cx="8153400" cy="22860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201 BC</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 pro-Seleucid party rose up in Jerusalem, but it was put down by the Egyptian general </a:t>
            </a:r>
            <a:r>
              <a:rPr lang="en-US" sz="2400" dirty="0" err="1" smtClean="0"/>
              <a:t>Scopas</a:t>
            </a:r>
            <a:r>
              <a:rPr lang="en-US" sz="2400" dirty="0" smtClean="0"/>
              <a:t> who pushed up to the area north of Israel that would be known as Caesarea Philippi.  These Jews hoped for greater independence under Antiochus the Great but would be disappointed.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11:15</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“So the king of the North shall come and build a siege mound, and take a fortified city; and the forces</a:t>
            </a:r>
            <a:r>
              <a:rPr lang="en-US" sz="2400" baseline="30000" dirty="0" smtClean="0"/>
              <a:t>[</a:t>
            </a:r>
            <a:r>
              <a:rPr lang="en-US" sz="2400" baseline="30000" dirty="0" smtClean="0">
                <a:hlinkClick r:id="" action="ppaction://hlinkfile" tooltip="See footnote e"/>
              </a:rPr>
              <a:t>e</a:t>
            </a:r>
            <a:r>
              <a:rPr lang="en-US" sz="2400" baseline="30000" dirty="0" smtClean="0"/>
              <a:t>]</a:t>
            </a:r>
            <a:r>
              <a:rPr lang="en-US" sz="2400" dirty="0" smtClean="0"/>
              <a:t> of the South shall not withstand </a:t>
            </a:r>
            <a:r>
              <a:rPr lang="en-US" sz="2400" i="1" dirty="0" smtClean="0"/>
              <a:t>him.</a:t>
            </a:r>
            <a:r>
              <a:rPr lang="en-US" sz="2400" dirty="0" smtClean="0"/>
              <a:t> Even his choice troops </a:t>
            </a:r>
            <a:r>
              <a:rPr lang="en-US" sz="2400" i="1" dirty="0" smtClean="0"/>
              <a:t>shall have</a:t>
            </a:r>
            <a:r>
              <a:rPr lang="en-US" sz="2400" dirty="0" smtClean="0"/>
              <a:t> no strength to resist.”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724150"/>
            <a:ext cx="8153400" cy="2133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dirty="0" smtClean="0"/>
              <a:t>200</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As Antiochus III counterattacked, </a:t>
            </a:r>
            <a:r>
              <a:rPr lang="en-US" sz="2400" dirty="0" err="1" smtClean="0"/>
              <a:t>Scopas</a:t>
            </a:r>
            <a:r>
              <a:rPr lang="en-US" sz="2400" dirty="0" smtClean="0"/>
              <a:t> retreated to Sidon and found himself under siege at that city by the Seleucid King, finally losing the city to him.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11:16</a:t>
            </a:r>
            <a:endParaRPr lang="en-US" dirty="0"/>
          </a:p>
        </p:txBody>
      </p:sp>
      <p:sp>
        <p:nvSpPr>
          <p:cNvPr id="3" name="Rectangle 3"/>
          <p:cNvSpPr txBox="1">
            <a:spLocks noChangeArrowheads="1"/>
          </p:cNvSpPr>
          <p:nvPr/>
        </p:nvSpPr>
        <p:spPr>
          <a:xfrm>
            <a:off x="381000" y="971550"/>
            <a:ext cx="8153400" cy="14478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“But he who comes against him shall do according to his own will, and no one shall stand against him. He shall stand in the Glorious Land with destruction in his power.”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3028950"/>
            <a:ext cx="8153400" cy="18288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b="1" i="1" noProof="0" dirty="0" smtClean="0"/>
              <a:t>198</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lnSpc>
                <a:spcPct val="90000"/>
              </a:lnSpc>
              <a:spcBef>
                <a:spcPts val="600"/>
              </a:spcBef>
              <a:buClr>
                <a:schemeClr val="accent2"/>
              </a:buClr>
              <a:buSzPct val="85000"/>
              <a:buFont typeface="Wingdings 2"/>
              <a:buChar char=""/>
              <a:defRPr/>
            </a:pPr>
            <a:r>
              <a:rPr lang="en-US" sz="2400" dirty="0" smtClean="0"/>
              <a:t>Antiochus III moved southward into Palestine, taking Jerusalem in 198</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914400"/>
          </a:xfrm>
        </p:spPr>
        <p:txBody>
          <a:bodyPr>
            <a:normAutofit/>
          </a:bodyPr>
          <a:lstStyle/>
          <a:p>
            <a:r>
              <a:rPr lang="en-US" dirty="0" smtClean="0"/>
              <a:t>Daniel 11:17</a:t>
            </a:r>
            <a:endParaRPr lang="en-US" dirty="0"/>
          </a:p>
        </p:txBody>
      </p:sp>
      <p:sp>
        <p:nvSpPr>
          <p:cNvPr id="3" name="Rectangle 3"/>
          <p:cNvSpPr txBox="1">
            <a:spLocks noChangeArrowheads="1"/>
          </p:cNvSpPr>
          <p:nvPr/>
        </p:nvSpPr>
        <p:spPr>
          <a:xfrm>
            <a:off x="381000" y="971550"/>
            <a:ext cx="8153400" cy="1752600"/>
          </a:xfrm>
          <a:prstGeom prst="rect">
            <a:avLst/>
          </a:prstGeom>
        </p:spPr>
        <p:txBody>
          <a:bodyPr vert="horz">
            <a:normAutofit/>
          </a:bodyPr>
          <a:lstStyle/>
          <a:p>
            <a:pPr marL="274320" lvl="0" indent="-274320">
              <a:lnSpc>
                <a:spcPct val="90000"/>
              </a:lnSpc>
              <a:spcBef>
                <a:spcPts val="600"/>
              </a:spcBef>
              <a:buClr>
                <a:schemeClr val="accent2"/>
              </a:buClr>
              <a:buSzPct val="85000"/>
              <a:buFont typeface="Wingdings 2"/>
              <a:buChar char=""/>
              <a:defRPr/>
            </a:pPr>
            <a:r>
              <a:rPr lang="en-US" sz="2400" dirty="0" smtClean="0"/>
              <a:t>“He shall also set his face to enter with the strength of his whole kingdom, and upright ones</a:t>
            </a:r>
            <a:r>
              <a:rPr lang="en-US" sz="2400" baseline="30000" dirty="0" smtClean="0"/>
              <a:t> </a:t>
            </a:r>
            <a:r>
              <a:rPr lang="en-US" sz="2400" dirty="0" smtClean="0"/>
              <a:t>with him; thus shall he do. And he shall give him the daughter of women to destroy it; but she shall not stand </a:t>
            </a:r>
            <a:r>
              <a:rPr lang="en-US" sz="2400" i="1" dirty="0" smtClean="0"/>
              <a:t>with him,</a:t>
            </a:r>
            <a:r>
              <a:rPr lang="en-US" sz="2400" dirty="0" smtClean="0"/>
              <a:t> or be for him.”</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3"/>
          <p:cNvSpPr txBox="1">
            <a:spLocks noChangeArrowheads="1"/>
          </p:cNvSpPr>
          <p:nvPr/>
        </p:nvSpPr>
        <p:spPr>
          <a:xfrm>
            <a:off x="533400" y="2419350"/>
            <a:ext cx="8382000" cy="2590800"/>
          </a:xfrm>
          <a:prstGeom prst="rect">
            <a:avLst/>
          </a:prstGeom>
        </p:spPr>
        <p:txBody>
          <a:bodyPr vert="horz">
            <a:normAutofit lnSpcReduction="10000"/>
          </a:bodyPr>
          <a:lstStyle/>
          <a:p>
            <a:pPr marL="274320" lvl="0" indent="-274320">
              <a:lnSpc>
                <a:spcPct val="90000"/>
              </a:lnSpc>
              <a:spcBef>
                <a:spcPts val="600"/>
              </a:spcBef>
              <a:buClr>
                <a:schemeClr val="accent2"/>
              </a:buClr>
              <a:buSzPct val="85000"/>
              <a:buFont typeface="Wingdings 2"/>
              <a:buChar char=""/>
              <a:defRPr/>
            </a:pPr>
            <a:r>
              <a:rPr lang="en-US" sz="2400" b="1" i="1" noProof="0" dirty="0" smtClean="0"/>
              <a:t>195</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r>
              <a:rPr lang="en-US" sz="2400" dirty="0" smtClean="0"/>
              <a:t>Antiochus III entered into an alliance with the young Ptolemy V who was still a boy. The alliance was sealed by Ptolemy V marrying Cleopatra, the daughter of Antiochus III.</a:t>
            </a:r>
          </a:p>
          <a:p>
            <a:r>
              <a:rPr lang="en-US" sz="2400" dirty="0" smtClean="0"/>
              <a:t>Rather than being an influence on behalf of her father, Cleopatra became an ardent supporter of Egypt, even reigning a regent after the death of her husband in 181.</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2391</TotalTime>
  <Words>2001</Words>
  <Application>Microsoft Macintosh PowerPoint</Application>
  <PresentationFormat>On-screen Show (16:9)</PresentationFormat>
  <Paragraphs>123</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Constantia</vt:lpstr>
      <vt:lpstr>Wingdings 2</vt:lpstr>
      <vt:lpstr>Paper</vt:lpstr>
      <vt:lpstr>Time Between the Testaments</vt:lpstr>
      <vt:lpstr>Daniel 11:10</vt:lpstr>
      <vt:lpstr>Daniel 11:11</vt:lpstr>
      <vt:lpstr>Daniel 11:12</vt:lpstr>
      <vt:lpstr>Daniel 11:13</vt:lpstr>
      <vt:lpstr>Daniel 11:14</vt:lpstr>
      <vt:lpstr>Daniel 11:15</vt:lpstr>
      <vt:lpstr>Daniel 11:16</vt:lpstr>
      <vt:lpstr>Daniel 11:17</vt:lpstr>
      <vt:lpstr>Daniel 11:18</vt:lpstr>
      <vt:lpstr>Daniel 11:19</vt:lpstr>
      <vt:lpstr>World powers c. 192 BC</vt:lpstr>
      <vt:lpstr>Daniel 11:20</vt:lpstr>
      <vt:lpstr>Daniel 11:21</vt:lpstr>
      <vt:lpstr>Daniel 11:22</vt:lpstr>
      <vt:lpstr>Daniel 11:23</vt:lpstr>
      <vt:lpstr>Daniel 11:24</vt:lpstr>
      <vt:lpstr>Daniel 11:25</vt:lpstr>
      <vt:lpstr>Daniel 11:26</vt:lpstr>
      <vt:lpstr>Daniel 11:27</vt:lpstr>
      <vt:lpstr>Daniel 11:28</vt:lpstr>
      <vt:lpstr>Daniel 11:28 </vt:lpstr>
      <vt:lpstr>Daniel 11:29</vt:lpstr>
      <vt:lpstr>Daniel 11:30</vt:lpstr>
      <vt:lpstr>Daniel 11:31</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Between the Testaments</dc:title>
  <dc:creator>Robert Mullen</dc:creator>
  <cp:lastModifiedBy>Microsoft Office User</cp:lastModifiedBy>
  <cp:revision>216</cp:revision>
  <dcterms:created xsi:type="dcterms:W3CDTF">2015-12-26T00:30:28Z</dcterms:created>
  <dcterms:modified xsi:type="dcterms:W3CDTF">2016-05-05T03:02:22Z</dcterms:modified>
</cp:coreProperties>
</file>