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3E3"/>
    <a:srgbClr val="C4A04B"/>
    <a:srgbClr val="2B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 autoAdjust="0"/>
    <p:restoredTop sz="94705"/>
  </p:normalViewPr>
  <p:slideViewPr>
    <p:cSldViewPr snapToGrid="0" snapToObjects="1">
      <p:cViewPr>
        <p:scale>
          <a:sx n="123" d="100"/>
          <a:sy n="123" d="100"/>
        </p:scale>
        <p:origin x="1512" y="5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557134" y="3601358"/>
            <a:ext cx="2021796" cy="262610"/>
          </a:xfrm>
        </p:spPr>
        <p:txBody>
          <a:bodyPr anchor="ctr"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Add Your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8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557134" y="3601358"/>
            <a:ext cx="2021796" cy="262610"/>
          </a:xfrm>
        </p:spPr>
        <p:txBody>
          <a:bodyPr anchor="ctr"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Add Your Subtitle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336970" y="1669142"/>
            <a:ext cx="2468744" cy="1517753"/>
          </a:xfrm>
        </p:spPr>
        <p:txBody>
          <a:bodyPr/>
          <a:lstStyle/>
          <a:p>
            <a:r>
              <a:rPr lang="en-US" dirty="0" smtClean="0"/>
              <a:t>Add Your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7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022929" y="353786"/>
            <a:ext cx="6657208" cy="3692071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5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022929" y="353786"/>
            <a:ext cx="6657208" cy="3692071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0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022929" y="353786"/>
            <a:ext cx="6657208" cy="3692071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80572" y="3728356"/>
            <a:ext cx="1025071" cy="671285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 dirty="0" smtClean="0"/>
              <a:t>Add Your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0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ip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6" y="421372"/>
            <a:ext cx="8160063" cy="2662914"/>
          </a:xfrm>
        </p:spPr>
        <p:txBody>
          <a:bodyPr anchor="ctr"/>
          <a:lstStyle>
            <a:lvl1pPr marL="0" indent="0">
              <a:buFont typeface="Arial"/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Add Your Scripture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27050" y="3278448"/>
            <a:ext cx="8159750" cy="649481"/>
          </a:xfrm>
        </p:spPr>
        <p:txBody>
          <a:bodyPr>
            <a:normAutofit/>
          </a:bodyPr>
          <a:lstStyle>
            <a:lvl1pPr>
              <a:defRPr sz="1400" baseline="0"/>
            </a:lvl1pPr>
          </a:lstStyle>
          <a:p>
            <a:pPr lvl="0"/>
            <a:r>
              <a:rPr lang="en-US" dirty="0" smtClean="0"/>
              <a:t>Add Verse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5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6" y="421372"/>
            <a:ext cx="8160063" cy="3506557"/>
          </a:xfrm>
        </p:spPr>
        <p:txBody>
          <a:bodyPr anchor="ctr"/>
          <a:lstStyle>
            <a:lvl1pPr marL="0" indent="0">
              <a:buFont typeface="Arial"/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51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5/15/16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2" r:id="rId4"/>
    <p:sldLayoutId id="2147483656" r:id="rId5"/>
    <p:sldLayoutId id="2147483655" r:id="rId6"/>
    <p:sldLayoutId id="2147483650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4A04B"/>
          </a:solidFill>
          <a:latin typeface="+mj-lt"/>
          <a:ea typeface="+mj-ea"/>
          <a:cs typeface="Adelle-Regular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/>
        <a:buNone/>
        <a:defRPr sz="3000" kern="1200">
          <a:solidFill>
            <a:srgbClr val="E3E3E3"/>
          </a:solidFill>
          <a:latin typeface="+mn-lt"/>
          <a:ea typeface="+mn-ea"/>
          <a:cs typeface="Apple Chancery"/>
        </a:defRPr>
      </a:lvl1pPr>
      <a:lvl2pPr marL="914400" indent="-457200" algn="ctr" defTabSz="914400" rtl="0" eaLnBrk="1" latinLnBrk="0" hangingPunct="1">
        <a:spcBef>
          <a:spcPct val="20000"/>
        </a:spcBef>
        <a:buFont typeface="Arial"/>
        <a:buChar char="•"/>
        <a:defRPr sz="3000" kern="1200">
          <a:solidFill>
            <a:srgbClr val="E3E3E3"/>
          </a:solidFill>
          <a:latin typeface="+mn-lt"/>
          <a:ea typeface="+mn-ea"/>
          <a:cs typeface="Apple Chancery"/>
        </a:defRPr>
      </a:lvl2pPr>
      <a:lvl3pPr marL="9144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rgbClr val="E3E3E3"/>
          </a:solidFill>
          <a:latin typeface="+mn-lt"/>
          <a:ea typeface="+mn-ea"/>
          <a:cs typeface="Apple Chancery"/>
        </a:defRPr>
      </a:lvl3pPr>
      <a:lvl4pPr marL="13716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rgbClr val="E3E3E3"/>
          </a:solidFill>
          <a:latin typeface="+mn-lt"/>
          <a:ea typeface="+mn-ea"/>
          <a:cs typeface="Apple Chancery"/>
        </a:defRPr>
      </a:lvl4pPr>
      <a:lvl5pPr marL="18288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rgbClr val="E3E3E3"/>
          </a:solidFill>
          <a:latin typeface="+mn-lt"/>
          <a:ea typeface="+mn-ea"/>
          <a:cs typeface="Apple Chancery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557133" y="3636700"/>
            <a:ext cx="2021796" cy="26261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j-lt"/>
                <a:ea typeface="Nike Total 90" charset="0"/>
                <a:cs typeface="Nike Total 90" charset="0"/>
              </a:rPr>
              <a:t>PSALM 2</a:t>
            </a:r>
            <a:endParaRPr lang="en-US" sz="2400" dirty="0">
              <a:latin typeface="+mj-lt"/>
              <a:ea typeface="Nike Total 90" charset="0"/>
              <a:cs typeface="Nike Total 9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4646" y="1810542"/>
            <a:ext cx="3506771" cy="1517753"/>
          </a:xfrm>
        </p:spPr>
        <p:txBody>
          <a:bodyPr>
            <a:normAutofit fontScale="90000"/>
          </a:bodyPr>
          <a:lstStyle/>
          <a:p>
            <a:r>
              <a:rPr lang="en-US" sz="11400" dirty="0" smtClean="0">
                <a:ea typeface="Nike Total 90" charset="0"/>
                <a:cs typeface="Nike Total 90" charset="0"/>
              </a:rPr>
              <a:t>KING</a:t>
            </a:r>
            <a:endParaRPr lang="en-US" sz="16600" dirty="0">
              <a:ea typeface="Nike Total 90" charset="0"/>
              <a:cs typeface="Nike Total 90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26283" y="1314273"/>
            <a:ext cx="2052646" cy="6275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C4A04B"/>
                </a:solidFill>
                <a:latin typeface="+mj-lt"/>
                <a:ea typeface="+mj-ea"/>
                <a:cs typeface="Adelle-Regular"/>
              </a:defRPr>
            </a:lvl1pPr>
          </a:lstStyle>
          <a:p>
            <a:r>
              <a:rPr lang="en-US" sz="4800" smtClean="0">
                <a:solidFill>
                  <a:schemeClr val="tx1"/>
                </a:solidFill>
                <a:ea typeface="Nike Total 90" charset="0"/>
                <a:cs typeface="Nike Total 90" charset="0"/>
              </a:rPr>
              <a:t>MY</a:t>
            </a:r>
            <a:endParaRPr lang="en-US" sz="6000" dirty="0">
              <a:solidFill>
                <a:schemeClr val="tx1"/>
              </a:solidFill>
              <a:ea typeface="Nike Total 90" charset="0"/>
              <a:cs typeface="Nike Total 9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85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27049" y="1080655"/>
            <a:ext cx="8160063" cy="3292105"/>
          </a:xfrm>
        </p:spPr>
        <p:txBody>
          <a:bodyPr anchor="t">
            <a:normAutofit fontScale="92500" lnSpcReduction="1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381000">
                    <a:schemeClr val="bg1">
                      <a:alpha val="22000"/>
                    </a:schemeClr>
                  </a:glow>
                </a:effectLst>
              </a:rPr>
              <a:t>The word “nations” is generally a negative reference (Gen. 12:2; Deut. 12:30; 17:14).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381000">
                    <a:schemeClr val="bg1">
                      <a:alpha val="22000"/>
                    </a:schemeClr>
                  </a:glow>
                </a:effectLst>
              </a:rPr>
              <a:t>They “meditate” on their defiance (Josh. 1:8; Psa. 1:2).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381000">
                    <a:schemeClr val="bg1">
                      <a:alpha val="22000"/>
                    </a:schemeClr>
                  </a:glow>
                </a:effectLst>
              </a:rPr>
              <a:t>They take their stand (Num. 22:22; Josh. 1:5).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381000">
                    <a:schemeClr val="bg1">
                      <a:alpha val="22000"/>
                    </a:schemeClr>
                  </a:glow>
                </a:effectLst>
              </a:rPr>
              <a:t>They secure their position (Job 38:4; Psa. 89:11).</a:t>
            </a:r>
            <a:endParaRPr lang="en-US" dirty="0">
              <a:effectLst>
                <a:glow rad="381000">
                  <a:schemeClr val="bg1">
                    <a:alpha val="22000"/>
                  </a:schemeClr>
                </a:glo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27049" y="155863"/>
            <a:ext cx="8159750" cy="649481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4800" dirty="0" smtClean="0">
                <a:effectLst>
                  <a:glow rad="127000">
                    <a:schemeClr val="bg1">
                      <a:alpha val="34000"/>
                    </a:schemeClr>
                  </a:glow>
                </a:effectLst>
                <a:latin typeface="+mj-lt"/>
                <a:ea typeface="Nike Total 90" charset="0"/>
                <a:cs typeface="Nike Total 90" charset="0"/>
              </a:rPr>
              <a:t>THE NATIONS RAGE</a:t>
            </a:r>
            <a:endParaRPr lang="en-US" sz="4800" dirty="0">
              <a:effectLst>
                <a:glow rad="127000">
                  <a:schemeClr val="bg1">
                    <a:alpha val="34000"/>
                  </a:schemeClr>
                </a:glow>
              </a:effectLst>
              <a:latin typeface="+mj-lt"/>
              <a:ea typeface="Nike Total 90" charset="0"/>
              <a:cs typeface="Nike Total 9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2539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27049" y="1080655"/>
            <a:ext cx="8160063" cy="3054927"/>
          </a:xfrm>
        </p:spPr>
        <p:txBody>
          <a:bodyPr anchor="t">
            <a:normAutofit fontScale="92500" lnSpcReduction="1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381000">
                    <a:schemeClr val="bg1">
                      <a:alpha val="22000"/>
                    </a:schemeClr>
                  </a:glow>
                </a:effectLst>
              </a:rPr>
              <a:t>Consider the word anointed (Lev. 4:3; 1 Sam. 24:6).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381000">
                    <a:schemeClr val="bg1">
                      <a:alpha val="22000"/>
                    </a:schemeClr>
                  </a:glow>
                </a:effectLst>
              </a:rPr>
              <a:t>How do we view God’s commandments (Psa. 107:13-17; 116:16; 1 Jn. 5:3).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381000">
                    <a:schemeClr val="bg1">
                      <a:alpha val="22000"/>
                    </a:schemeClr>
                  </a:glow>
                </a:effectLst>
              </a:rPr>
              <a:t>All of history is full of the story of people trying to rid their lives of God’s rule (Gen. 3:1-6; Rom. 1:18-32).</a:t>
            </a:r>
            <a:endParaRPr lang="en-US" dirty="0">
              <a:effectLst>
                <a:glow rad="381000">
                  <a:schemeClr val="bg1">
                    <a:alpha val="22000"/>
                  </a:schemeClr>
                </a:glo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0" y="155863"/>
            <a:ext cx="9143999" cy="649481"/>
          </a:xfrm>
        </p:spPr>
        <p:txBody>
          <a:bodyPr anchor="ctr">
            <a:noAutofit/>
          </a:bodyPr>
          <a:lstStyle/>
          <a:p>
            <a:r>
              <a:rPr lang="en-US" sz="4000" dirty="0" smtClean="0">
                <a:effectLst>
                  <a:glow rad="127000">
                    <a:schemeClr val="bg1">
                      <a:alpha val="34000"/>
                    </a:schemeClr>
                  </a:glow>
                </a:effectLst>
                <a:latin typeface="+mj-lt"/>
                <a:ea typeface="Nike Total 90" charset="0"/>
                <a:cs typeface="Nike Total 90" charset="0"/>
              </a:rPr>
              <a:t>AGAINST THE LORD AND HIS ANOINTED</a:t>
            </a:r>
            <a:endParaRPr lang="en-US" sz="4000" dirty="0">
              <a:effectLst>
                <a:glow rad="127000">
                  <a:schemeClr val="bg1">
                    <a:alpha val="34000"/>
                  </a:schemeClr>
                </a:glow>
              </a:effectLst>
              <a:latin typeface="+mj-lt"/>
              <a:ea typeface="Nike Total 90" charset="0"/>
              <a:cs typeface="Nike Total 9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3449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27049" y="1091046"/>
            <a:ext cx="8160063" cy="3179619"/>
          </a:xfrm>
        </p:spPr>
        <p:txBody>
          <a:bodyPr anchor="t">
            <a:normAutofit fontScale="85000" lnSpcReduction="2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381000">
                    <a:schemeClr val="bg1">
                      <a:alpha val="22000"/>
                    </a:schemeClr>
                  </a:glow>
                </a:effectLst>
              </a:rPr>
              <a:t>There is derision (1 Kgs. 18:27).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381000">
                    <a:schemeClr val="bg1">
                      <a:alpha val="22000"/>
                    </a:schemeClr>
                  </a:glow>
                </a:effectLst>
              </a:rPr>
              <a:t>He places His king on the throne (Heb. 12:22).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381000">
                    <a:schemeClr val="bg1">
                      <a:alpha val="22000"/>
                    </a:schemeClr>
                  </a:glow>
                </a:effectLst>
              </a:rPr>
              <a:t>Furthermore He establishes, anoints and confirms His king (Acts 13:33; Rom. 1:3-4).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381000">
                    <a:schemeClr val="bg1">
                      <a:alpha val="22000"/>
                    </a:schemeClr>
                  </a:glow>
                </a:effectLst>
              </a:rPr>
              <a:t>His Messiah now rules with unshakeable authority (Isa. 11:1-4; Rev. 2:12, 16, 26-27; 19:15-16).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381000">
                    <a:schemeClr val="bg1">
                      <a:alpha val="22000"/>
                    </a:schemeClr>
                  </a:glow>
                </a:effectLst>
              </a:rPr>
              <a:t>The nations will shatter themselves against His kingdom (Dan. 2:35, 44).</a:t>
            </a:r>
            <a:endParaRPr lang="en-US" dirty="0">
              <a:effectLst>
                <a:glow rad="381000">
                  <a:schemeClr val="bg1">
                    <a:alpha val="22000"/>
                  </a:schemeClr>
                </a:glo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27049" y="155863"/>
            <a:ext cx="8159750" cy="649481"/>
          </a:xfrm>
        </p:spPr>
        <p:txBody>
          <a:bodyPr anchor="ctr">
            <a:normAutofit fontScale="62500" lnSpcReduction="20000"/>
          </a:bodyPr>
          <a:lstStyle/>
          <a:p>
            <a:r>
              <a:rPr lang="en-US" sz="7200" dirty="0" smtClean="0">
                <a:effectLst>
                  <a:glow rad="127000">
                    <a:schemeClr val="bg1">
                      <a:alpha val="34000"/>
                    </a:schemeClr>
                  </a:glow>
                </a:effectLst>
                <a:latin typeface="+mj-lt"/>
                <a:ea typeface="Nike Total 90" charset="0"/>
                <a:cs typeface="Nike Total 90" charset="0"/>
              </a:rPr>
              <a:t>THE LORD RESPONDS</a:t>
            </a:r>
            <a:endParaRPr lang="en-US" sz="7200" dirty="0">
              <a:effectLst>
                <a:glow rad="127000">
                  <a:schemeClr val="bg1">
                    <a:alpha val="34000"/>
                  </a:schemeClr>
                </a:glow>
              </a:effectLst>
              <a:latin typeface="+mj-lt"/>
              <a:ea typeface="Nike Total 90" charset="0"/>
              <a:cs typeface="Nike Total 9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8992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Defaul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125</TotalTime>
  <Words>212</Words>
  <Application>Microsoft Macintosh PowerPoint</Application>
  <PresentationFormat>On-screen Show (16:9)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Adelle-Regular</vt:lpstr>
      <vt:lpstr>Apple Chancery</vt:lpstr>
      <vt:lpstr>Arial</vt:lpstr>
      <vt:lpstr>Nike Total 90</vt:lpstr>
      <vt:lpstr>Trebuchet MS</vt:lpstr>
      <vt:lpstr>Default</vt:lpstr>
      <vt:lpstr>KING</vt:lpstr>
      <vt:lpstr>PowerPoint Presentation</vt:lpstr>
      <vt:lpstr>PowerPoint Presentation</vt:lpstr>
      <vt:lpstr>PowerPoint Presentation</vt:lpstr>
    </vt:vector>
  </TitlesOfParts>
  <Company>RT Creative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Chapman</dc:creator>
  <cp:lastModifiedBy>Microsoft Office User</cp:lastModifiedBy>
  <cp:revision>24</cp:revision>
  <dcterms:created xsi:type="dcterms:W3CDTF">2014-03-26T14:03:34Z</dcterms:created>
  <dcterms:modified xsi:type="dcterms:W3CDTF">2016-05-15T18:08:37Z</dcterms:modified>
</cp:coreProperties>
</file>