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0EBD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4712"/>
  </p:normalViewPr>
  <p:slideViewPr>
    <p:cSldViewPr snapToGrid="0" snapToObjects="1">
      <p:cViewPr>
        <p:scale>
          <a:sx n="83" d="100"/>
          <a:sy n="83" d="100"/>
        </p:scale>
        <p:origin x="1696" y="8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46B0A-2E4F-CA4B-BA3B-F02C545EFB3D}" type="datetimeFigureOut">
              <a:rPr lang="en-US" smtClean="0"/>
              <a:t>5/9/16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3658-6706-AD4B-9E67-3658BB3222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8653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46B0A-2E4F-CA4B-BA3B-F02C545EFB3D}" type="datetimeFigureOut">
              <a:rPr lang="en-US" smtClean="0"/>
              <a:t>5/9/16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3658-6706-AD4B-9E67-3658BB3222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85290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46B0A-2E4F-CA4B-BA3B-F02C545EFB3D}" type="datetimeFigureOut">
              <a:rPr lang="en-US" smtClean="0"/>
              <a:t>5/9/16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3658-6706-AD4B-9E67-3658BB3222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0841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46B0A-2E4F-CA4B-BA3B-F02C545EFB3D}" type="datetimeFigureOut">
              <a:rPr lang="en-US" smtClean="0"/>
              <a:t>5/9/16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3658-6706-AD4B-9E67-3658BB3222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83590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46B0A-2E4F-CA4B-BA3B-F02C545EFB3D}" type="datetimeFigureOut">
              <a:rPr lang="en-US" smtClean="0"/>
              <a:t>5/9/16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3658-6706-AD4B-9E67-3658BB3222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7051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46B0A-2E4F-CA4B-BA3B-F02C545EFB3D}" type="datetimeFigureOut">
              <a:rPr lang="en-US" smtClean="0"/>
              <a:t>5/9/16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3658-6706-AD4B-9E67-3658BB3222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19579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46B0A-2E4F-CA4B-BA3B-F02C545EFB3D}" type="datetimeFigureOut">
              <a:rPr lang="en-US" smtClean="0"/>
              <a:t>5/9/16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3658-6706-AD4B-9E67-3658BB3222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9308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46B0A-2E4F-CA4B-BA3B-F02C545EFB3D}" type="datetimeFigureOut">
              <a:rPr lang="en-US" smtClean="0"/>
              <a:t>5/9/16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3658-6706-AD4B-9E67-3658BB3222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8693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46B0A-2E4F-CA4B-BA3B-F02C545EFB3D}" type="datetimeFigureOut">
              <a:rPr lang="en-US" smtClean="0"/>
              <a:t>5/9/16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3658-6706-AD4B-9E67-3658BB3222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445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46B0A-2E4F-CA4B-BA3B-F02C545EFB3D}" type="datetimeFigureOut">
              <a:rPr lang="en-US" smtClean="0"/>
              <a:t>5/9/16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3658-6706-AD4B-9E67-3658BB3222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71809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46B0A-2E4F-CA4B-BA3B-F02C545EFB3D}" type="datetimeFigureOut">
              <a:rPr lang="en-US" smtClean="0"/>
              <a:t>5/9/16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3658-6706-AD4B-9E67-3658BB3222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968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246B0A-2E4F-CA4B-BA3B-F02C545EFB3D}" type="datetimeFigureOut">
              <a:rPr lang="en-US" smtClean="0"/>
              <a:t>5/9/16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973658-6706-AD4B-9E67-3658BB3222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7400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750590" y="424938"/>
            <a:ext cx="7847308" cy="3930085"/>
          </a:xfrm>
        </p:spPr>
        <p:txBody>
          <a:bodyPr>
            <a:normAutofit/>
          </a:bodyPr>
          <a:lstStyle/>
          <a:p>
            <a:r>
              <a:rPr lang="en-US" sz="13800" i="1" smtClean="0">
                <a:solidFill>
                  <a:srgbClr val="F0EBD7"/>
                </a:solidFill>
                <a:effectLst>
                  <a:glow rad="127000">
                    <a:schemeClr val="tx1">
                      <a:alpha val="32000"/>
                    </a:schemeClr>
                  </a:glow>
                </a:effectLst>
                <a:latin typeface="Garamond" charset="0"/>
                <a:ea typeface="Garamond" charset="0"/>
                <a:cs typeface="Garamond" charset="0"/>
              </a:rPr>
              <a:t>Who is the Holy Spirit?</a:t>
            </a:r>
            <a:endParaRPr lang="en-US" sz="13800" i="1">
              <a:solidFill>
                <a:srgbClr val="F0EBD7"/>
              </a:solidFill>
              <a:effectLst>
                <a:glow rad="127000">
                  <a:schemeClr val="tx1">
                    <a:alpha val="32000"/>
                  </a:schemeClr>
                </a:glow>
              </a:effectLst>
              <a:latin typeface="Garamond" charset="0"/>
              <a:ea typeface="Garamond" charset="0"/>
              <a:cs typeface="Garamond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75675" y="4355023"/>
            <a:ext cx="5088610" cy="1000958"/>
          </a:xfrm>
        </p:spPr>
        <p:txBody>
          <a:bodyPr>
            <a:normAutofit/>
          </a:bodyPr>
          <a:lstStyle/>
          <a:p>
            <a:r>
              <a:rPr lang="en-US" sz="3200" i="1" dirty="0" smtClean="0">
                <a:solidFill>
                  <a:srgbClr val="F0EBD7"/>
                </a:solidFill>
                <a:effectLst>
                  <a:glow rad="228600">
                    <a:schemeClr val="tx1">
                      <a:alpha val="35000"/>
                    </a:schemeClr>
                  </a:glow>
                </a:effectLst>
                <a:latin typeface="Garamond" charset="0"/>
                <a:ea typeface="Garamond" charset="0"/>
                <a:cs typeface="Garamond" charset="0"/>
              </a:rPr>
              <a:t>1 Corinthians 6:19-20</a:t>
            </a:r>
            <a:endParaRPr lang="en-US" sz="3200" i="1" dirty="0">
              <a:solidFill>
                <a:srgbClr val="F0EBD7"/>
              </a:solidFill>
              <a:effectLst>
                <a:glow rad="228600">
                  <a:schemeClr val="tx1">
                    <a:alpha val="35000"/>
                  </a:schemeClr>
                </a:glow>
              </a:effectLst>
              <a:latin typeface="Garamond" charset="0"/>
              <a:ea typeface="Garamond" charset="0"/>
              <a:cs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207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/>
          </a:bodyPr>
          <a:lstStyle/>
          <a:p>
            <a:r>
              <a:rPr lang="en-US" sz="8000" i="1" dirty="0" smtClean="0">
                <a:solidFill>
                  <a:srgbClr val="F0EBD7"/>
                </a:solidFill>
                <a:effectLst>
                  <a:glow rad="165100">
                    <a:schemeClr val="tx1">
                      <a:alpha val="46000"/>
                    </a:schemeClr>
                  </a:glow>
                </a:effectLst>
                <a:latin typeface="Garamond" charset="0"/>
                <a:ea typeface="Garamond" charset="0"/>
                <a:cs typeface="Garamond" charset="0"/>
              </a:rPr>
              <a:t>His Personhood</a:t>
            </a:r>
            <a:endParaRPr lang="en-US" sz="8000" i="1" dirty="0">
              <a:solidFill>
                <a:srgbClr val="F0EBD7"/>
              </a:solidFill>
              <a:effectLst>
                <a:glow rad="165100">
                  <a:schemeClr val="tx1">
                    <a:alpha val="46000"/>
                  </a:schemeClr>
                </a:glow>
              </a:effectLst>
              <a:latin typeface="Garamond" charset="0"/>
              <a:ea typeface="Garamond" charset="0"/>
              <a:cs typeface="Garamond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2530" y="1325563"/>
            <a:ext cx="11606940" cy="4098843"/>
          </a:xfrm>
        </p:spPr>
        <p:txBody>
          <a:bodyPr>
            <a:normAutofit fontScale="92500" lnSpcReduction="10000"/>
          </a:bodyPr>
          <a:lstStyle/>
          <a:p>
            <a:r>
              <a:rPr lang="en-US" sz="4000" dirty="0" smtClean="0">
                <a:solidFill>
                  <a:srgbClr val="F0EBD7"/>
                </a:solidFill>
                <a:effectLst>
                  <a:glow rad="165100">
                    <a:schemeClr val="tx1">
                      <a:alpha val="55000"/>
                    </a:schemeClr>
                  </a:glow>
                </a:effectLst>
              </a:rPr>
              <a:t>There is far less descriptive language used in referring to the Holy Spirit.</a:t>
            </a:r>
          </a:p>
          <a:p>
            <a:r>
              <a:rPr lang="en-US" sz="4000" dirty="0" smtClean="0">
                <a:solidFill>
                  <a:srgbClr val="F0EBD7"/>
                </a:solidFill>
                <a:effectLst>
                  <a:glow rad="165100">
                    <a:schemeClr val="tx1">
                      <a:alpha val="55000"/>
                    </a:schemeClr>
                  </a:glow>
                </a:effectLst>
              </a:rPr>
              <a:t>The idea of plurality in the godhead is present from the beginning (Gen. 1:1, 26).</a:t>
            </a:r>
          </a:p>
          <a:p>
            <a:r>
              <a:rPr lang="en-US" sz="4000" dirty="0" smtClean="0">
                <a:solidFill>
                  <a:srgbClr val="F0EBD7"/>
                </a:solidFill>
                <a:effectLst>
                  <a:glow rad="165100">
                    <a:schemeClr val="tx1">
                      <a:alpha val="55000"/>
                    </a:schemeClr>
                  </a:glow>
                </a:effectLst>
              </a:rPr>
              <a:t>The persons of the godhead are referred to separately (Matt. 3:16-17; 28:19; Jn. 15:26; Rom. 15:30; 2 Cor. 13:14).</a:t>
            </a:r>
          </a:p>
          <a:p>
            <a:r>
              <a:rPr lang="en-US" sz="4000" dirty="0" smtClean="0">
                <a:solidFill>
                  <a:srgbClr val="F0EBD7"/>
                </a:solidFill>
                <a:effectLst>
                  <a:glow rad="165100">
                    <a:schemeClr val="tx1">
                      <a:alpha val="55000"/>
                    </a:schemeClr>
                  </a:glow>
                </a:effectLst>
              </a:rPr>
              <a:t> He is as surely a person as Jesus (1 Tim. 4:1; Acts 13:2; Eph. 4:30; Heb. 10:29).</a:t>
            </a:r>
          </a:p>
          <a:p>
            <a:endParaRPr lang="en-US" sz="4000" dirty="0">
              <a:solidFill>
                <a:srgbClr val="F0EBD7"/>
              </a:solidFill>
              <a:effectLst>
                <a:glow rad="165100">
                  <a:schemeClr val="tx1">
                    <a:alpha val="55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6639827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/>
          </a:bodyPr>
          <a:lstStyle/>
          <a:p>
            <a:r>
              <a:rPr lang="en-US" sz="8000" i="1" dirty="0" smtClean="0">
                <a:solidFill>
                  <a:srgbClr val="F0EBD7"/>
                </a:solidFill>
                <a:effectLst>
                  <a:glow rad="165100">
                    <a:schemeClr val="tx1">
                      <a:alpha val="46000"/>
                    </a:schemeClr>
                  </a:glow>
                </a:effectLst>
                <a:latin typeface="Garamond" charset="0"/>
                <a:ea typeface="Garamond" charset="0"/>
                <a:cs typeface="Garamond" charset="0"/>
              </a:rPr>
              <a:t>His Deity</a:t>
            </a:r>
            <a:endParaRPr lang="en-US" sz="8000" i="1" dirty="0">
              <a:solidFill>
                <a:srgbClr val="F0EBD7"/>
              </a:solidFill>
              <a:effectLst>
                <a:glow rad="165100">
                  <a:schemeClr val="tx1">
                    <a:alpha val="46000"/>
                  </a:schemeClr>
                </a:glow>
              </a:effectLst>
              <a:latin typeface="Garamond" charset="0"/>
              <a:ea typeface="Garamond" charset="0"/>
              <a:cs typeface="Garamond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2530" y="1589034"/>
            <a:ext cx="11606940" cy="3835373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F0EBD7"/>
                </a:solidFill>
                <a:effectLst>
                  <a:glow rad="165100">
                    <a:schemeClr val="tx1">
                      <a:alpha val="55000"/>
                    </a:schemeClr>
                  </a:glow>
                </a:effectLst>
              </a:rPr>
              <a:t>The Holy Spirit is God (Acts 5:3-4).</a:t>
            </a:r>
          </a:p>
          <a:p>
            <a:r>
              <a:rPr lang="en-US" sz="4000" dirty="0" smtClean="0">
                <a:solidFill>
                  <a:srgbClr val="F0EBD7"/>
                </a:solidFill>
                <a:effectLst>
                  <a:glow rad="165100">
                    <a:schemeClr val="tx1">
                      <a:alpha val="55000"/>
                    </a:schemeClr>
                  </a:glow>
                </a:effectLst>
              </a:rPr>
              <a:t>He provides the Divine power to perform miracles (Matt. 12:28; </a:t>
            </a:r>
            <a:r>
              <a:rPr lang="en-US" sz="4000" dirty="0" err="1" smtClean="0">
                <a:solidFill>
                  <a:srgbClr val="F0EBD7"/>
                </a:solidFill>
                <a:effectLst>
                  <a:glow rad="165100">
                    <a:schemeClr val="tx1">
                      <a:alpha val="55000"/>
                    </a:schemeClr>
                  </a:glow>
                </a:effectLst>
              </a:rPr>
              <a:t>Lk</a:t>
            </a:r>
            <a:r>
              <a:rPr lang="en-US" sz="4000" dirty="0" smtClean="0">
                <a:solidFill>
                  <a:srgbClr val="F0EBD7"/>
                </a:solidFill>
                <a:effectLst>
                  <a:glow rad="165100">
                    <a:schemeClr val="tx1">
                      <a:alpha val="55000"/>
                    </a:schemeClr>
                  </a:glow>
                </a:effectLst>
              </a:rPr>
              <a:t>. 11:20).</a:t>
            </a:r>
          </a:p>
          <a:p>
            <a:r>
              <a:rPr lang="en-US" sz="4000" dirty="0" smtClean="0">
                <a:solidFill>
                  <a:srgbClr val="F0EBD7"/>
                </a:solidFill>
                <a:effectLst>
                  <a:glow rad="165100">
                    <a:schemeClr val="tx1">
                      <a:alpha val="55000"/>
                    </a:schemeClr>
                  </a:glow>
                </a:effectLst>
              </a:rPr>
              <a:t>He holds all of the characteristics of deity (Psa. 139:7; 1 Cor. 2:10-11; </a:t>
            </a:r>
            <a:r>
              <a:rPr lang="en-US" sz="4000" dirty="0" err="1" smtClean="0">
                <a:solidFill>
                  <a:srgbClr val="F0EBD7"/>
                </a:solidFill>
                <a:effectLst>
                  <a:glow rad="165100">
                    <a:schemeClr val="tx1">
                      <a:alpha val="55000"/>
                    </a:schemeClr>
                  </a:glow>
                </a:effectLst>
              </a:rPr>
              <a:t>Lk</a:t>
            </a:r>
            <a:r>
              <a:rPr lang="en-US" sz="4000" dirty="0" smtClean="0">
                <a:solidFill>
                  <a:srgbClr val="F0EBD7"/>
                </a:solidFill>
                <a:effectLst>
                  <a:glow rad="165100">
                    <a:schemeClr val="tx1">
                      <a:alpha val="55000"/>
                    </a:schemeClr>
                  </a:glow>
                </a:effectLst>
              </a:rPr>
              <a:t>. 1:35; Heb. 9:14; Rom. 8:11; 1 Cor. 6:11).</a:t>
            </a:r>
          </a:p>
          <a:p>
            <a:endParaRPr lang="en-US" sz="4000" dirty="0">
              <a:solidFill>
                <a:srgbClr val="F0EBD7"/>
              </a:solidFill>
              <a:effectLst>
                <a:glow rad="165100">
                  <a:schemeClr val="tx1">
                    <a:alpha val="55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0740401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/>
          </a:bodyPr>
          <a:lstStyle/>
          <a:p>
            <a:r>
              <a:rPr lang="en-US" sz="8000" i="1" dirty="0" smtClean="0">
                <a:solidFill>
                  <a:srgbClr val="F0EBD7"/>
                </a:solidFill>
                <a:effectLst>
                  <a:glow rad="165100">
                    <a:schemeClr val="tx1">
                      <a:alpha val="46000"/>
                    </a:schemeClr>
                  </a:glow>
                </a:effectLst>
                <a:latin typeface="Garamond" charset="0"/>
                <a:ea typeface="Garamond" charset="0"/>
                <a:cs typeface="Garamond" charset="0"/>
              </a:rPr>
              <a:t>His Work</a:t>
            </a:r>
            <a:endParaRPr lang="en-US" sz="8000" i="1" dirty="0">
              <a:solidFill>
                <a:srgbClr val="F0EBD7"/>
              </a:solidFill>
              <a:effectLst>
                <a:glow rad="165100">
                  <a:schemeClr val="tx1">
                    <a:alpha val="46000"/>
                  </a:schemeClr>
                </a:glow>
              </a:effectLst>
              <a:latin typeface="Garamond" charset="0"/>
              <a:ea typeface="Garamond" charset="0"/>
              <a:cs typeface="Garamond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2530" y="1325564"/>
            <a:ext cx="11606940" cy="3959358"/>
          </a:xfrm>
        </p:spPr>
        <p:txBody>
          <a:bodyPr>
            <a:normAutofit lnSpcReduction="10000"/>
          </a:bodyPr>
          <a:lstStyle/>
          <a:p>
            <a:r>
              <a:rPr lang="en-US" sz="4000" dirty="0" smtClean="0">
                <a:solidFill>
                  <a:srgbClr val="F0EBD7"/>
                </a:solidFill>
                <a:effectLst>
                  <a:glow rad="165100">
                    <a:schemeClr val="tx1">
                      <a:alpha val="55000"/>
                    </a:schemeClr>
                  </a:glow>
                </a:effectLst>
              </a:rPr>
              <a:t>Part of creation (Gen. 1:1-2).</a:t>
            </a:r>
          </a:p>
          <a:p>
            <a:r>
              <a:rPr lang="en-US" sz="4000" dirty="0" smtClean="0">
                <a:solidFill>
                  <a:srgbClr val="F0EBD7"/>
                </a:solidFill>
                <a:effectLst>
                  <a:glow rad="165100">
                    <a:schemeClr val="tx1">
                      <a:alpha val="55000"/>
                    </a:schemeClr>
                  </a:glow>
                </a:effectLst>
              </a:rPr>
              <a:t>Reminder of the apostles (Jn. 14:26).</a:t>
            </a:r>
          </a:p>
          <a:p>
            <a:r>
              <a:rPr lang="en-US" sz="4000" dirty="0" smtClean="0">
                <a:solidFill>
                  <a:srgbClr val="F0EBD7"/>
                </a:solidFill>
                <a:effectLst>
                  <a:glow rad="165100">
                    <a:schemeClr val="tx1">
                      <a:alpha val="55000"/>
                    </a:schemeClr>
                  </a:glow>
                </a:effectLst>
              </a:rPr>
              <a:t>Offered proof through signs and wonders (Heb. 2:3-4).</a:t>
            </a:r>
          </a:p>
          <a:p>
            <a:r>
              <a:rPr lang="en-US" sz="4000" dirty="0" smtClean="0">
                <a:solidFill>
                  <a:srgbClr val="F0EBD7"/>
                </a:solidFill>
                <a:effectLst>
                  <a:glow rad="165100">
                    <a:schemeClr val="tx1">
                      <a:alpha val="55000"/>
                    </a:schemeClr>
                  </a:glow>
                </a:effectLst>
              </a:rPr>
              <a:t>Guided the apostles into all truth (Jn. 16:13).</a:t>
            </a:r>
          </a:p>
          <a:p>
            <a:r>
              <a:rPr lang="en-US" sz="4000" dirty="0" smtClean="0">
                <a:solidFill>
                  <a:srgbClr val="F0EBD7"/>
                </a:solidFill>
                <a:effectLst>
                  <a:glow rad="165100">
                    <a:schemeClr val="tx1">
                      <a:alpha val="55000"/>
                    </a:schemeClr>
                  </a:glow>
                </a:effectLst>
              </a:rPr>
              <a:t>Spoke expressly to the apostles (1 Tim. 4:1).</a:t>
            </a:r>
          </a:p>
          <a:p>
            <a:r>
              <a:rPr lang="en-US" sz="4000" dirty="0" smtClean="0">
                <a:solidFill>
                  <a:srgbClr val="F0EBD7"/>
                </a:solidFill>
                <a:effectLst>
                  <a:glow rad="165100">
                    <a:schemeClr val="tx1">
                      <a:alpha val="55000"/>
                    </a:schemeClr>
                  </a:glow>
                </a:effectLst>
              </a:rPr>
              <a:t>Leads the Sons of God (Rom. 8:12-14).</a:t>
            </a:r>
          </a:p>
          <a:p>
            <a:endParaRPr lang="en-US" sz="4000" dirty="0">
              <a:solidFill>
                <a:srgbClr val="F0EBD7"/>
              </a:solidFill>
              <a:effectLst>
                <a:glow rad="165100">
                  <a:schemeClr val="tx1">
                    <a:alpha val="55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6598214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224</Words>
  <Application>Microsoft Macintosh PowerPoint</Application>
  <PresentationFormat>Widescreen</PresentationFormat>
  <Paragraphs>18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Garamond</vt:lpstr>
      <vt:lpstr>Office Theme</vt:lpstr>
      <vt:lpstr>Who is the Holy Spirit?</vt:lpstr>
      <vt:lpstr>His Personhood</vt:lpstr>
      <vt:lpstr>His Deity</vt:lpstr>
      <vt:lpstr>His Work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Who is the Holy Spirit?</dc:title>
  <dc:creator>Stephen Russell</dc:creator>
  <cp:lastModifiedBy>Microsoft Office User</cp:lastModifiedBy>
  <cp:revision>7</cp:revision>
  <dcterms:created xsi:type="dcterms:W3CDTF">2016-05-08T19:00:15Z</dcterms:created>
  <dcterms:modified xsi:type="dcterms:W3CDTF">2016-05-09T12:39:46Z</dcterms:modified>
</cp:coreProperties>
</file>