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Lst>
  <p:sldIdLst>
    <p:sldId id="257" r:id="rId3"/>
    <p:sldId id="267" r:id="rId4"/>
    <p:sldId id="256" r:id="rId5"/>
    <p:sldId id="259" r:id="rId6"/>
    <p:sldId id="264" r:id="rId7"/>
    <p:sldId id="263" r:id="rId8"/>
    <p:sldId id="261"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p:cViewPr varScale="1">
        <p:scale>
          <a:sx n="108" d="100"/>
          <a:sy n="108" d="100"/>
        </p:scale>
        <p:origin x="73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312373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315590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415918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4572000"/>
          </a:xfrm>
          <a:prstGeom prst="rect">
            <a:avLst/>
          </a:prstGeom>
        </p:spPr>
      </p:pic>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625600" y="3886200"/>
            <a:ext cx="85344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914400" y="2007889"/>
            <a:ext cx="103632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
        <p:nvSpPr>
          <p:cNvPr id="8" name="Content Placeholder 7"/>
          <p:cNvSpPr>
            <a:spLocks noGrp="1"/>
          </p:cNvSpPr>
          <p:nvPr>
            <p:ph sz="quarter" idx="13"/>
          </p:nvPr>
        </p:nvSpPr>
        <p:spPr>
          <a:xfrm>
            <a:off x="812800" y="1600200"/>
            <a:ext cx="10566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1" y="4962526"/>
            <a:ext cx="10513484"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12801" y="3462339"/>
            <a:ext cx="10513484"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12800" y="1600200"/>
            <a:ext cx="49784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6400800" y="1600200"/>
            <a:ext cx="49784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12800" y="274638"/>
            <a:ext cx="105664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0E0D9F9-7A77-436C-B056-AD23F1543C24}" type="datetimeFigureOut">
              <a:rPr lang="en-US" smtClean="0"/>
              <a:t>6/4/16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400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812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812800" y="274638"/>
            <a:ext cx="105664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0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0E0D9F9-7A77-436C-B056-AD23F1543C24}" type="datetimeFigureOut">
              <a:rPr lang="en-US" smtClean="0"/>
              <a:t>6/4/16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E0D9F9-7A77-436C-B056-AD23F1543C24}" type="datetimeFigureOut">
              <a:rPr lang="en-US" smtClean="0"/>
              <a:t>6/4/16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0D9F9-7A77-436C-B056-AD23F1543C24}" type="datetimeFigureOut">
              <a:rPr lang="en-US" smtClean="0"/>
              <a:t>6/4/16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283200" y="1447800"/>
            <a:ext cx="6197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816864" y="1447800"/>
            <a:ext cx="39624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16864" y="2547892"/>
            <a:ext cx="39624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0D9F9-7A77-436C-B056-AD23F1543C24}" type="datetimeFigureOut">
              <a:rPr lang="en-US" smtClean="0"/>
              <a:t>6/4/16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684508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12800" y="1447800"/>
            <a:ext cx="39624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6209792" y="1447800"/>
            <a:ext cx="4559808"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2800" y="2547891"/>
            <a:ext cx="39624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0D9F9-7A77-436C-B056-AD23F1543C24}" type="datetimeFigureOut">
              <a:rPr lang="en-US" smtClean="0"/>
              <a:t>6/4/16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0D9F9-7A77-436C-B056-AD23F1543C24}" type="datetimeFigureOut">
              <a:rPr lang="en-US" smtClean="0"/>
              <a:t>6/4/16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158941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0D9F9-7A77-436C-B056-AD23F1543C24}" type="datetimeFigureOut">
              <a:rPr lang="en-US" smtClean="0"/>
              <a:t>6/4/16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61290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0D9F9-7A77-436C-B056-AD23F1543C24}" type="datetimeFigureOut">
              <a:rPr lang="en-US" smtClean="0"/>
              <a:t>6/4/16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201349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0D9F9-7A77-436C-B056-AD23F1543C24}" type="datetimeFigureOut">
              <a:rPr lang="en-US" smtClean="0"/>
              <a:t>6/4/16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8953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0D9F9-7A77-436C-B056-AD23F1543C24}" type="datetimeFigureOut">
              <a:rPr lang="en-US" smtClean="0"/>
              <a:t>6/4/16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127504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0D9F9-7A77-436C-B056-AD23F1543C24}" type="datetimeFigureOut">
              <a:rPr lang="en-US" smtClean="0"/>
              <a:t>6/4/16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226234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0D9F9-7A77-436C-B056-AD23F1543C24}" type="datetimeFigureOut">
              <a:rPr lang="en-US" smtClean="0"/>
              <a:t>6/4/16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C0BE-446F-4C6C-A35B-FD02BBA09DEA}" type="slidenum">
              <a:rPr lang="en-US" smtClean="0"/>
              <a:t>‹#›</a:t>
            </a:fld>
            <a:endParaRPr lang="en-US"/>
          </a:p>
        </p:txBody>
      </p:sp>
    </p:spTree>
    <p:extLst>
      <p:ext uri="{BB962C8B-B14F-4D97-AF65-F5344CB8AC3E}">
        <p14:creationId xmlns:p14="http://schemas.microsoft.com/office/powerpoint/2010/main" val="2939099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0D9F9-7A77-436C-B056-AD23F1543C24}" type="datetimeFigureOut">
              <a:rPr lang="en-US" smtClean="0"/>
              <a:t>6/4/16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EC0BE-446F-4C6C-A35B-FD02BBA09DEA}" type="slidenum">
              <a:rPr lang="en-US" smtClean="0"/>
              <a:t>‹#›</a:t>
            </a:fld>
            <a:endParaRPr lang="en-US"/>
          </a:p>
        </p:txBody>
      </p:sp>
    </p:spTree>
    <p:extLst>
      <p:ext uri="{BB962C8B-B14F-4D97-AF65-F5344CB8AC3E}">
        <p14:creationId xmlns:p14="http://schemas.microsoft.com/office/powerpoint/2010/main" val="3415070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12800" y="274638"/>
            <a:ext cx="105664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2800" y="1600201"/>
            <a:ext cx="10566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620000" y="6356351"/>
            <a:ext cx="2032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0E0D9F9-7A77-436C-B056-AD23F1543C24}" type="datetimeFigureOut">
              <a:rPr lang="en-US" smtClean="0"/>
              <a:t>6/4/16</a:t>
            </a:fld>
            <a:endParaRPr lang="en-US"/>
          </a:p>
        </p:txBody>
      </p:sp>
      <p:sp>
        <p:nvSpPr>
          <p:cNvPr id="5" name="Footer Placeholder 4"/>
          <p:cNvSpPr>
            <a:spLocks noGrp="1"/>
          </p:cNvSpPr>
          <p:nvPr>
            <p:ph type="ftr" sz="quarter" idx="3"/>
          </p:nvPr>
        </p:nvSpPr>
        <p:spPr>
          <a:xfrm>
            <a:off x="812800" y="6356351"/>
            <a:ext cx="38608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10058400" y="6356351"/>
            <a:ext cx="1320800" cy="365125"/>
          </a:xfrm>
          <a:prstGeom prst="rect">
            <a:avLst/>
          </a:prstGeom>
        </p:spPr>
        <p:txBody>
          <a:bodyPr vert="horz" lIns="91440" tIns="45720" rIns="91440" bIns="45720" rtlCol="0" anchor="ctr"/>
          <a:lstStyle>
            <a:lvl1pPr algn="r">
              <a:defRPr sz="1100" baseline="0">
                <a:solidFill>
                  <a:schemeClr val="tx1"/>
                </a:solidFill>
              </a:defRPr>
            </a:lvl1pPr>
          </a:lstStyle>
          <a:p>
            <a:fld id="{B96EC0BE-446F-4C6C-A35B-FD02BBA09DE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solidFill>
                  <a:schemeClr val="tx2">
                    <a:lumMod val="20000"/>
                    <a:lumOff val="80000"/>
                  </a:schemeClr>
                </a:solidFill>
              </a:rPr>
              <a:t>Romans 12:1-2</a:t>
            </a:r>
          </a:p>
        </p:txBody>
      </p:sp>
      <p:sp>
        <p:nvSpPr>
          <p:cNvPr id="3" name="Content Placeholder 2"/>
          <p:cNvSpPr>
            <a:spLocks noGrp="1"/>
          </p:cNvSpPr>
          <p:nvPr>
            <p:ph sz="quarter" idx="13"/>
          </p:nvPr>
        </p:nvSpPr>
        <p:spPr>
          <a:xfrm>
            <a:off x="812800" y="1600200"/>
            <a:ext cx="10566400" cy="4114800"/>
          </a:xfrm>
        </p:spPr>
        <p:txBody>
          <a:bodyPr>
            <a:normAutofit/>
          </a:bodyPr>
          <a:lstStyle/>
          <a:p>
            <a:r>
              <a:rPr lang="en-US" sz="3200" b="1" baseline="30000" dirty="0">
                <a:solidFill>
                  <a:srgbClr val="FF6600"/>
                </a:solidFill>
              </a:rPr>
              <a:t>1</a:t>
            </a:r>
            <a:r>
              <a:rPr lang="en-US" sz="3200" dirty="0"/>
              <a:t> I beseech you therefore, brethren, by the mercies of God, that you present your bodies a living sacrifice, holy, acceptable to God, which is your reasonable service. </a:t>
            </a:r>
            <a:r>
              <a:rPr lang="en-US" sz="3200" b="1" baseline="30000" dirty="0">
                <a:solidFill>
                  <a:srgbClr val="FF6600"/>
                </a:solidFill>
              </a:rPr>
              <a:t>2</a:t>
            </a:r>
            <a:r>
              <a:rPr lang="en-US" sz="3200" dirty="0"/>
              <a:t> And do not be conformed to this world, but be transformed by the renewing of your mind, that you may prove what is that good and acceptable and perfect will of God.</a:t>
            </a:r>
          </a:p>
        </p:txBody>
      </p:sp>
    </p:spTree>
    <p:extLst>
      <p:ext uri="{BB962C8B-B14F-4D97-AF65-F5344CB8AC3E}">
        <p14:creationId xmlns:p14="http://schemas.microsoft.com/office/powerpoint/2010/main" val="19251301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solidFill>
                  <a:schemeClr val="tx2">
                    <a:lumMod val="20000"/>
                    <a:lumOff val="80000"/>
                  </a:schemeClr>
                </a:solidFill>
              </a:rPr>
              <a:t>Romans 12:1-2</a:t>
            </a:r>
          </a:p>
        </p:txBody>
      </p:sp>
      <p:sp>
        <p:nvSpPr>
          <p:cNvPr id="3" name="Content Placeholder 2"/>
          <p:cNvSpPr>
            <a:spLocks noGrp="1"/>
          </p:cNvSpPr>
          <p:nvPr>
            <p:ph sz="quarter" idx="13"/>
          </p:nvPr>
        </p:nvSpPr>
        <p:spPr/>
        <p:txBody>
          <a:bodyPr>
            <a:normAutofit/>
          </a:bodyPr>
          <a:lstStyle/>
          <a:p>
            <a:r>
              <a:rPr lang="en-US" sz="3200" b="1" baseline="30000" dirty="0">
                <a:solidFill>
                  <a:srgbClr val="FF6600"/>
                </a:solidFill>
              </a:rPr>
              <a:t>1</a:t>
            </a:r>
            <a:r>
              <a:rPr lang="en-US" sz="3200" dirty="0"/>
              <a:t> I beseech you therefore, brethren, by the mercies of God, that you present your bodies a living sacrifice, holy, acceptable to God, which is your reasonable service. </a:t>
            </a:r>
            <a:r>
              <a:rPr lang="en-US" sz="3200" b="1" baseline="30000" dirty="0">
                <a:solidFill>
                  <a:srgbClr val="FF6600"/>
                </a:solidFill>
              </a:rPr>
              <a:t>2</a:t>
            </a:r>
            <a:r>
              <a:rPr lang="en-US" sz="3200" dirty="0"/>
              <a:t> And </a:t>
            </a:r>
            <a:r>
              <a:rPr lang="en-US" sz="3200" b="1" u="sng" dirty="0" smtClean="0">
                <a:solidFill>
                  <a:srgbClr val="FFC000"/>
                </a:solidFill>
              </a:rPr>
              <a:t>do not be conformed to </a:t>
            </a:r>
            <a:r>
              <a:rPr lang="en-US" sz="3200" b="1" u="sng" dirty="0">
                <a:solidFill>
                  <a:srgbClr val="FFC000"/>
                </a:solidFill>
              </a:rPr>
              <a:t>this world</a:t>
            </a:r>
            <a:r>
              <a:rPr lang="en-US" sz="3200" dirty="0"/>
              <a:t>, but be transformed by the renewing of </a:t>
            </a:r>
            <a:r>
              <a:rPr lang="en-US" sz="3200" dirty="0" smtClean="0"/>
              <a:t>your </a:t>
            </a:r>
            <a:r>
              <a:rPr lang="en-US" sz="3200" dirty="0"/>
              <a:t>mind, that you may prove what is that good and acceptable and perfect will of God.</a:t>
            </a:r>
          </a:p>
        </p:txBody>
      </p:sp>
    </p:spTree>
    <p:extLst>
      <p:ext uri="{BB962C8B-B14F-4D97-AF65-F5344CB8AC3E}">
        <p14:creationId xmlns:p14="http://schemas.microsoft.com/office/powerpoint/2010/main" val="1568280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2" name="Picture 8" descr="http://www.hopeonhope.com/wp-content/uploads/2011/06/MountaintopVictory.istock.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90436" y="731517"/>
            <a:ext cx="7510564" cy="4983482"/>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4953000" y="1289842"/>
            <a:ext cx="7086600" cy="3440113"/>
          </a:xfrm>
        </p:spPr>
        <p:txBody>
          <a:bodyPr>
            <a:noAutofit/>
          </a:bodyPr>
          <a:lstStyle/>
          <a:p>
            <a:r>
              <a:rPr lang="en-US" sz="6600" dirty="0">
                <a:solidFill>
                  <a:schemeClr val="bg1"/>
                </a:solidFill>
                <a:latin typeface="Rockwell" pitchFamily="18" charset="0"/>
              </a:rPr>
              <a:t>Do</a:t>
            </a:r>
            <a:r>
              <a:rPr lang="en-US" sz="6600" dirty="0">
                <a:solidFill>
                  <a:schemeClr val="bg1"/>
                </a:solidFill>
              </a:rPr>
              <a:t> </a:t>
            </a:r>
            <a:r>
              <a:rPr lang="en-US" sz="6600" dirty="0">
                <a:solidFill>
                  <a:schemeClr val="accent6">
                    <a:lumMod val="75000"/>
                  </a:schemeClr>
                </a:solidFill>
                <a:latin typeface="Copperplate Gothic Bold" pitchFamily="34" charset="0"/>
              </a:rPr>
              <a:t>Not</a:t>
            </a:r>
            <a:r>
              <a:rPr lang="en-US" sz="6600" dirty="0">
                <a:solidFill>
                  <a:schemeClr val="bg1"/>
                </a:solidFill>
              </a:rPr>
              <a:t> </a:t>
            </a:r>
            <a:br>
              <a:rPr lang="en-US" sz="6600" dirty="0">
                <a:solidFill>
                  <a:schemeClr val="bg1"/>
                </a:solidFill>
              </a:rPr>
            </a:br>
            <a:r>
              <a:rPr lang="en-US" sz="6600" dirty="0">
                <a:solidFill>
                  <a:schemeClr val="bg1"/>
                </a:solidFill>
                <a:latin typeface="Rockwell" pitchFamily="18" charset="0"/>
              </a:rPr>
              <a:t>Be</a:t>
            </a:r>
            <a:r>
              <a:rPr lang="en-US" sz="6600" dirty="0">
                <a:solidFill>
                  <a:schemeClr val="bg1"/>
                </a:solidFill>
              </a:rPr>
              <a:t> </a:t>
            </a:r>
            <a:r>
              <a:rPr lang="en-US" sz="6600" dirty="0">
                <a:solidFill>
                  <a:schemeClr val="accent6">
                    <a:lumMod val="75000"/>
                  </a:schemeClr>
                </a:solidFill>
                <a:latin typeface="Copperplate Gothic Bold" pitchFamily="34" charset="0"/>
              </a:rPr>
              <a:t>Conformed</a:t>
            </a:r>
            <a:r>
              <a:rPr lang="en-US" sz="6600" dirty="0">
                <a:solidFill>
                  <a:schemeClr val="bg1"/>
                </a:solidFill>
                <a:latin typeface="Copperplate Gothic Bold" pitchFamily="34" charset="0"/>
              </a:rPr>
              <a:t/>
            </a:r>
            <a:br>
              <a:rPr lang="en-US" sz="6600" dirty="0">
                <a:solidFill>
                  <a:schemeClr val="bg1"/>
                </a:solidFill>
                <a:latin typeface="Copperplate Gothic Bold" pitchFamily="34" charset="0"/>
              </a:rPr>
            </a:br>
            <a:r>
              <a:rPr lang="en-US" dirty="0">
                <a:solidFill>
                  <a:schemeClr val="accent1"/>
                </a:solidFill>
                <a:latin typeface="Rockwell" pitchFamily="18" charset="0"/>
              </a:rPr>
              <a:t>Rom.12:1-2</a:t>
            </a:r>
          </a:p>
        </p:txBody>
      </p:sp>
    </p:spTree>
    <p:extLst>
      <p:ext uri="{BB962C8B-B14F-4D97-AF65-F5344CB8AC3E}">
        <p14:creationId xmlns:p14="http://schemas.microsoft.com/office/powerpoint/2010/main" val="40872128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10515600" cy="1143000"/>
          </a:xfrm>
        </p:spPr>
        <p:txBody>
          <a:bodyPr/>
          <a:lstStyle/>
          <a:p>
            <a:r>
              <a:rPr lang="en-US" sz="5400" b="1" cap="none" dirty="0">
                <a:solidFill>
                  <a:schemeClr val="tx2">
                    <a:lumMod val="20000"/>
                    <a:lumOff val="80000"/>
                  </a:schemeClr>
                </a:solidFill>
                <a:latin typeface="Helvetica"/>
                <a:cs typeface="Helvetica"/>
              </a:rPr>
              <a:t>Do Not Be Conformed…</a:t>
            </a:r>
          </a:p>
        </p:txBody>
      </p:sp>
      <p:sp>
        <p:nvSpPr>
          <p:cNvPr id="3" name="Content Placeholder 2"/>
          <p:cNvSpPr>
            <a:spLocks noGrp="1"/>
          </p:cNvSpPr>
          <p:nvPr>
            <p:ph sz="quarter" idx="13"/>
          </p:nvPr>
        </p:nvSpPr>
        <p:spPr>
          <a:xfrm>
            <a:off x="800100" y="1828800"/>
            <a:ext cx="10515600" cy="3886200"/>
          </a:xfrm>
        </p:spPr>
        <p:txBody>
          <a:bodyPr>
            <a:normAutofit/>
          </a:bodyPr>
          <a:lstStyle/>
          <a:p>
            <a:r>
              <a:rPr lang="en-US" sz="3600" dirty="0">
                <a:latin typeface="Helvetica"/>
                <a:cs typeface="Helvetica"/>
              </a:rPr>
              <a:t>Prepare Your Heart</a:t>
            </a:r>
          </a:p>
          <a:p>
            <a:r>
              <a:rPr lang="en-US" sz="3600" dirty="0">
                <a:latin typeface="Helvetica"/>
                <a:cs typeface="Helvetica"/>
              </a:rPr>
              <a:t>Exercise Toward Godliness</a:t>
            </a:r>
          </a:p>
        </p:txBody>
      </p:sp>
    </p:spTree>
    <p:extLst>
      <p:ext uri="{BB962C8B-B14F-4D97-AF65-F5344CB8AC3E}">
        <p14:creationId xmlns:p14="http://schemas.microsoft.com/office/powerpoint/2010/main" val="38147820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143000"/>
          </a:xfrm>
        </p:spPr>
        <p:txBody>
          <a:bodyPr/>
          <a:lstStyle/>
          <a:p>
            <a:r>
              <a:rPr lang="en-US" sz="5400" b="1" cap="none" dirty="0">
                <a:solidFill>
                  <a:schemeClr val="tx2">
                    <a:lumMod val="20000"/>
                    <a:lumOff val="80000"/>
                  </a:schemeClr>
                </a:solidFill>
                <a:latin typeface="Helvetica"/>
                <a:cs typeface="Helvetica"/>
              </a:rPr>
              <a:t>4 Stages of Life</a:t>
            </a:r>
          </a:p>
        </p:txBody>
      </p:sp>
      <p:sp>
        <p:nvSpPr>
          <p:cNvPr id="3" name="Content Placeholder 2"/>
          <p:cNvSpPr>
            <a:spLocks noGrp="1"/>
          </p:cNvSpPr>
          <p:nvPr>
            <p:ph sz="quarter" idx="13"/>
          </p:nvPr>
        </p:nvSpPr>
        <p:spPr>
          <a:xfrm>
            <a:off x="838200" y="1828800"/>
            <a:ext cx="10515600" cy="3886200"/>
          </a:xfrm>
        </p:spPr>
        <p:txBody>
          <a:bodyPr>
            <a:normAutofit/>
          </a:bodyPr>
          <a:lstStyle/>
          <a:p>
            <a:r>
              <a:rPr lang="en-US" sz="3600" dirty="0">
                <a:latin typeface="Helvetica"/>
                <a:cs typeface="Helvetica"/>
              </a:rPr>
              <a:t>Unconscious Ignorance</a:t>
            </a:r>
          </a:p>
          <a:p>
            <a:r>
              <a:rPr lang="en-US" sz="3600" dirty="0">
                <a:latin typeface="Helvetica"/>
                <a:cs typeface="Helvetica"/>
              </a:rPr>
              <a:t>Conscious Ignorance</a:t>
            </a:r>
          </a:p>
          <a:p>
            <a:r>
              <a:rPr lang="en-US" sz="3600" dirty="0">
                <a:latin typeface="Helvetica"/>
                <a:cs typeface="Helvetica"/>
              </a:rPr>
              <a:t>Conscious Ability</a:t>
            </a:r>
          </a:p>
          <a:p>
            <a:r>
              <a:rPr lang="en-US" sz="3600" dirty="0">
                <a:latin typeface="Helvetica"/>
                <a:cs typeface="Helvetica"/>
              </a:rPr>
              <a:t>Unconscious Ability</a:t>
            </a:r>
          </a:p>
        </p:txBody>
      </p:sp>
    </p:spTree>
    <p:extLst>
      <p:ext uri="{BB962C8B-B14F-4D97-AF65-F5344CB8AC3E}">
        <p14:creationId xmlns:p14="http://schemas.microsoft.com/office/powerpoint/2010/main" val="38084907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143000"/>
          </a:xfrm>
        </p:spPr>
        <p:txBody>
          <a:bodyPr/>
          <a:lstStyle/>
          <a:p>
            <a:r>
              <a:rPr lang="en-US" sz="5400" b="1" cap="none" dirty="0">
                <a:solidFill>
                  <a:schemeClr val="tx2">
                    <a:lumMod val="20000"/>
                    <a:lumOff val="80000"/>
                  </a:schemeClr>
                </a:solidFill>
                <a:latin typeface="Helvetica"/>
                <a:cs typeface="Helvetica"/>
              </a:rPr>
              <a:t>Do Not Be Conformed…</a:t>
            </a:r>
          </a:p>
        </p:txBody>
      </p:sp>
      <p:sp>
        <p:nvSpPr>
          <p:cNvPr id="3" name="Content Placeholder 2"/>
          <p:cNvSpPr>
            <a:spLocks noGrp="1"/>
          </p:cNvSpPr>
          <p:nvPr>
            <p:ph sz="quarter" idx="13"/>
          </p:nvPr>
        </p:nvSpPr>
        <p:spPr>
          <a:xfrm>
            <a:off x="838200" y="1828800"/>
            <a:ext cx="10515600" cy="3886200"/>
          </a:xfrm>
        </p:spPr>
        <p:txBody>
          <a:bodyPr>
            <a:normAutofit/>
          </a:bodyPr>
          <a:lstStyle/>
          <a:p>
            <a:r>
              <a:rPr lang="en-US" sz="3600" dirty="0">
                <a:latin typeface="Helvetica"/>
                <a:cs typeface="Helvetica"/>
              </a:rPr>
              <a:t>Prepare Your Heart</a:t>
            </a:r>
          </a:p>
          <a:p>
            <a:r>
              <a:rPr lang="en-US" sz="3600" dirty="0">
                <a:latin typeface="Helvetica"/>
                <a:cs typeface="Helvetica"/>
              </a:rPr>
              <a:t>Exercise Toward Godliness</a:t>
            </a:r>
          </a:p>
          <a:p>
            <a:r>
              <a:rPr lang="en-US" sz="3600" dirty="0">
                <a:latin typeface="Helvetica"/>
                <a:cs typeface="Helvetica"/>
              </a:rPr>
              <a:t>Don’t Be Deceived</a:t>
            </a:r>
          </a:p>
        </p:txBody>
      </p:sp>
    </p:spTree>
    <p:extLst>
      <p:ext uri="{BB962C8B-B14F-4D97-AF65-F5344CB8AC3E}">
        <p14:creationId xmlns:p14="http://schemas.microsoft.com/office/powerpoint/2010/main" val="33741001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7924800" cy="1143000"/>
          </a:xfrm>
        </p:spPr>
        <p:txBody>
          <a:bodyPr/>
          <a:lstStyle/>
          <a:p>
            <a:r>
              <a:rPr lang="en-US" sz="4800" b="1" cap="none" dirty="0">
                <a:solidFill>
                  <a:schemeClr val="tx2">
                    <a:lumMod val="20000"/>
                    <a:lumOff val="80000"/>
                  </a:schemeClr>
                </a:solidFill>
                <a:latin typeface="Helvetica"/>
                <a:cs typeface="Helvetica"/>
              </a:rPr>
              <a:t>Don’t Be Deceived</a:t>
            </a:r>
          </a:p>
        </p:txBody>
      </p:sp>
      <p:sp>
        <p:nvSpPr>
          <p:cNvPr id="3" name="Content Placeholder 2"/>
          <p:cNvSpPr>
            <a:spLocks noGrp="1"/>
          </p:cNvSpPr>
          <p:nvPr>
            <p:ph sz="quarter" idx="13"/>
          </p:nvPr>
        </p:nvSpPr>
        <p:spPr>
          <a:xfrm>
            <a:off x="2133600" y="1828800"/>
            <a:ext cx="7924800" cy="3886200"/>
          </a:xfrm>
        </p:spPr>
        <p:txBody>
          <a:bodyPr>
            <a:normAutofit/>
          </a:bodyPr>
          <a:lstStyle/>
          <a:p>
            <a:pPr marL="0" indent="0" algn="ctr">
              <a:buNone/>
            </a:pPr>
            <a:r>
              <a:rPr lang="en-US" sz="4000" dirty="0">
                <a:solidFill>
                  <a:schemeClr val="tx2"/>
                </a:solidFill>
                <a:latin typeface="Helvetica"/>
                <a:cs typeface="Helvetica"/>
              </a:rPr>
              <a:t>You Will Reap…</a:t>
            </a:r>
          </a:p>
          <a:p>
            <a:r>
              <a:rPr lang="en-US" sz="3200" dirty="0">
                <a:latin typeface="Helvetica"/>
                <a:cs typeface="Helvetica"/>
              </a:rPr>
              <a:t>What You</a:t>
            </a:r>
          </a:p>
          <a:p>
            <a:r>
              <a:rPr lang="en-US" sz="3200" dirty="0">
                <a:latin typeface="Helvetica"/>
                <a:cs typeface="Helvetica"/>
              </a:rPr>
              <a:t>Later Than You</a:t>
            </a:r>
          </a:p>
          <a:p>
            <a:r>
              <a:rPr lang="en-US" sz="3200" dirty="0">
                <a:latin typeface="Helvetica"/>
                <a:cs typeface="Helvetica"/>
              </a:rPr>
              <a:t>More Than You</a:t>
            </a:r>
          </a:p>
        </p:txBody>
      </p:sp>
      <p:sp>
        <p:nvSpPr>
          <p:cNvPr id="4" name="TextBox 3"/>
          <p:cNvSpPr txBox="1"/>
          <p:nvPr/>
        </p:nvSpPr>
        <p:spPr>
          <a:xfrm>
            <a:off x="7315200" y="2514600"/>
            <a:ext cx="685800" cy="2123658"/>
          </a:xfrm>
          <a:prstGeom prst="rect">
            <a:avLst/>
          </a:prstGeom>
          <a:noFill/>
        </p:spPr>
        <p:txBody>
          <a:bodyPr wrap="square" rtlCol="0">
            <a:spAutoFit/>
          </a:bodyPr>
          <a:lstStyle/>
          <a:p>
            <a:r>
              <a:rPr lang="en-US" sz="4400" dirty="0">
                <a:latin typeface="Arial Black"/>
                <a:cs typeface="Arial Black"/>
              </a:rPr>
              <a:t>SOW</a:t>
            </a:r>
          </a:p>
        </p:txBody>
      </p:sp>
      <p:sp>
        <p:nvSpPr>
          <p:cNvPr id="5" name="Right Arrow 4"/>
          <p:cNvSpPr/>
          <p:nvPr/>
        </p:nvSpPr>
        <p:spPr>
          <a:xfrm>
            <a:off x="5486400" y="2667000"/>
            <a:ext cx="1828800" cy="1828800"/>
          </a:xfrm>
          <a:prstGeom prst="rightArrow">
            <a:avLst/>
          </a:prstGeom>
          <a:solidFill>
            <a:schemeClr val="tx2"/>
          </a:solidFill>
          <a:ln>
            <a:solidFill>
              <a:schemeClr val="tx2"/>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8813116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143000"/>
          </a:xfrm>
        </p:spPr>
        <p:txBody>
          <a:bodyPr/>
          <a:lstStyle/>
          <a:p>
            <a:r>
              <a:rPr lang="en-US" sz="5400" b="1" cap="none" dirty="0">
                <a:solidFill>
                  <a:schemeClr val="tx2">
                    <a:lumMod val="20000"/>
                    <a:lumOff val="80000"/>
                  </a:schemeClr>
                </a:solidFill>
                <a:latin typeface="Helvetica"/>
                <a:cs typeface="Helvetica"/>
              </a:rPr>
              <a:t>Do Not Be Conformed…</a:t>
            </a:r>
          </a:p>
        </p:txBody>
      </p:sp>
      <p:sp>
        <p:nvSpPr>
          <p:cNvPr id="3" name="Content Placeholder 2"/>
          <p:cNvSpPr>
            <a:spLocks noGrp="1"/>
          </p:cNvSpPr>
          <p:nvPr>
            <p:ph sz="quarter" idx="13"/>
          </p:nvPr>
        </p:nvSpPr>
        <p:spPr>
          <a:xfrm>
            <a:off x="838200" y="1828800"/>
            <a:ext cx="10515600" cy="3886200"/>
          </a:xfrm>
        </p:spPr>
        <p:txBody>
          <a:bodyPr>
            <a:normAutofit/>
          </a:bodyPr>
          <a:lstStyle/>
          <a:p>
            <a:r>
              <a:rPr lang="en-US" sz="3600" dirty="0">
                <a:latin typeface="Helvetica"/>
                <a:cs typeface="Helvetica"/>
              </a:rPr>
              <a:t>Prepare Your Heart</a:t>
            </a:r>
          </a:p>
          <a:p>
            <a:r>
              <a:rPr lang="en-US" sz="3600" dirty="0">
                <a:latin typeface="Helvetica"/>
                <a:cs typeface="Helvetica"/>
              </a:rPr>
              <a:t>Exercise Toward Godliness</a:t>
            </a:r>
          </a:p>
          <a:p>
            <a:r>
              <a:rPr lang="en-US" sz="3600" dirty="0">
                <a:latin typeface="Helvetica"/>
                <a:cs typeface="Helvetica"/>
              </a:rPr>
              <a:t>Don’t Be Deceived</a:t>
            </a:r>
          </a:p>
        </p:txBody>
      </p:sp>
    </p:spTree>
    <p:extLst>
      <p:ext uri="{BB962C8B-B14F-4D97-AF65-F5344CB8AC3E}">
        <p14:creationId xmlns:p14="http://schemas.microsoft.com/office/powerpoint/2010/main" val="26514366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2" name="Picture 8" descr="http://www.hopeonhope.com/wp-content/uploads/2011/06/MountaintopVictory.istock.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4000" y="1295400"/>
            <a:ext cx="4938136" cy="3276600"/>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4267200" y="2198688"/>
            <a:ext cx="6172200" cy="1470025"/>
          </a:xfrm>
        </p:spPr>
        <p:txBody>
          <a:bodyPr>
            <a:noAutofit/>
          </a:bodyPr>
          <a:lstStyle/>
          <a:p>
            <a:r>
              <a:rPr lang="en-US" sz="5800" dirty="0">
                <a:solidFill>
                  <a:schemeClr val="bg1"/>
                </a:solidFill>
                <a:latin typeface="Rockwell" pitchFamily="18" charset="0"/>
              </a:rPr>
              <a:t>Do</a:t>
            </a:r>
            <a:r>
              <a:rPr lang="en-US" sz="5800" dirty="0">
                <a:solidFill>
                  <a:schemeClr val="bg1"/>
                </a:solidFill>
              </a:rPr>
              <a:t> </a:t>
            </a:r>
            <a:r>
              <a:rPr lang="en-US" sz="5800" dirty="0">
                <a:solidFill>
                  <a:schemeClr val="accent6">
                    <a:lumMod val="75000"/>
                  </a:schemeClr>
                </a:solidFill>
                <a:latin typeface="Copperplate Gothic Bold" pitchFamily="34" charset="0"/>
              </a:rPr>
              <a:t>Not</a:t>
            </a:r>
            <a:r>
              <a:rPr lang="en-US" sz="5800" dirty="0">
                <a:solidFill>
                  <a:schemeClr val="bg1"/>
                </a:solidFill>
              </a:rPr>
              <a:t> </a:t>
            </a:r>
            <a:br>
              <a:rPr lang="en-US" sz="5800" dirty="0">
                <a:solidFill>
                  <a:schemeClr val="bg1"/>
                </a:solidFill>
              </a:rPr>
            </a:br>
            <a:r>
              <a:rPr lang="en-US" sz="5800" dirty="0">
                <a:solidFill>
                  <a:schemeClr val="bg1"/>
                </a:solidFill>
                <a:latin typeface="Rockwell" pitchFamily="18" charset="0"/>
              </a:rPr>
              <a:t>Be</a:t>
            </a:r>
            <a:r>
              <a:rPr lang="en-US" sz="5800" dirty="0">
                <a:solidFill>
                  <a:schemeClr val="bg1"/>
                </a:solidFill>
              </a:rPr>
              <a:t> </a:t>
            </a:r>
            <a:r>
              <a:rPr lang="en-US" sz="5800" dirty="0">
                <a:solidFill>
                  <a:schemeClr val="accent6">
                    <a:lumMod val="75000"/>
                  </a:schemeClr>
                </a:solidFill>
                <a:latin typeface="Copperplate Gothic Bold" pitchFamily="34" charset="0"/>
              </a:rPr>
              <a:t>Conformed</a:t>
            </a:r>
            <a:r>
              <a:rPr lang="en-US" sz="5800" dirty="0">
                <a:solidFill>
                  <a:schemeClr val="bg1"/>
                </a:solidFill>
                <a:latin typeface="Copperplate Gothic Bold" pitchFamily="34" charset="0"/>
              </a:rPr>
              <a:t/>
            </a:r>
            <a:br>
              <a:rPr lang="en-US" sz="5800" dirty="0">
                <a:solidFill>
                  <a:schemeClr val="bg1"/>
                </a:solidFill>
                <a:latin typeface="Copperplate Gothic Bold" pitchFamily="34" charset="0"/>
              </a:rPr>
            </a:br>
            <a:r>
              <a:rPr lang="en-US" sz="3600" dirty="0">
                <a:solidFill>
                  <a:schemeClr val="accent1"/>
                </a:solidFill>
                <a:latin typeface="Rockwell" pitchFamily="18" charset="0"/>
              </a:rPr>
              <a:t>Rom.12:1-2</a:t>
            </a:r>
          </a:p>
        </p:txBody>
      </p:sp>
    </p:spTree>
    <p:extLst>
      <p:ext uri="{BB962C8B-B14F-4D97-AF65-F5344CB8AC3E}">
        <p14:creationId xmlns:p14="http://schemas.microsoft.com/office/powerpoint/2010/main" val="42643347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329</TotalTime>
  <Words>217</Words>
  <Application>Microsoft Macintosh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Arial Black</vt:lpstr>
      <vt:lpstr>Arial Narrow</vt:lpstr>
      <vt:lpstr>Calibri</vt:lpstr>
      <vt:lpstr>Copperplate Gothic Bold</vt:lpstr>
      <vt:lpstr>Helvetica</vt:lpstr>
      <vt:lpstr>Rockwell</vt:lpstr>
      <vt:lpstr>Office Theme</vt:lpstr>
      <vt:lpstr>Horizon</vt:lpstr>
      <vt:lpstr>Romans 12:1-2</vt:lpstr>
      <vt:lpstr>Romans 12:1-2</vt:lpstr>
      <vt:lpstr>Do Not  Be Conformed Rom.12:1-2</vt:lpstr>
      <vt:lpstr>Do Not Be Conformed…</vt:lpstr>
      <vt:lpstr>4 Stages of Life</vt:lpstr>
      <vt:lpstr>Do Not Be Conformed…</vt:lpstr>
      <vt:lpstr>Don’t Be Deceived</vt:lpstr>
      <vt:lpstr>Do Not Be Conformed…</vt:lpstr>
      <vt:lpstr>Do Not  Be Conformed Rom.12:1-2</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Thielbar Admin</dc:creator>
  <cp:lastModifiedBy>Microsoft Office User</cp:lastModifiedBy>
  <cp:revision>23</cp:revision>
  <dcterms:created xsi:type="dcterms:W3CDTF">2012-03-09T16:26:10Z</dcterms:created>
  <dcterms:modified xsi:type="dcterms:W3CDTF">2016-06-04T21:38:14Z</dcterms:modified>
</cp:coreProperties>
</file>