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B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712"/>
  </p:normalViewPr>
  <p:slideViewPr>
    <p:cSldViewPr snapToGrid="0" snapToObjects="1">
      <p:cViewPr>
        <p:scale>
          <a:sx n="83" d="100"/>
          <a:sy n="83" d="100"/>
        </p:scale>
        <p:origin x="1696" y="8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6B0A-2E4F-CA4B-BA3B-F02C545EFB3D}" type="datetimeFigureOut">
              <a:rPr lang="en-US" smtClean="0"/>
              <a:pPr/>
              <a:t>6/12/16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3658-6706-AD4B-9E67-3658BB3222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65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6B0A-2E4F-CA4B-BA3B-F02C545EFB3D}" type="datetimeFigureOut">
              <a:rPr lang="en-US" smtClean="0"/>
              <a:pPr/>
              <a:t>6/12/16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3658-6706-AD4B-9E67-3658BB3222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29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6B0A-2E4F-CA4B-BA3B-F02C545EFB3D}" type="datetimeFigureOut">
              <a:rPr lang="en-US" smtClean="0"/>
              <a:pPr/>
              <a:t>6/12/16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3658-6706-AD4B-9E67-3658BB3222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84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6B0A-2E4F-CA4B-BA3B-F02C545EFB3D}" type="datetimeFigureOut">
              <a:rPr lang="en-US" smtClean="0"/>
              <a:pPr/>
              <a:t>6/12/16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3658-6706-AD4B-9E67-3658BB3222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359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6B0A-2E4F-CA4B-BA3B-F02C545EFB3D}" type="datetimeFigureOut">
              <a:rPr lang="en-US" smtClean="0"/>
              <a:pPr/>
              <a:t>6/12/16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3658-6706-AD4B-9E67-3658BB3222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05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6B0A-2E4F-CA4B-BA3B-F02C545EFB3D}" type="datetimeFigureOut">
              <a:rPr lang="en-US" smtClean="0"/>
              <a:pPr/>
              <a:t>6/12/16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3658-6706-AD4B-9E67-3658BB3222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57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6B0A-2E4F-CA4B-BA3B-F02C545EFB3D}" type="datetimeFigureOut">
              <a:rPr lang="en-US" smtClean="0"/>
              <a:pPr/>
              <a:t>6/12/16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3658-6706-AD4B-9E67-3658BB3222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30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6B0A-2E4F-CA4B-BA3B-F02C545EFB3D}" type="datetimeFigureOut">
              <a:rPr lang="en-US" smtClean="0"/>
              <a:pPr/>
              <a:t>6/12/16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3658-6706-AD4B-9E67-3658BB3222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69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6B0A-2E4F-CA4B-BA3B-F02C545EFB3D}" type="datetimeFigureOut">
              <a:rPr lang="en-US" smtClean="0"/>
              <a:pPr/>
              <a:t>6/12/16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3658-6706-AD4B-9E67-3658BB3222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44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6B0A-2E4F-CA4B-BA3B-F02C545EFB3D}" type="datetimeFigureOut">
              <a:rPr lang="en-US" smtClean="0"/>
              <a:pPr/>
              <a:t>6/12/16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3658-6706-AD4B-9E67-3658BB3222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180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6B0A-2E4F-CA4B-BA3B-F02C545EFB3D}" type="datetimeFigureOut">
              <a:rPr lang="en-US" smtClean="0"/>
              <a:pPr/>
              <a:t>6/12/16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3658-6706-AD4B-9E67-3658BB3222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6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46B0A-2E4F-CA4B-BA3B-F02C545EFB3D}" type="datetimeFigureOut">
              <a:rPr lang="en-US" smtClean="0"/>
              <a:pPr/>
              <a:t>6/12/16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3658-6706-AD4B-9E67-3658BB3222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4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50590" y="424938"/>
            <a:ext cx="7847308" cy="3930085"/>
          </a:xfrm>
        </p:spPr>
        <p:txBody>
          <a:bodyPr>
            <a:normAutofit/>
          </a:bodyPr>
          <a:lstStyle/>
          <a:p>
            <a:pPr algn="r"/>
            <a:r>
              <a:rPr lang="en-US" sz="13800" i="1" dirty="0" smtClean="0">
                <a:solidFill>
                  <a:srgbClr val="F0EBD7"/>
                </a:solidFill>
                <a:effectLst>
                  <a:glow rad="127000">
                    <a:schemeClr val="tx1">
                      <a:alpha val="32000"/>
                    </a:schemeClr>
                  </a:glow>
                </a:effectLst>
                <a:latin typeface="Garamond" charset="0"/>
                <a:ea typeface="Garamond" charset="0"/>
                <a:cs typeface="Garamond" charset="0"/>
              </a:rPr>
              <a:t>Holy Spirit Baptism</a:t>
            </a:r>
            <a:endParaRPr lang="en-US" sz="13800" i="1" dirty="0">
              <a:solidFill>
                <a:srgbClr val="F0EBD7"/>
              </a:solidFill>
              <a:effectLst>
                <a:glow rad="127000">
                  <a:schemeClr val="tx1">
                    <a:alpha val="32000"/>
                  </a:schemeClr>
                </a:glow>
              </a:effectLst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09288" y="4432513"/>
            <a:ext cx="5088610" cy="1000958"/>
          </a:xfrm>
        </p:spPr>
        <p:txBody>
          <a:bodyPr>
            <a:normAutofit/>
          </a:bodyPr>
          <a:lstStyle/>
          <a:p>
            <a:pPr algn="r"/>
            <a:r>
              <a:rPr lang="en-US" sz="3200" i="1" dirty="0" smtClean="0">
                <a:solidFill>
                  <a:srgbClr val="F0EBD7"/>
                </a:solidFill>
                <a:effectLst>
                  <a:glow rad="228600">
                    <a:schemeClr val="tx1">
                      <a:alpha val="35000"/>
                    </a:schemeClr>
                  </a:glow>
                </a:effectLst>
                <a:latin typeface="Garamond" charset="0"/>
                <a:ea typeface="Garamond" charset="0"/>
                <a:cs typeface="Garamond" charset="0"/>
              </a:rPr>
              <a:t>1 Corinthians 6:19-20</a:t>
            </a:r>
            <a:endParaRPr lang="en-US" sz="3200" i="1" dirty="0">
              <a:solidFill>
                <a:srgbClr val="F0EBD7"/>
              </a:solidFill>
              <a:effectLst>
                <a:glow rad="228600">
                  <a:schemeClr val="tx1">
                    <a:alpha val="35000"/>
                  </a:schemeClr>
                </a:glow>
              </a:effectLst>
              <a:latin typeface="Garamond" charset="0"/>
              <a:ea typeface="Garamond" charset="0"/>
              <a:cs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0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8000" i="1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46000"/>
                    </a:schemeClr>
                  </a:glow>
                </a:effectLst>
                <a:latin typeface="Garamond" charset="0"/>
                <a:ea typeface="Garamond" charset="0"/>
                <a:cs typeface="Garamond" charset="0"/>
              </a:rPr>
              <a:t>When it Happened</a:t>
            </a:r>
            <a:endParaRPr lang="en-US" sz="8000" i="1" dirty="0">
              <a:solidFill>
                <a:srgbClr val="F0EBD7"/>
              </a:solidFill>
              <a:effectLst>
                <a:glow rad="165100">
                  <a:schemeClr val="tx1">
                    <a:alpha val="46000"/>
                  </a:schemeClr>
                </a:glow>
              </a:effectLst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530" y="1580827"/>
            <a:ext cx="11606940" cy="3843579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Jesus is pointed to as having this unique ability (Matt. 3:11).</a:t>
            </a:r>
          </a:p>
          <a:p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Jesus brings up this language leading up to Pentecost (Acts 1:5).</a:t>
            </a:r>
          </a:p>
          <a:p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Peter remembers it again at the house of Cornelius (Acts 11:26).</a:t>
            </a:r>
            <a:endParaRPr lang="en-US" sz="4000" dirty="0">
              <a:solidFill>
                <a:srgbClr val="F0EBD7"/>
              </a:solidFill>
              <a:effectLst>
                <a:glow rad="165100">
                  <a:schemeClr val="tx1">
                    <a:alpha val="5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63982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8000" i="1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46000"/>
                    </a:schemeClr>
                  </a:glow>
                </a:effectLst>
                <a:latin typeface="Garamond" charset="0"/>
                <a:ea typeface="Garamond" charset="0"/>
                <a:cs typeface="Garamond" charset="0"/>
              </a:rPr>
              <a:t>Who Is Baptized</a:t>
            </a:r>
            <a:endParaRPr lang="en-US" sz="8000" i="1" dirty="0">
              <a:solidFill>
                <a:srgbClr val="F0EBD7"/>
              </a:solidFill>
              <a:effectLst>
                <a:glow rad="165100">
                  <a:schemeClr val="tx1">
                    <a:alpha val="46000"/>
                  </a:schemeClr>
                </a:glow>
              </a:effectLst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530" y="1782305"/>
            <a:ext cx="11606940" cy="3642101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Consider the context of the promise (Matt. 3:11).</a:t>
            </a:r>
          </a:p>
          <a:p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Notice the language in Acts 1 and 2.</a:t>
            </a:r>
          </a:p>
          <a:p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The nature of Peter’s statement suggests this hasn’t happened between Pentecost and Cornelius (Acts 11:15-16).</a:t>
            </a:r>
            <a:endParaRPr lang="en-US" sz="4000" dirty="0">
              <a:solidFill>
                <a:srgbClr val="F0EBD7"/>
              </a:solidFill>
              <a:effectLst>
                <a:glow rad="165100">
                  <a:schemeClr val="tx1">
                    <a:alpha val="5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8194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8000" i="1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46000"/>
                    </a:schemeClr>
                  </a:glow>
                </a:effectLst>
                <a:latin typeface="Garamond" charset="0"/>
                <a:ea typeface="Garamond" charset="0"/>
                <a:cs typeface="Garamond" charset="0"/>
              </a:rPr>
              <a:t>Why Baptized</a:t>
            </a:r>
            <a:endParaRPr lang="en-US" sz="8000" i="1" dirty="0">
              <a:solidFill>
                <a:srgbClr val="F0EBD7"/>
              </a:solidFill>
              <a:effectLst>
                <a:glow rad="165100">
                  <a:schemeClr val="tx1">
                    <a:alpha val="46000"/>
                  </a:schemeClr>
                </a:glow>
              </a:effectLst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530" y="2014780"/>
            <a:ext cx="11606940" cy="340962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Think of the responsibility of the apostles (Rev. 2:2; Eph. 2:20; 1 Thess. 2:6).</a:t>
            </a:r>
          </a:p>
          <a:p>
            <a:r>
              <a:rPr lang="en-US" sz="4000" dirty="0" smtClean="0">
                <a:solidFill>
                  <a:srgbClr val="F0EBD7"/>
                </a:solidFill>
                <a:effectLst>
                  <a:glow rad="165100">
                    <a:schemeClr val="tx1">
                      <a:alpha val="55000"/>
                    </a:schemeClr>
                  </a:glow>
                </a:effectLst>
              </a:rPr>
              <a:t>Consider the difficulty of accepting Gentiles (Acts 11:14; 10:9-16, 45-47).</a:t>
            </a:r>
            <a:endParaRPr lang="en-US" sz="4000" dirty="0">
              <a:solidFill>
                <a:srgbClr val="F0EBD7"/>
              </a:solidFill>
              <a:effectLst>
                <a:glow rad="165100">
                  <a:schemeClr val="tx1">
                    <a:alpha val="5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18936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126</Words>
  <Application>Microsoft Macintosh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Garamond</vt:lpstr>
      <vt:lpstr>Office Theme</vt:lpstr>
      <vt:lpstr>Holy Spirit Baptism</vt:lpstr>
      <vt:lpstr>When it Happened</vt:lpstr>
      <vt:lpstr>Who Is Baptized</vt:lpstr>
      <vt:lpstr>Why Baptized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is the Holy Spirit?</dc:title>
  <dc:creator>Stephen Russell</dc:creator>
  <cp:lastModifiedBy>Microsoft Office User</cp:lastModifiedBy>
  <cp:revision>12</cp:revision>
  <dcterms:created xsi:type="dcterms:W3CDTF">2016-05-08T19:00:15Z</dcterms:created>
  <dcterms:modified xsi:type="dcterms:W3CDTF">2016-06-13T00:53:18Z</dcterms:modified>
</cp:coreProperties>
</file>