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78" r:id="rId5"/>
    <p:sldId id="260" r:id="rId6"/>
    <p:sldId id="279" r:id="rId7"/>
    <p:sldId id="261" r:id="rId8"/>
    <p:sldId id="262" r:id="rId9"/>
    <p:sldId id="291" r:id="rId10"/>
    <p:sldId id="292" r:id="rId11"/>
    <p:sldId id="290" r:id="rId12"/>
    <p:sldId id="263" r:id="rId13"/>
    <p:sldId id="264" r:id="rId14"/>
    <p:sldId id="286" r:id="rId15"/>
    <p:sldId id="265" r:id="rId16"/>
    <p:sldId id="266" r:id="rId17"/>
    <p:sldId id="267" r:id="rId18"/>
    <p:sldId id="268" r:id="rId19"/>
    <p:sldId id="280" r:id="rId20"/>
    <p:sldId id="281" r:id="rId21"/>
    <p:sldId id="269" r:id="rId22"/>
    <p:sldId id="282" r:id="rId23"/>
    <p:sldId id="283" r:id="rId24"/>
    <p:sldId id="284" r:id="rId25"/>
    <p:sldId id="270" r:id="rId26"/>
    <p:sldId id="271" r:id="rId27"/>
    <p:sldId id="285" r:id="rId28"/>
    <p:sldId id="272" r:id="rId29"/>
    <p:sldId id="289" r:id="rId30"/>
    <p:sldId id="273" r:id="rId31"/>
    <p:sldId id="27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6:24-34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3200" dirty="0"/>
              <a:t> "No one can serve two masters; for either he will hate the one and love the other, or else he will be loyal to the one and despise the other. You cannot serve God and mammon.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“Worry” – </a:t>
            </a:r>
            <a:r>
              <a:rPr lang="en-US" sz="4400" i="1" dirty="0" err="1" smtClean="0"/>
              <a:t>merimnao</a:t>
            </a:r>
            <a:r>
              <a:rPr lang="en-US" sz="4400" i="1" dirty="0" smtClean="0"/>
              <a:t> (3309)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Vincent’s Word Studies:</a:t>
            </a: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“The cognate noun is </a:t>
            </a:r>
            <a:r>
              <a:rPr lang="en-US" sz="2800" i="1" dirty="0" err="1">
                <a:solidFill>
                  <a:schemeClr val="tx1"/>
                </a:solidFill>
              </a:rPr>
              <a:t>merimna</a:t>
            </a:r>
            <a:r>
              <a:rPr lang="en-US" sz="2800" i="1" dirty="0">
                <a:solidFill>
                  <a:schemeClr val="tx1"/>
                </a:solidFill>
              </a:rPr>
              <a:t>, care, which was formerly derived from </a:t>
            </a:r>
            <a:r>
              <a:rPr lang="en-US" sz="2800" i="1" dirty="0" err="1">
                <a:solidFill>
                  <a:schemeClr val="tx1"/>
                </a:solidFill>
              </a:rPr>
              <a:t>meris</a:t>
            </a:r>
            <a:r>
              <a:rPr lang="en-US" sz="2800" i="1" dirty="0">
                <a:solidFill>
                  <a:schemeClr val="tx1"/>
                </a:solidFill>
              </a:rPr>
              <a:t>, a part; </a:t>
            </a:r>
            <a:r>
              <a:rPr lang="en-US" sz="2800" i="1" dirty="0" err="1">
                <a:solidFill>
                  <a:schemeClr val="tx1"/>
                </a:solidFill>
              </a:rPr>
              <a:t>merizo</a:t>
            </a:r>
            <a:r>
              <a:rPr lang="en-US" sz="2800" i="1" dirty="0">
                <a:solidFill>
                  <a:schemeClr val="tx1"/>
                </a:solidFill>
              </a:rPr>
              <a:t>̄, to divide; and was explained accordingly as </a:t>
            </a:r>
            <a:r>
              <a:rPr lang="en-US" sz="2800" b="1" i="1" u="sng" dirty="0">
                <a:solidFill>
                  <a:schemeClr val="tx1"/>
                </a:solidFill>
              </a:rPr>
              <a:t>a dividing care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r>
              <a:rPr lang="en-US" sz="2800" b="1" i="1" u="sng" dirty="0">
                <a:solidFill>
                  <a:schemeClr val="tx1"/>
                </a:solidFill>
              </a:rPr>
              <a:t>distracting the heart from the true object of life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</a:p>
          <a:p>
            <a:pPr lvl="1"/>
            <a:endParaRPr lang="en-US" sz="2800" i="1" dirty="0" smtClean="0"/>
          </a:p>
          <a:p>
            <a:r>
              <a:rPr lang="en-US" sz="3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(Prov.12:25)</a:t>
            </a:r>
          </a:p>
          <a:p>
            <a:pPr lvl="1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heart of man causes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depression, But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good word makes it glad.</a:t>
            </a:r>
          </a:p>
        </p:txBody>
      </p:sp>
    </p:spTree>
    <p:extLst>
      <p:ext uri="{BB962C8B-B14F-4D97-AF65-F5344CB8AC3E}">
        <p14:creationId xmlns:p14="http://schemas.microsoft.com/office/powerpoint/2010/main" val="40896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Devotion to the subject of “worry” in the Bible reveals it’s prominence as a problem of life.</a:t>
            </a:r>
          </a:p>
          <a:p>
            <a:pPr lvl="1"/>
            <a:endParaRPr lang="en-US" sz="2900" dirty="0"/>
          </a:p>
          <a:p>
            <a:r>
              <a:rPr lang="en-US" sz="3200" dirty="0"/>
              <a:t>“Worry” defined:</a:t>
            </a:r>
          </a:p>
          <a:p>
            <a:pPr lvl="1"/>
            <a:r>
              <a:rPr lang="en-US" sz="2800" dirty="0"/>
              <a:t>Lit. “to divide” “the mind”</a:t>
            </a:r>
          </a:p>
          <a:p>
            <a:pPr lvl="1"/>
            <a:endParaRPr lang="en-US" sz="2800" dirty="0"/>
          </a:p>
          <a:p>
            <a:r>
              <a:rPr lang="en-US" sz="3200" dirty="0"/>
              <a:t>Worry can be controlled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  <p:extLst>
      <p:ext uri="{BB962C8B-B14F-4D97-AF65-F5344CB8AC3E}">
        <p14:creationId xmlns:p14="http://schemas.microsoft.com/office/powerpoint/2010/main" val="84518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Philippians 4:4-8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b="1" u="sng" dirty="0">
                <a:solidFill>
                  <a:schemeClr val="tx2"/>
                </a:solidFill>
              </a:rPr>
              <a:t>Rejoice</a:t>
            </a:r>
            <a:r>
              <a:rPr lang="en-US" sz="3200" dirty="0">
                <a:solidFill>
                  <a:srgbClr val="000000"/>
                </a:solidFill>
              </a:rPr>
              <a:t> in the Lord always. Again I will say, </a:t>
            </a:r>
            <a:r>
              <a:rPr lang="en-US" sz="3200" b="1" u="sng" dirty="0">
                <a:solidFill>
                  <a:schemeClr val="tx2"/>
                </a:solidFill>
              </a:rPr>
              <a:t>rejoice</a:t>
            </a:r>
            <a:r>
              <a:rPr lang="en-US" sz="3200" dirty="0">
                <a:solidFill>
                  <a:srgbClr val="000000"/>
                </a:solidFill>
              </a:rPr>
              <a:t>!</a:t>
            </a:r>
          </a:p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>
                <a:solidFill>
                  <a:srgbClr val="000000"/>
                </a:solidFill>
              </a:rPr>
              <a:t> Let your </a:t>
            </a:r>
            <a:r>
              <a:rPr lang="en-US" sz="3200" b="1" u="sng" dirty="0">
                <a:solidFill>
                  <a:srgbClr val="B13F9A"/>
                </a:solidFill>
              </a:rPr>
              <a:t>gentleness</a:t>
            </a:r>
            <a:r>
              <a:rPr lang="en-US" sz="3200" dirty="0">
                <a:solidFill>
                  <a:srgbClr val="000000"/>
                </a:solidFill>
              </a:rPr>
              <a:t> be known to all men. The Lord is at hand.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Philippians 4:4-8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dirty="0">
                <a:solidFill>
                  <a:srgbClr val="000000"/>
                </a:solidFill>
              </a:rPr>
              <a:t> Be </a:t>
            </a:r>
            <a:r>
              <a:rPr lang="en-US" sz="3200" b="1" u="sng" dirty="0">
                <a:solidFill>
                  <a:srgbClr val="B13F9A"/>
                </a:solidFill>
              </a:rPr>
              <a:t>anxious</a:t>
            </a:r>
            <a:r>
              <a:rPr lang="en-US" sz="3200" dirty="0">
                <a:solidFill>
                  <a:srgbClr val="000000"/>
                </a:solidFill>
              </a:rPr>
              <a:t> for nothing, but in everything by prayer and supplication, with thanksgiving, let your requests be made known to God;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Philippians 4:4-8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dirty="0">
                <a:solidFill>
                  <a:srgbClr val="000000"/>
                </a:solidFill>
              </a:rPr>
              <a:t> and the </a:t>
            </a:r>
            <a:r>
              <a:rPr lang="en-US" sz="3200" u="sng" dirty="0">
                <a:solidFill>
                  <a:srgbClr val="B13F9A"/>
                </a:solidFill>
              </a:rPr>
              <a:t>peace of God</a:t>
            </a:r>
            <a:r>
              <a:rPr lang="en-US" sz="3200" dirty="0">
                <a:solidFill>
                  <a:srgbClr val="000000"/>
                </a:solidFill>
              </a:rPr>
              <a:t>, which surpasses all understanding, will </a:t>
            </a:r>
            <a:r>
              <a:rPr lang="en-US" sz="3200" u="sng" dirty="0">
                <a:solidFill>
                  <a:srgbClr val="B13F9A"/>
                </a:solidFill>
              </a:rPr>
              <a:t>guard your hearts and minds</a:t>
            </a:r>
            <a:r>
              <a:rPr lang="en-US" sz="3200" dirty="0">
                <a:solidFill>
                  <a:srgbClr val="000000"/>
                </a:solidFill>
              </a:rPr>
              <a:t> through Christ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Philippians 4:4-8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200" dirty="0">
                <a:solidFill>
                  <a:schemeClr val="tx1"/>
                </a:solidFill>
              </a:rPr>
              <a:t> Finally, brethren, whatever things are </a:t>
            </a:r>
            <a:r>
              <a:rPr lang="en-US" sz="3200" u="sng" dirty="0">
                <a:solidFill>
                  <a:srgbClr val="B13F9A"/>
                </a:solidFill>
              </a:rPr>
              <a:t>true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noble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just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pure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lovely</a:t>
            </a:r>
            <a:r>
              <a:rPr lang="en-US" sz="3200" dirty="0">
                <a:solidFill>
                  <a:schemeClr val="tx1"/>
                </a:solidFill>
              </a:rPr>
              <a:t>, whatever things are of </a:t>
            </a:r>
            <a:r>
              <a:rPr lang="en-US" sz="3200" u="sng" dirty="0">
                <a:solidFill>
                  <a:srgbClr val="B13F9A"/>
                </a:solidFill>
              </a:rPr>
              <a:t>good report</a:t>
            </a:r>
            <a:r>
              <a:rPr lang="en-US" sz="3200" dirty="0">
                <a:solidFill>
                  <a:schemeClr val="tx1"/>
                </a:solidFill>
              </a:rPr>
              <a:t>, if there is any </a:t>
            </a:r>
            <a:r>
              <a:rPr lang="en-US" sz="3200" u="sng" dirty="0">
                <a:solidFill>
                  <a:srgbClr val="B13F9A"/>
                </a:solidFill>
              </a:rPr>
              <a:t>virtue</a:t>
            </a:r>
            <a:r>
              <a:rPr lang="en-US" sz="3200" dirty="0">
                <a:solidFill>
                  <a:schemeClr val="tx1"/>
                </a:solidFill>
              </a:rPr>
              <a:t> and if there is anything </a:t>
            </a:r>
            <a:r>
              <a:rPr lang="en-US" sz="3200" u="sng" dirty="0">
                <a:solidFill>
                  <a:srgbClr val="B13F9A"/>
                </a:solidFill>
              </a:rPr>
              <a:t>praiseworthy</a:t>
            </a:r>
            <a:r>
              <a:rPr lang="en-US" sz="3200" dirty="0">
                <a:solidFill>
                  <a:schemeClr val="tx1"/>
                </a:solidFill>
              </a:rPr>
              <a:t>--</a:t>
            </a:r>
            <a:r>
              <a:rPr lang="en-US" sz="3200" b="1" u="sng" dirty="0">
                <a:solidFill>
                  <a:schemeClr val="accent6"/>
                </a:solidFill>
              </a:rPr>
              <a:t>meditate on these things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Devotion to the subject of </a:t>
            </a:r>
            <a:r>
              <a:rPr lang="en-US" sz="3200" i="1" dirty="0"/>
              <a:t>“worry” </a:t>
            </a:r>
            <a:r>
              <a:rPr lang="en-US" sz="3200" dirty="0"/>
              <a:t>in the Bible reveals it’s prominence as a problem of life.</a:t>
            </a:r>
          </a:p>
          <a:p>
            <a:pPr lvl="1"/>
            <a:endParaRPr lang="en-US" sz="2900" dirty="0"/>
          </a:p>
          <a:p>
            <a:r>
              <a:rPr lang="en-US" sz="3200" dirty="0"/>
              <a:t>“Worry” defined:</a:t>
            </a:r>
          </a:p>
          <a:p>
            <a:pPr lvl="1"/>
            <a:r>
              <a:rPr lang="en-US" sz="2800" dirty="0"/>
              <a:t>Lit. “to divide” “the mind”</a:t>
            </a:r>
          </a:p>
          <a:p>
            <a:pPr lvl="1"/>
            <a:endParaRPr lang="en-US" sz="2800" dirty="0"/>
          </a:p>
          <a:p>
            <a:r>
              <a:rPr lang="en-US" sz="3200" dirty="0"/>
              <a:t>Worry can be controlled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Prescription For A Worry-Free Life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Matthew 6:24-34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your priorities straight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800" dirty="0"/>
              <a:t>"No one can serve two masters; for either he will hate the one and love the other, or else he will be loyal to the one and despise the other. You cannot serve God and mammon.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your priorities straight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800" dirty="0"/>
              <a:t>Life is more than food and clothing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514350"/>
            <a:r>
              <a:rPr lang="en-US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(Matt.6:25) </a:t>
            </a:r>
            <a:r>
              <a:rPr lang="en-US" sz="2800" dirty="0"/>
              <a:t>"Therefore I say to you, do not worry about your life, what you will eat or what you will drink; nor about your body, what you will put on. Is not life more than food and the body more than clothing?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6:24-34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US" sz="3200" dirty="0"/>
              <a:t> "Therefore I say to you, </a:t>
            </a:r>
            <a:r>
              <a:rPr lang="en-US" sz="3200" b="1" u="sng" dirty="0">
                <a:solidFill>
                  <a:schemeClr val="tx2"/>
                </a:solidFill>
              </a:rPr>
              <a:t>do not worry</a:t>
            </a:r>
            <a:r>
              <a:rPr lang="en-US" sz="3200" dirty="0"/>
              <a:t> about your life, what you will eat or what you will drink; nor about your body, what you will put on. Is not life more than food and the body more than clothing?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your priorities straight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800" dirty="0"/>
              <a:t>Concern over “this world” will choke out spiritual life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514350"/>
            <a:r>
              <a:rPr lang="en-US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(Matt.13:22)</a:t>
            </a:r>
            <a:r>
              <a:rPr lang="en-US" sz="2800" dirty="0"/>
              <a:t> "Now he who received seed among the thorns is he who hears the word, and the </a:t>
            </a:r>
            <a:r>
              <a:rPr lang="en-US" sz="2800" u="sng" dirty="0">
                <a:solidFill>
                  <a:schemeClr val="tx2"/>
                </a:solidFill>
              </a:rPr>
              <a:t>cares</a:t>
            </a:r>
            <a:r>
              <a:rPr lang="en-US" sz="2800" dirty="0"/>
              <a:t> of this world and the deceitfulness of riches choke the word, and he becomes unfruitful.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God’s Providence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800" dirty="0"/>
              <a:t>"Now if God so clothes the grass of the field, which today is, and tomorrow is thrown into the oven, will He not much more clothe you, O you of little faith?</a:t>
            </a:r>
          </a:p>
          <a:p>
            <a:pPr marL="914400" lvl="1" indent="-514350"/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1:17)</a:t>
            </a:r>
            <a:r>
              <a:rPr lang="en-US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Every good gift and every perfect gift is from above, and comes down from the Father of lights, with whom there is no variation or shadow of turning.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God’s Providence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6:26, 28-29) </a:t>
            </a:r>
            <a:r>
              <a:rPr lang="en-US" sz="2800" b="1" baseline="30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"Look at the birds of the air, for they neither sow nor reap nor gather into barns; yet your heavenly Father feeds them. Are you not of more value than they?    </a:t>
            </a:r>
            <a:r>
              <a:rPr lang="en-US" sz="2800" b="1" baseline="30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2800" dirty="0"/>
              <a:t> "So why do you worry about clothing? Consider the lilies of the field, how they grow: they neither toil nor spin; </a:t>
            </a:r>
            <a:r>
              <a:rPr lang="en-US" sz="2800" b="1" baseline="30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2800" dirty="0"/>
              <a:t> "and yet I say to you that even Solomon in all his glory was not arrayed like one of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God’s Providence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(Isaiah 26:3) </a:t>
            </a:r>
            <a:r>
              <a:rPr lang="en-US" sz="2800" dirty="0"/>
              <a:t>You will keep him in perfect </a:t>
            </a:r>
            <a:r>
              <a:rPr lang="en-US" sz="2800" u="sng" dirty="0">
                <a:solidFill>
                  <a:srgbClr val="B13F9A"/>
                </a:solidFill>
              </a:rPr>
              <a:t>peace</a:t>
            </a:r>
            <a:r>
              <a:rPr lang="en-US" sz="2800" dirty="0"/>
              <a:t>, Whose </a:t>
            </a:r>
            <a:r>
              <a:rPr lang="en-US" sz="2800" u="sng" dirty="0">
                <a:solidFill>
                  <a:srgbClr val="B13F9A"/>
                </a:solidFill>
              </a:rPr>
              <a:t>mind is stayed on You</a:t>
            </a:r>
            <a:r>
              <a:rPr lang="en-US" sz="2800" dirty="0"/>
              <a:t>, Because he </a:t>
            </a:r>
            <a:r>
              <a:rPr lang="en-US" sz="2800" u="sng" dirty="0">
                <a:solidFill>
                  <a:srgbClr val="B13F9A"/>
                </a:solidFill>
              </a:rPr>
              <a:t>trusts</a:t>
            </a:r>
            <a:r>
              <a:rPr lang="en-US" sz="2800" dirty="0"/>
              <a:t> in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God’s Providence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(Jeremiah 17:7-8)  7 </a:t>
            </a:r>
            <a:r>
              <a:rPr lang="en-US" sz="2800" dirty="0"/>
              <a:t>"Blessed is the man who trusts in the LORD, And whose hope is the LORD. </a:t>
            </a: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800" dirty="0"/>
              <a:t> For he shall be like a tree planted by the waters, Which spreads out its roots by the river, And will not fear when heat comes; But its leaf will be green, And will not be anxious in the year of drought, Nor will cease from yielding fruit.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worry about what you can’t change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(Matt.6:27)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800" dirty="0"/>
              <a:t>"Which of you by worrying can add one cubit to his stature?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first the kingdom of God and His righteousness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800" dirty="0"/>
              <a:t>"But seek first the kingdom of God and His righteousness, and all these things shall be added to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first the kingdom of God and His righteousness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14:17) </a:t>
            </a:r>
            <a:r>
              <a:rPr lang="en-US" sz="2800" dirty="0"/>
              <a:t>for the kingdom of God is not eating and drinking, but righteousness and peace and joy in the Holy Spirit.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Seek first the kingdom of God and His righteousness (Matt.6:33)</a:t>
            </a:r>
          </a:p>
          <a:p>
            <a:pPr marL="514350" indent="-51435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one day at a time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(Matt.6:34)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800" dirty="0"/>
              <a:t>"Therefore do not worry about tomorrow, for tomorrow will worry about its own things. Sufficient for the day is its own trouble.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WorriedCorbis460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Monotype Corsiva"/>
                <a:cs typeface="Monotype Corsiva"/>
              </a:rPr>
              <a:t>Worry is interest paid on trouble that hasn’t come due</a:t>
            </a:r>
            <a:r>
              <a:rPr lang="is-IS" sz="4800" dirty="0">
                <a:latin typeface="Monotype Corsiva"/>
                <a:cs typeface="Monotype Corsiva"/>
              </a:rPr>
              <a:t>…</a:t>
            </a:r>
            <a:endParaRPr lang="en-US" sz="4800" dirty="0">
              <a:latin typeface="Monotype Corsiva"/>
              <a:cs typeface="Monotype Corsiva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84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6:24-34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dirty="0"/>
              <a:t> "Look at the birds of the air, for they neither sow nor reap nor gather into barns; yet your heavenly Father feeds them. Are you not of more value than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</a:t>
            </a:r>
            <a:r>
              <a:rPr lang="en-US" sz="4400" cap="small" dirty="0" smtClean="0"/>
              <a:t>x</a:t>
            </a:r>
            <a:r>
              <a:rPr lang="en-US" sz="4400" dirty="0" smtClean="0"/>
              <a:t> For A Worry-Free Life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200" dirty="0"/>
              <a:t>Get your priorities straight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514350" indent="-514350"/>
            <a:r>
              <a:rPr lang="en-US" sz="3200" dirty="0"/>
              <a:t>Trust in God’s Providence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3200" dirty="0"/>
              <a:t>Don’t worry about what you can’t change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(Matt.6:27)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3200" dirty="0"/>
              <a:t>Seek first the kingdom of God and His righteousness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3200" dirty="0"/>
              <a:t>Live one day at a time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(Matt.6:34)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Prescription For A Worry-Free Life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Matthew 6:24-34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6:24-34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30680"/>
            <a:ext cx="9652000" cy="4846320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dirty="0"/>
              <a:t> "Which of you by </a:t>
            </a:r>
            <a:r>
              <a:rPr lang="en-US" sz="3200" b="1" u="sng" dirty="0">
                <a:solidFill>
                  <a:schemeClr val="tx2"/>
                </a:solidFill>
              </a:rPr>
              <a:t>worrying</a:t>
            </a:r>
            <a:r>
              <a:rPr lang="en-US" sz="3200" dirty="0"/>
              <a:t> can add one cubit to his stature?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200" dirty="0"/>
              <a:t> "So why do you </a:t>
            </a:r>
            <a:r>
              <a:rPr lang="en-US" sz="3200" b="1" u="sng" dirty="0">
                <a:solidFill>
                  <a:srgbClr val="B13F9A"/>
                </a:solidFill>
              </a:rPr>
              <a:t>worry</a:t>
            </a:r>
            <a:r>
              <a:rPr lang="en-US" sz="3200" dirty="0"/>
              <a:t> about clothing? Consider the lilies of the field, how they grow: they neither toil nor spin;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3200" dirty="0"/>
              <a:t> "and yet I say to you that even Solomon in all his glory was not arrayed like one of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6:24-34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3200" dirty="0"/>
              <a:t> "Now if God so clothes the grass of the field, which today is, and tomorrow is thrown into the oven, will He not much more clothe you, O you of little faith?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6:24-34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3200" dirty="0"/>
              <a:t> "Therefore </a:t>
            </a:r>
            <a:r>
              <a:rPr lang="en-US" sz="3200" b="1" u="sng" dirty="0">
                <a:solidFill>
                  <a:srgbClr val="B13F9A"/>
                </a:solidFill>
              </a:rPr>
              <a:t>do not worry</a:t>
            </a:r>
            <a:r>
              <a:rPr lang="en-US" sz="3200" dirty="0"/>
              <a:t>, saying, 'What shall we eat?' or 'What shall we drink?' or 'What shall we wear?‘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sz="3200" dirty="0"/>
              <a:t> "For after all these things the Gentiles seek. For your heavenly Father knows that you need all these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6:24-34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en-US" sz="3200" dirty="0"/>
              <a:t> "But seek first the kingdom of God and His righteousness, and all these things shall be added to you.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en-US" sz="3200" dirty="0"/>
              <a:t> "Therefore </a:t>
            </a:r>
            <a:r>
              <a:rPr lang="en-US" sz="3200" b="1" u="sng" dirty="0">
                <a:solidFill>
                  <a:srgbClr val="B13F9A"/>
                </a:solidFill>
              </a:rPr>
              <a:t>do not worry</a:t>
            </a:r>
            <a:r>
              <a:rPr lang="en-US" sz="3200" dirty="0"/>
              <a:t> about tomorrow, for tomorrow will worry about its own things. Sufficient for the day is its own trouble.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Devotion to the subject of “worry” in the Bible reveals it’s prominence as a problem of life.</a:t>
            </a:r>
          </a:p>
          <a:p>
            <a:pPr lvl="1"/>
            <a:endParaRPr lang="en-US" sz="2900" dirty="0"/>
          </a:p>
          <a:p>
            <a:r>
              <a:rPr lang="en-US" sz="3200" dirty="0"/>
              <a:t>“Worry” defined:</a:t>
            </a:r>
          </a:p>
          <a:p>
            <a:pPr lvl="1"/>
            <a:r>
              <a:rPr lang="en-US" sz="2800" dirty="0"/>
              <a:t>Lit. “to divide” “the mind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“Worry” – </a:t>
            </a:r>
            <a:r>
              <a:rPr lang="en-US" sz="4400" i="1" dirty="0" err="1" smtClean="0"/>
              <a:t>merimnao</a:t>
            </a:r>
            <a:r>
              <a:rPr lang="en-US" sz="4400" i="1" dirty="0" smtClean="0"/>
              <a:t> (3309)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A.T. Robertson:</a:t>
            </a:r>
          </a:p>
          <a:p>
            <a:pPr lvl="1"/>
            <a:r>
              <a:rPr lang="en-US" sz="2800" i="1" dirty="0" smtClean="0">
                <a:solidFill>
                  <a:schemeClr val="tx1"/>
                </a:solidFill>
              </a:rPr>
              <a:t>“The </a:t>
            </a:r>
            <a:r>
              <a:rPr lang="en-US" sz="2800" i="1" dirty="0">
                <a:solidFill>
                  <a:schemeClr val="tx1"/>
                </a:solidFill>
              </a:rPr>
              <a:t>old English word "thought" meant anxiety or worry</a:t>
            </a:r>
            <a:r>
              <a:rPr lang="en-US" sz="2800" b="1" i="1" dirty="0">
                <a:solidFill>
                  <a:schemeClr val="tx1"/>
                </a:solidFill>
              </a:rPr>
              <a:t>…</a:t>
            </a:r>
            <a:r>
              <a:rPr lang="en-US" sz="2800" i="1" dirty="0">
                <a:solidFill>
                  <a:schemeClr val="tx1"/>
                </a:solidFill>
              </a:rPr>
              <a:t> We have narrowed the word to mere planning without any notion of anxiety which is in the Greek word. The verb </a:t>
            </a:r>
            <a:r>
              <a:rPr lang="en-US" sz="2800" i="1" dirty="0" err="1">
                <a:solidFill>
                  <a:schemeClr val="tx1"/>
                </a:solidFill>
              </a:rPr>
              <a:t>merimnao</a:t>
            </a:r>
            <a:r>
              <a:rPr lang="en-US" sz="2800" i="1" dirty="0">
                <a:solidFill>
                  <a:schemeClr val="tx1"/>
                </a:solidFill>
              </a:rPr>
              <a:t> is from </a:t>
            </a:r>
            <a:r>
              <a:rPr lang="en-US" sz="2800" i="1" dirty="0" err="1">
                <a:solidFill>
                  <a:schemeClr val="tx1"/>
                </a:solidFill>
              </a:rPr>
              <a:t>meris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r>
              <a:rPr lang="en-US" sz="2800" i="1" dirty="0" err="1">
                <a:solidFill>
                  <a:schemeClr val="tx1"/>
                </a:solidFill>
              </a:rPr>
              <a:t>merizo</a:t>
            </a:r>
            <a:r>
              <a:rPr lang="en-US" sz="2800" i="1" dirty="0">
                <a:solidFill>
                  <a:schemeClr val="tx1"/>
                </a:solidFill>
              </a:rPr>
              <a:t>, because care or anxiety </a:t>
            </a:r>
            <a:r>
              <a:rPr lang="en-US" sz="2800" b="1" i="1" u="sng" dirty="0">
                <a:solidFill>
                  <a:schemeClr val="tx1"/>
                </a:solidFill>
              </a:rPr>
              <a:t>distracts and divides</a:t>
            </a:r>
            <a:r>
              <a:rPr lang="en-US" sz="2800" i="1" dirty="0">
                <a:solidFill>
                  <a:schemeClr val="tx1"/>
                </a:solidFill>
              </a:rPr>
              <a:t>. </a:t>
            </a:r>
            <a:endParaRPr lang="en-US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626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1599</Words>
  <Application>Microsoft Macintosh PowerPoint</Application>
  <PresentationFormat>Widescreen</PresentationFormat>
  <Paragraphs>118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Monotype Corsiva</vt:lpstr>
      <vt:lpstr>Trebuchet MS</vt:lpstr>
      <vt:lpstr>Wingdings</vt:lpstr>
      <vt:lpstr>Wingdings 2</vt:lpstr>
      <vt:lpstr>Opulent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Worry</vt:lpstr>
      <vt:lpstr>“Worry” – merimnao (3309)</vt:lpstr>
      <vt:lpstr>“Worry” – merimnao (3309)</vt:lpstr>
      <vt:lpstr>Worry</vt:lpstr>
      <vt:lpstr>Philippians 4:4-8</vt:lpstr>
      <vt:lpstr>Philippians 4:4-8</vt:lpstr>
      <vt:lpstr>Philippians 4:4-8</vt:lpstr>
      <vt:lpstr>Philippians 4:4-8</vt:lpstr>
      <vt:lpstr>Worry</vt:lpstr>
      <vt:lpstr>Prescription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PowerPoint Presentation</vt:lpstr>
      <vt:lpstr>Rx For A Worry-Free Life</vt:lpstr>
      <vt:lpstr>Prescription For A Worry-Free Life</vt:lpstr>
    </vt:vector>
  </TitlesOfParts>
  <Company> 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For A Worry Free Life</dc:title>
  <dc:creator> </dc:creator>
  <cp:lastModifiedBy>Microsoft Office User</cp:lastModifiedBy>
  <cp:revision>33</cp:revision>
  <dcterms:created xsi:type="dcterms:W3CDTF">2010-11-21T20:16:32Z</dcterms:created>
  <dcterms:modified xsi:type="dcterms:W3CDTF">2016-06-10T02:59:12Z</dcterms:modified>
</cp:coreProperties>
</file>