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300" r:id="rId2"/>
    <p:sldId id="360" r:id="rId3"/>
    <p:sldId id="359" r:id="rId4"/>
    <p:sldId id="350" r:id="rId5"/>
    <p:sldId id="351" r:id="rId6"/>
    <p:sldId id="312" r:id="rId7"/>
    <p:sldId id="364" r:id="rId8"/>
    <p:sldId id="365" r:id="rId9"/>
    <p:sldId id="357" r:id="rId10"/>
    <p:sldId id="366" r:id="rId11"/>
    <p:sldId id="367" r:id="rId12"/>
    <p:sldId id="318" r:id="rId13"/>
    <p:sldId id="333" r:id="rId14"/>
    <p:sldId id="368" r:id="rId15"/>
    <p:sldId id="339" r:id="rId16"/>
    <p:sldId id="356" r:id="rId17"/>
    <p:sldId id="313" r:id="rId18"/>
    <p:sldId id="349" r:id="rId19"/>
    <p:sldId id="361" r:id="rId20"/>
    <p:sldId id="338" r:id="rId21"/>
    <p:sldId id="362" r:id="rId22"/>
    <p:sldId id="363" r:id="rId23"/>
  </p:sldIdLst>
  <p:sldSz cx="9144000" cy="5143500" type="screen16x9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11 – Proclamation of Delay No Longer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815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Treading Under the Court &amp;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“And </a:t>
            </a:r>
            <a:r>
              <a:rPr lang="en-US" sz="2000" i="1" dirty="0">
                <a:solidFill>
                  <a:srgbClr val="800000"/>
                </a:solidFill>
              </a:rPr>
              <a:t>it shall come to pass in all the land</a:t>
            </a:r>
            <a:r>
              <a:rPr lang="en-US" sz="2000" i="1" dirty="0" smtClean="0">
                <a:solidFill>
                  <a:srgbClr val="800000"/>
                </a:solidFill>
              </a:rPr>
              <a:t>,” </a:t>
            </a:r>
            <a:r>
              <a:rPr lang="en-US" sz="2000" i="1" dirty="0">
                <a:solidFill>
                  <a:srgbClr val="800000"/>
                </a:solidFill>
              </a:rPr>
              <a:t>Says the LORD, </a:t>
            </a:r>
            <a:r>
              <a:rPr lang="en-US" sz="2000" i="1" dirty="0" smtClean="0">
                <a:solidFill>
                  <a:srgbClr val="800000"/>
                </a:solidFill>
              </a:rPr>
              <a:t>“That </a:t>
            </a:r>
            <a:r>
              <a:rPr lang="en-US" sz="2000" b="1" i="1" dirty="0">
                <a:solidFill>
                  <a:srgbClr val="800000"/>
                </a:solidFill>
              </a:rPr>
              <a:t>two-thirds in it shall be cut off and die</a:t>
            </a:r>
            <a:r>
              <a:rPr lang="en-US" sz="2000" i="1" dirty="0">
                <a:solidFill>
                  <a:srgbClr val="800000"/>
                </a:solidFill>
              </a:rPr>
              <a:t>, But </a:t>
            </a:r>
            <a:r>
              <a:rPr lang="en-US" sz="2000" b="1" i="1" dirty="0">
                <a:solidFill>
                  <a:srgbClr val="800000"/>
                </a:solidFill>
              </a:rPr>
              <a:t>one-third shall be left in it</a:t>
            </a:r>
            <a:r>
              <a:rPr lang="en-US" sz="2000" b="1" i="1" dirty="0" smtClean="0">
                <a:solidFill>
                  <a:srgbClr val="800000"/>
                </a:solidFill>
              </a:rPr>
              <a:t>:  I </a:t>
            </a:r>
            <a:r>
              <a:rPr lang="en-US" sz="2000" b="1" i="1" dirty="0">
                <a:solidFill>
                  <a:srgbClr val="800000"/>
                </a:solidFill>
              </a:rPr>
              <a:t>will bring the </a:t>
            </a:r>
            <a:r>
              <a:rPr lang="en-US" sz="2000" b="1" i="1" u="sng" dirty="0">
                <a:solidFill>
                  <a:srgbClr val="800000"/>
                </a:solidFill>
              </a:rPr>
              <a:t>one-third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through </a:t>
            </a:r>
            <a:r>
              <a:rPr lang="en-US" sz="2000" b="1" i="1" u="sng" dirty="0">
                <a:solidFill>
                  <a:srgbClr val="800000"/>
                </a:solidFill>
              </a:rPr>
              <a:t>the fire</a:t>
            </a:r>
            <a:r>
              <a:rPr lang="en-US" sz="2000" i="1" dirty="0">
                <a:solidFill>
                  <a:srgbClr val="800000"/>
                </a:solidFill>
              </a:rPr>
              <a:t>, Will refine them as silver is refined, And test them as gold is tested. </a:t>
            </a:r>
            <a:r>
              <a:rPr lang="en-US" sz="2000" b="1" i="1" dirty="0">
                <a:solidFill>
                  <a:srgbClr val="800000"/>
                </a:solidFill>
              </a:rPr>
              <a:t>They will call on My name, And I will answer them</a:t>
            </a:r>
            <a:r>
              <a:rPr lang="en-US" sz="2000" i="1" dirty="0">
                <a:solidFill>
                  <a:srgbClr val="800000"/>
                </a:solidFill>
              </a:rPr>
              <a:t>. I will </a:t>
            </a:r>
            <a:r>
              <a:rPr lang="en-US" sz="2000" i="1" dirty="0" smtClean="0">
                <a:solidFill>
                  <a:srgbClr val="800000"/>
                </a:solidFill>
              </a:rPr>
              <a:t>say, ‘This </a:t>
            </a:r>
            <a:r>
              <a:rPr lang="en-US" sz="2000" i="1" dirty="0">
                <a:solidFill>
                  <a:srgbClr val="800000"/>
                </a:solidFill>
              </a:rPr>
              <a:t>is My </a:t>
            </a:r>
            <a:r>
              <a:rPr lang="en-US" sz="2000" i="1" dirty="0" smtClean="0">
                <a:solidFill>
                  <a:srgbClr val="800000"/>
                </a:solidFill>
              </a:rPr>
              <a:t>people’; </a:t>
            </a:r>
            <a:r>
              <a:rPr lang="en-US" sz="2000" i="1" dirty="0">
                <a:solidFill>
                  <a:srgbClr val="800000"/>
                </a:solidFill>
              </a:rPr>
              <a:t>And each one will </a:t>
            </a:r>
            <a:r>
              <a:rPr lang="en-US" sz="2000" i="1" dirty="0" smtClean="0">
                <a:solidFill>
                  <a:srgbClr val="800000"/>
                </a:solidFill>
              </a:rPr>
              <a:t>say, ‘The </a:t>
            </a:r>
            <a:r>
              <a:rPr lang="en-US" sz="2000" i="1" dirty="0">
                <a:solidFill>
                  <a:srgbClr val="800000"/>
                </a:solidFill>
              </a:rPr>
              <a:t>LORD is my God</a:t>
            </a:r>
            <a:r>
              <a:rPr lang="en-US" sz="2000" i="1" dirty="0" smtClean="0">
                <a:solidFill>
                  <a:srgbClr val="800000"/>
                </a:solidFill>
              </a:rPr>
              <a:t>.’   Behold</a:t>
            </a:r>
            <a:r>
              <a:rPr lang="en-US" sz="2000" i="1" dirty="0">
                <a:solidFill>
                  <a:srgbClr val="800000"/>
                </a:solidFill>
              </a:rPr>
              <a:t>, the day of the LORD is coming, And </a:t>
            </a:r>
            <a:r>
              <a:rPr lang="en-US" sz="2000" b="1" i="1" dirty="0">
                <a:solidFill>
                  <a:srgbClr val="800000"/>
                </a:solidFill>
              </a:rPr>
              <a:t>your spoil will be divided in your midst</a:t>
            </a:r>
            <a:r>
              <a:rPr lang="en-US" sz="2000" i="1" dirty="0" smtClean="0">
                <a:solidFill>
                  <a:srgbClr val="800000"/>
                </a:solidFill>
              </a:rPr>
              <a:t>.  For </a:t>
            </a:r>
            <a:r>
              <a:rPr lang="en-US" sz="2000" i="1" dirty="0">
                <a:solidFill>
                  <a:srgbClr val="800000"/>
                </a:solidFill>
              </a:rPr>
              <a:t>I will gather </a:t>
            </a:r>
            <a:r>
              <a:rPr lang="en-US" sz="2000" b="1" i="1" dirty="0">
                <a:solidFill>
                  <a:srgbClr val="800000"/>
                </a:solidFill>
              </a:rPr>
              <a:t>all the nations to battle against Jerusalem</a:t>
            </a:r>
            <a:r>
              <a:rPr lang="en-US" sz="2000" i="1" dirty="0">
                <a:solidFill>
                  <a:srgbClr val="800000"/>
                </a:solidFill>
              </a:rPr>
              <a:t>; </a:t>
            </a:r>
            <a:r>
              <a:rPr lang="en-US" sz="2000" b="1" i="1" dirty="0">
                <a:solidFill>
                  <a:srgbClr val="800000"/>
                </a:solidFill>
              </a:rPr>
              <a:t>The city shall be taken</a:t>
            </a:r>
            <a:r>
              <a:rPr lang="en-US" sz="2000" i="1" dirty="0">
                <a:solidFill>
                  <a:srgbClr val="800000"/>
                </a:solidFill>
              </a:rPr>
              <a:t>, The houses rifled, And the women ravished. </a:t>
            </a:r>
            <a:r>
              <a:rPr lang="en-US" sz="2000" b="1" i="1" dirty="0">
                <a:solidFill>
                  <a:srgbClr val="800000"/>
                </a:solidFill>
              </a:rPr>
              <a:t>Half of the city shall go into captivity, But </a:t>
            </a:r>
            <a:r>
              <a:rPr lang="en-US" sz="2000" b="1" i="1" u="sng" dirty="0">
                <a:solidFill>
                  <a:srgbClr val="800000"/>
                </a:solidFill>
              </a:rPr>
              <a:t>the remnant of the people shall not be cut off</a:t>
            </a:r>
            <a:r>
              <a:rPr lang="en-US" sz="2000" b="1" i="1" dirty="0">
                <a:solidFill>
                  <a:srgbClr val="800000"/>
                </a:solidFill>
              </a:rPr>
              <a:t> from the city</a:t>
            </a:r>
            <a:r>
              <a:rPr lang="en-US" sz="2000" i="1" dirty="0" smtClean="0">
                <a:solidFill>
                  <a:srgbClr val="800000"/>
                </a:solidFill>
              </a:rPr>
              <a:t>.  Then </a:t>
            </a:r>
            <a:r>
              <a:rPr lang="en-US" sz="2000" i="1" dirty="0">
                <a:solidFill>
                  <a:srgbClr val="800000"/>
                </a:solidFill>
              </a:rPr>
              <a:t>the LORD will go forth And fight against those nations, As He fights in the day of battle</a:t>
            </a:r>
            <a:r>
              <a:rPr lang="en-US" sz="2000" i="1" dirty="0" smtClean="0">
                <a:solidFill>
                  <a:srgbClr val="800000"/>
                </a:solidFill>
              </a:rPr>
              <a:t>.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Zechariah </a:t>
            </a:r>
            <a:r>
              <a:rPr lang="en-US" sz="2000" b="1" dirty="0" smtClean="0">
                <a:solidFill>
                  <a:srgbClr val="800000"/>
                </a:solidFill>
              </a:rPr>
              <a:t>13:8-14:3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57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Treading Under the Court &amp;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was given a reed like a measuring rod. And the angel stood, saying, </a:t>
            </a:r>
            <a:r>
              <a:rPr lang="en-US" sz="2000" i="1" dirty="0" smtClean="0">
                <a:solidFill>
                  <a:srgbClr val="800000"/>
                </a:solidFill>
              </a:rPr>
              <a:t>Rise </a:t>
            </a:r>
            <a:r>
              <a:rPr lang="en-US" sz="2000" i="1" dirty="0">
                <a:solidFill>
                  <a:srgbClr val="800000"/>
                </a:solidFill>
              </a:rPr>
              <a:t>and measure the temple of God, the altar, and those who worship there</a:t>
            </a:r>
            <a:r>
              <a:rPr lang="en-US" sz="2000" i="1" dirty="0" smtClean="0">
                <a:solidFill>
                  <a:srgbClr val="800000"/>
                </a:solidFill>
              </a:rPr>
              <a:t>.  But </a:t>
            </a:r>
            <a:r>
              <a:rPr lang="en-US" sz="2000" b="1" i="1" dirty="0">
                <a:solidFill>
                  <a:srgbClr val="800000"/>
                </a:solidFill>
              </a:rPr>
              <a:t>leave out the court which is outside the temple</a:t>
            </a:r>
            <a:r>
              <a:rPr lang="en-US" sz="2000" i="1" dirty="0">
                <a:solidFill>
                  <a:srgbClr val="800000"/>
                </a:solidFill>
              </a:rPr>
              <a:t>, and do not measure it, for </a:t>
            </a:r>
            <a:r>
              <a:rPr lang="en-US" sz="2000" b="1" i="1" dirty="0">
                <a:solidFill>
                  <a:srgbClr val="800000"/>
                </a:solidFill>
              </a:rPr>
              <a:t>it has been given to the Gentiles</a:t>
            </a:r>
            <a:r>
              <a:rPr lang="en-US" sz="2000" i="1" dirty="0">
                <a:solidFill>
                  <a:srgbClr val="800000"/>
                </a:solidFill>
              </a:rPr>
              <a:t>. And they will </a:t>
            </a:r>
            <a:r>
              <a:rPr lang="en-US" sz="2000" b="1" i="1" dirty="0">
                <a:solidFill>
                  <a:srgbClr val="800000"/>
                </a:solidFill>
              </a:rPr>
              <a:t>tread the holy city underfoot</a:t>
            </a:r>
            <a:r>
              <a:rPr lang="en-US" sz="2000" i="1" dirty="0">
                <a:solidFill>
                  <a:srgbClr val="800000"/>
                </a:solidFill>
              </a:rPr>
              <a:t> for forty-two months.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Rev.11:1-2</a:t>
            </a:r>
            <a:r>
              <a:rPr lang="en-US" sz="2000" dirty="0" smtClean="0"/>
              <a:t>)</a:t>
            </a:r>
          </a:p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How would </a:t>
            </a:r>
            <a:r>
              <a:rPr lang="en-US" sz="2000" i="1" dirty="0">
                <a:solidFill>
                  <a:srgbClr val="800000"/>
                </a:solidFill>
              </a:rPr>
              <a:t>“Gentiles … tread the holy city underfoot for forty-two months”</a:t>
            </a:r>
            <a:r>
              <a:rPr lang="en-US" sz="2000" dirty="0"/>
              <a:t>?</a:t>
            </a:r>
            <a:endParaRPr lang="en-US" sz="2000" dirty="0" smtClean="0"/>
          </a:p>
          <a:p>
            <a:r>
              <a:rPr lang="en-US" sz="2000" dirty="0" smtClean="0"/>
              <a:t>God knows &amp; will preserve a remnant of His people (</a:t>
            </a:r>
            <a:r>
              <a:rPr lang="en-US" sz="2000" b="1" dirty="0">
                <a:solidFill>
                  <a:srgbClr val="800000"/>
                </a:solidFill>
              </a:rPr>
              <a:t>2 Timothy 2:19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Possible applications:</a:t>
            </a:r>
          </a:p>
          <a:p>
            <a:pPr lvl="1"/>
            <a:r>
              <a:rPr lang="en-US" dirty="0" smtClean="0"/>
              <a:t>Persecution may physically destroy outer body of kingdom citizens, but soul &amp; kingdom cannot be touched (</a:t>
            </a:r>
            <a:r>
              <a:rPr lang="en-US" b="1" dirty="0" smtClean="0">
                <a:solidFill>
                  <a:srgbClr val="800000"/>
                </a:solidFill>
              </a:rPr>
              <a:t>Matthew 10:16-28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Persecution may spiritually destroy cultural, nominal Christians, but true Christians will stand firm (</a:t>
            </a:r>
            <a:r>
              <a:rPr lang="en-US" b="1" dirty="0" smtClean="0">
                <a:solidFill>
                  <a:srgbClr val="800000"/>
                </a:solidFill>
              </a:rPr>
              <a:t>Matthew 13:24-43</a:t>
            </a:r>
            <a:r>
              <a:rPr lang="en-US" dirty="0" smtClean="0"/>
              <a:t>).</a:t>
            </a:r>
          </a:p>
          <a:p>
            <a:r>
              <a:rPr lang="en-US" sz="2000" dirty="0" smtClean="0"/>
              <a:t>Both applications are taught and offer realistic encouragement.</a:t>
            </a:r>
          </a:p>
        </p:txBody>
      </p:sp>
    </p:spTree>
    <p:extLst>
      <p:ext uri="{BB962C8B-B14F-4D97-AF65-F5344CB8AC3E}">
        <p14:creationId xmlns:p14="http://schemas.microsoft.com/office/powerpoint/2010/main" val="18024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Two Witnesses Revelation 11:3-14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Two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How are these two witnesses described?  What Old Testament prophets had similar powers?  Who could these two witnesses represent?  Please also consider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Zechariah 4:1-14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“And </a:t>
            </a:r>
            <a:r>
              <a:rPr lang="en-US" sz="2000" i="1" dirty="0">
                <a:solidFill>
                  <a:srgbClr val="800000"/>
                </a:solidFill>
              </a:rPr>
              <a:t>I will </a:t>
            </a:r>
            <a:r>
              <a:rPr lang="en-US" sz="2000" b="1" i="1" dirty="0">
                <a:solidFill>
                  <a:srgbClr val="800000"/>
                </a:solidFill>
              </a:rPr>
              <a:t>give power to </a:t>
            </a:r>
            <a:r>
              <a:rPr lang="en-US" sz="2000" b="1" i="1" u="sng" dirty="0">
                <a:solidFill>
                  <a:srgbClr val="800000"/>
                </a:solidFill>
              </a:rPr>
              <a:t>my two witnesses</a:t>
            </a:r>
            <a:r>
              <a:rPr lang="en-US" sz="2000" i="1" dirty="0">
                <a:solidFill>
                  <a:srgbClr val="800000"/>
                </a:solidFill>
              </a:rPr>
              <a:t>, and they will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2000" b="1" i="1" dirty="0" smtClean="0">
                <a:solidFill>
                  <a:srgbClr val="800000"/>
                </a:solidFill>
              </a:rPr>
              <a:t>prophesy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dirty="0" smtClean="0">
                <a:solidFill>
                  <a:srgbClr val="800000"/>
                </a:solidFill>
              </a:rPr>
              <a:t>one </a:t>
            </a:r>
            <a:r>
              <a:rPr lang="en-US" sz="2000" b="1" i="1" dirty="0">
                <a:solidFill>
                  <a:srgbClr val="800000"/>
                </a:solidFill>
              </a:rPr>
              <a:t>thousand two hundred and sixty days,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i="1" dirty="0" smtClean="0">
                <a:solidFill>
                  <a:srgbClr val="800000"/>
                </a:solidFill>
              </a:rPr>
              <a:t>clothed </a:t>
            </a:r>
            <a:r>
              <a:rPr lang="en-US" sz="2000" b="1" i="1" dirty="0">
                <a:solidFill>
                  <a:srgbClr val="800000"/>
                </a:solidFill>
              </a:rPr>
              <a:t>in sackcloth</a:t>
            </a:r>
            <a:r>
              <a:rPr lang="en-US" sz="2000" i="1" dirty="0" smtClean="0">
                <a:solidFill>
                  <a:srgbClr val="800000"/>
                </a:solidFill>
              </a:rPr>
              <a:t>.  These </a:t>
            </a:r>
            <a:r>
              <a:rPr lang="en-US" sz="2000" i="1" dirty="0">
                <a:solidFill>
                  <a:srgbClr val="800000"/>
                </a:solidFill>
              </a:rPr>
              <a:t>are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4</a:t>
            </a:r>
            <a:r>
              <a:rPr lang="en-US" sz="2000" b="1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dirty="0">
                <a:solidFill>
                  <a:srgbClr val="800000"/>
                </a:solidFill>
              </a:rPr>
              <a:t>two olive trees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5</a:t>
            </a:r>
            <a:r>
              <a:rPr lang="en-US" sz="2000" b="1" i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dirty="0">
                <a:solidFill>
                  <a:srgbClr val="800000"/>
                </a:solidFill>
              </a:rPr>
              <a:t>two lampstands standing before the God of the earth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if anyone wants to harm them,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6</a:t>
            </a:r>
            <a:r>
              <a:rPr lang="en-US" sz="2000" b="1" i="1" dirty="0" smtClean="0">
                <a:solidFill>
                  <a:srgbClr val="800000"/>
                </a:solidFill>
              </a:rPr>
              <a:t>fire </a:t>
            </a:r>
            <a:r>
              <a:rPr lang="en-US" sz="2000" b="1" i="1" dirty="0">
                <a:solidFill>
                  <a:srgbClr val="800000"/>
                </a:solidFill>
              </a:rPr>
              <a:t>proceeds from their mouth and devours their enemies</a:t>
            </a:r>
            <a:r>
              <a:rPr lang="en-US" sz="2000" i="1" dirty="0">
                <a:solidFill>
                  <a:srgbClr val="800000"/>
                </a:solidFill>
              </a:rPr>
              <a:t>. And if anyone wants to harm them, he must be killed in this manner</a:t>
            </a:r>
            <a:r>
              <a:rPr lang="en-US" sz="2000" i="1" dirty="0" smtClean="0">
                <a:solidFill>
                  <a:srgbClr val="800000"/>
                </a:solidFill>
              </a:rPr>
              <a:t>.  These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7</a:t>
            </a:r>
            <a:r>
              <a:rPr lang="en-US" sz="2000" b="1" i="1" dirty="0" smtClean="0">
                <a:solidFill>
                  <a:srgbClr val="800000"/>
                </a:solidFill>
              </a:rPr>
              <a:t>have </a:t>
            </a:r>
            <a:r>
              <a:rPr lang="en-US" sz="2000" b="1" i="1" dirty="0">
                <a:solidFill>
                  <a:srgbClr val="800000"/>
                </a:solidFill>
              </a:rPr>
              <a:t>power to shut heaven</a:t>
            </a:r>
            <a:r>
              <a:rPr lang="en-US" sz="2000" i="1" dirty="0">
                <a:solidFill>
                  <a:srgbClr val="800000"/>
                </a:solidFill>
              </a:rPr>
              <a:t>, so that no rain falls in the days of their prophecy; and they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8</a:t>
            </a:r>
            <a:r>
              <a:rPr lang="en-US" sz="2000" b="1" i="1" dirty="0" smtClean="0">
                <a:solidFill>
                  <a:srgbClr val="800000"/>
                </a:solidFill>
              </a:rPr>
              <a:t>have </a:t>
            </a:r>
            <a:r>
              <a:rPr lang="en-US" sz="2000" b="1" i="1" dirty="0">
                <a:solidFill>
                  <a:srgbClr val="800000"/>
                </a:solidFill>
              </a:rPr>
              <a:t>power over waters to turn them to blood</a:t>
            </a:r>
            <a:r>
              <a:rPr lang="en-US" sz="2000" i="1" dirty="0">
                <a:solidFill>
                  <a:srgbClr val="800000"/>
                </a:solidFill>
              </a:rPr>
              <a:t>, and to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9</a:t>
            </a:r>
            <a:r>
              <a:rPr lang="en-US" sz="2000" b="1" i="1" dirty="0" smtClean="0">
                <a:solidFill>
                  <a:srgbClr val="800000"/>
                </a:solidFill>
              </a:rPr>
              <a:t>strike </a:t>
            </a:r>
            <a:r>
              <a:rPr lang="en-US" sz="2000" b="1" i="1" dirty="0">
                <a:solidFill>
                  <a:srgbClr val="800000"/>
                </a:solidFill>
              </a:rPr>
              <a:t>the earth with all plagues</a:t>
            </a:r>
            <a:r>
              <a:rPr lang="en-US" sz="2000" i="1" dirty="0">
                <a:solidFill>
                  <a:srgbClr val="800000"/>
                </a:solidFill>
              </a:rPr>
              <a:t>, as often as they desire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11:3-6</a:t>
            </a:r>
            <a:r>
              <a:rPr lang="en-US" sz="2000" dirty="0" smtClean="0"/>
              <a:t>)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03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Two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How are these two witnesses described?  What Old Testament prophets had similar powers?  Who could these two witnesses represent?  Please also consider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Zechariah 4:1-14</a:t>
            </a:r>
            <a:r>
              <a:rPr lang="en-US" sz="2000" dirty="0"/>
              <a:t>.</a:t>
            </a:r>
            <a:endParaRPr lang="en-US" sz="20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Two is measure of confidence, providing legal veracity </a:t>
            </a:r>
            <a:r>
              <a:rPr lang="en-US" sz="2000" dirty="0" smtClean="0"/>
              <a:t>(</a:t>
            </a:r>
            <a:r>
              <a:rPr lang="en-US" sz="2000" b="1" dirty="0" err="1" smtClean="0">
                <a:solidFill>
                  <a:srgbClr val="800000"/>
                </a:solidFill>
              </a:rPr>
              <a:t>Ecc</a:t>
            </a:r>
            <a:r>
              <a:rPr lang="en-US" sz="2000" b="1" dirty="0" smtClean="0">
                <a:solidFill>
                  <a:srgbClr val="800000"/>
                </a:solidFill>
              </a:rPr>
              <a:t>. </a:t>
            </a:r>
            <a:r>
              <a:rPr lang="en-US" sz="2000" b="1" dirty="0" smtClean="0">
                <a:solidFill>
                  <a:srgbClr val="800000"/>
                </a:solidFill>
              </a:rPr>
              <a:t>4:9-11; Mat. 18:16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Prophesy refers to their proclamation of truth, God’s Word.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1260 days – talk about next time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Sackcloth is associated with </a:t>
            </a:r>
            <a:r>
              <a:rPr lang="en-US" sz="2000" dirty="0" smtClean="0"/>
              <a:t>mourning (</a:t>
            </a:r>
            <a:r>
              <a:rPr lang="en-US" sz="2000" b="1" dirty="0" smtClean="0">
                <a:solidFill>
                  <a:srgbClr val="800000"/>
                </a:solidFill>
              </a:rPr>
              <a:t>Gen. 37:34; Jer. 6:26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Olive trees and lampstands are combined to show officers and institution which provides God’s light to the world (</a:t>
            </a:r>
            <a:r>
              <a:rPr lang="en-US" sz="2000" b="1" dirty="0" smtClean="0">
                <a:solidFill>
                  <a:srgbClr val="800000"/>
                </a:solidFill>
              </a:rPr>
              <a:t>Zechariah 4:1-14; 1 Tim. 3:15; Mat. 5:14-16</a:t>
            </a:r>
            <a:r>
              <a:rPr lang="en-US" sz="2000" dirty="0" smtClean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Represents the church and especially her apostles and prophets proclaiming God’s Word to the world during time of persecution shortly after establishment of church.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Fire represents the </a:t>
            </a:r>
            <a:r>
              <a:rPr lang="en-US" sz="2000" dirty="0" smtClean="0"/>
              <a:t>convicting, condemning power </a:t>
            </a:r>
            <a:r>
              <a:rPr lang="en-US" sz="2000" dirty="0" smtClean="0"/>
              <a:t>of the Word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Jer. 5:14; 23:29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Figures of Moses </a:t>
            </a:r>
            <a:r>
              <a:rPr lang="en-US" sz="2000" dirty="0" smtClean="0"/>
              <a:t>and Elijah </a:t>
            </a:r>
            <a:r>
              <a:rPr lang="en-US" sz="2000" dirty="0" smtClean="0"/>
              <a:t>suggest the </a:t>
            </a:r>
            <a:r>
              <a:rPr lang="en-US" sz="2000" dirty="0" smtClean="0"/>
              <a:t>apostles and prophets who have come in their same power, as John the Baptist did of Elijah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Mat. 11:1-15; 17:1-5</a:t>
            </a:r>
            <a:r>
              <a:rPr lang="en-US" sz="2000" dirty="0" smtClean="0"/>
              <a:t>).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929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the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1900" b="1" i="1" dirty="0" smtClean="0">
                <a:solidFill>
                  <a:srgbClr val="800000"/>
                </a:solidFill>
              </a:rPr>
              <a:t>When they </a:t>
            </a:r>
            <a:r>
              <a:rPr lang="en-US" sz="1900" b="1" i="1" u="sng" dirty="0" smtClean="0">
                <a:solidFill>
                  <a:srgbClr val="800000"/>
                </a:solidFill>
              </a:rPr>
              <a:t>finish</a:t>
            </a:r>
            <a:r>
              <a:rPr lang="en-US" sz="1900" b="1" i="1" dirty="0" smtClean="0">
                <a:solidFill>
                  <a:srgbClr val="800000"/>
                </a:solidFill>
              </a:rPr>
              <a:t> their testimony</a:t>
            </a:r>
            <a:r>
              <a:rPr lang="en-US" sz="1900" i="1" dirty="0" smtClean="0">
                <a:solidFill>
                  <a:srgbClr val="800000"/>
                </a:solidFill>
              </a:rPr>
              <a:t>, the beast that ascends out of the bottomless pit will </a:t>
            </a:r>
            <a:r>
              <a:rPr lang="en-US" sz="1900" b="1" i="1" dirty="0" smtClean="0">
                <a:solidFill>
                  <a:srgbClr val="800000"/>
                </a:solidFill>
              </a:rPr>
              <a:t>make war against them, overcome them, and kill them</a:t>
            </a:r>
            <a:r>
              <a:rPr lang="en-US" sz="1900" i="1" dirty="0" smtClean="0">
                <a:solidFill>
                  <a:srgbClr val="800000"/>
                </a:solidFill>
              </a:rPr>
              <a:t>.  And their dead bodies will lie </a:t>
            </a:r>
            <a:r>
              <a:rPr lang="en-US" sz="1900" b="1" i="1" dirty="0" smtClean="0">
                <a:solidFill>
                  <a:srgbClr val="800000"/>
                </a:solidFill>
              </a:rPr>
              <a:t>in the street of </a:t>
            </a:r>
            <a:r>
              <a:rPr lang="en-US" sz="1900" b="1" i="1" u="sng" dirty="0" smtClean="0">
                <a:solidFill>
                  <a:srgbClr val="800000"/>
                </a:solidFill>
              </a:rPr>
              <a:t>the great city</a:t>
            </a:r>
            <a:r>
              <a:rPr lang="en-US" sz="1900" b="1" i="1" dirty="0" smtClean="0">
                <a:solidFill>
                  <a:srgbClr val="800000"/>
                </a:solidFill>
              </a:rPr>
              <a:t> </a:t>
            </a:r>
            <a:r>
              <a:rPr lang="en-US" sz="1900" i="1" dirty="0" smtClean="0">
                <a:solidFill>
                  <a:srgbClr val="800000"/>
                </a:solidFill>
              </a:rPr>
              <a:t>which </a:t>
            </a:r>
            <a:r>
              <a:rPr lang="en-US" sz="1900" b="1" i="1" u="sng" dirty="0" smtClean="0">
                <a:solidFill>
                  <a:srgbClr val="800000"/>
                </a:solidFill>
              </a:rPr>
              <a:t>spiritually</a:t>
            </a:r>
            <a:r>
              <a:rPr lang="en-US" sz="1900" b="1" i="1" dirty="0" smtClean="0">
                <a:solidFill>
                  <a:srgbClr val="800000"/>
                </a:solidFill>
              </a:rPr>
              <a:t> is called </a:t>
            </a:r>
            <a:r>
              <a:rPr lang="en-US" sz="1900" b="1" i="1" u="sng" dirty="0" smtClean="0">
                <a:solidFill>
                  <a:srgbClr val="800000"/>
                </a:solidFill>
              </a:rPr>
              <a:t>Sodom</a:t>
            </a:r>
            <a:r>
              <a:rPr lang="en-US" sz="1900" b="1" i="1" dirty="0" smtClean="0">
                <a:solidFill>
                  <a:srgbClr val="800000"/>
                </a:solidFill>
              </a:rPr>
              <a:t> and </a:t>
            </a:r>
            <a:r>
              <a:rPr lang="en-US" sz="1900" b="1" i="1" u="sng" dirty="0" smtClean="0">
                <a:solidFill>
                  <a:srgbClr val="800000"/>
                </a:solidFill>
              </a:rPr>
              <a:t>Egypt</a:t>
            </a:r>
            <a:r>
              <a:rPr lang="en-US" sz="1900" b="1" i="1" dirty="0" smtClean="0">
                <a:solidFill>
                  <a:srgbClr val="800000"/>
                </a:solidFill>
              </a:rPr>
              <a:t>, where also </a:t>
            </a:r>
            <a:r>
              <a:rPr lang="en-US" sz="1900" b="1" i="1" u="sng" dirty="0" smtClean="0">
                <a:solidFill>
                  <a:srgbClr val="800000"/>
                </a:solidFill>
              </a:rPr>
              <a:t>our Lord was crucified</a:t>
            </a:r>
            <a:r>
              <a:rPr lang="en-US" sz="1900" i="1" dirty="0" smtClean="0">
                <a:solidFill>
                  <a:srgbClr val="800000"/>
                </a:solidFill>
              </a:rPr>
              <a:t>.  </a:t>
            </a:r>
            <a:r>
              <a:rPr lang="en-US" sz="1900" dirty="0" smtClean="0"/>
              <a:t>(</a:t>
            </a:r>
            <a:r>
              <a:rPr lang="en-US" sz="1900" b="1" dirty="0" smtClean="0">
                <a:solidFill>
                  <a:srgbClr val="800000"/>
                </a:solidFill>
              </a:rPr>
              <a:t>Revelation 11:7-8</a:t>
            </a:r>
            <a:r>
              <a:rPr lang="en-US" sz="1900" dirty="0" smtClean="0"/>
              <a:t>).</a:t>
            </a:r>
          </a:p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1900" dirty="0" smtClean="0"/>
              <a:t>What </a:t>
            </a:r>
            <a:r>
              <a:rPr lang="en-US" sz="1900" dirty="0"/>
              <a:t>cities have been </a:t>
            </a:r>
            <a:r>
              <a:rPr lang="en-US" sz="1900" i="1" dirty="0">
                <a:solidFill>
                  <a:srgbClr val="800000"/>
                </a:solidFill>
              </a:rPr>
              <a:t>“spiritually called Sodom and Egypt”</a:t>
            </a:r>
            <a:r>
              <a:rPr lang="en-US" sz="1900" dirty="0"/>
              <a:t>?  What did these symbols convey when originally used?  Is this a literal reference to Jerusalem?  How do you know?</a:t>
            </a:r>
            <a:endParaRPr lang="en-US" sz="19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dirty="0" smtClean="0"/>
              <a:t>The beast from the bottomless pit will be discussed in </a:t>
            </a:r>
            <a:r>
              <a:rPr lang="en-US" sz="1900" b="1" dirty="0" smtClean="0">
                <a:solidFill>
                  <a:srgbClr val="800000"/>
                </a:solidFill>
              </a:rPr>
              <a:t>Revelation 13 </a:t>
            </a:r>
            <a:r>
              <a:rPr lang="en-US" sz="1900" dirty="0" smtClean="0"/>
              <a:t>and </a:t>
            </a:r>
            <a:r>
              <a:rPr lang="en-US" sz="1900" b="1" dirty="0" smtClean="0">
                <a:solidFill>
                  <a:srgbClr val="800000"/>
                </a:solidFill>
              </a:rPr>
              <a:t>17</a:t>
            </a:r>
            <a:r>
              <a:rPr lang="en-US" sz="1900" dirty="0" smtClean="0"/>
              <a:t>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i="1" dirty="0" smtClean="0">
                <a:solidFill>
                  <a:srgbClr val="800000"/>
                </a:solidFill>
              </a:rPr>
              <a:t>“Great city”</a:t>
            </a:r>
            <a:r>
              <a:rPr lang="en-US" sz="1900" dirty="0" smtClean="0"/>
              <a:t> refers to </a:t>
            </a:r>
            <a:r>
              <a:rPr lang="en-US" sz="1900" i="1" dirty="0" smtClean="0">
                <a:solidFill>
                  <a:srgbClr val="800000"/>
                </a:solidFill>
              </a:rPr>
              <a:t>“Babylon”</a:t>
            </a:r>
            <a:r>
              <a:rPr lang="en-US" sz="1900" dirty="0" smtClean="0"/>
              <a:t> (</a:t>
            </a:r>
            <a:r>
              <a:rPr lang="en-US" sz="1900" b="1" dirty="0" smtClean="0">
                <a:solidFill>
                  <a:srgbClr val="800000"/>
                </a:solidFill>
              </a:rPr>
              <a:t>Rev. 14:8; 16:19; 17:5, 18; 18:2, 10, 16, 18, 19, 21</a:t>
            </a:r>
            <a:r>
              <a:rPr lang="en-US" sz="1900" dirty="0" smtClean="0"/>
              <a:t>).</a:t>
            </a:r>
            <a:endParaRPr lang="en-US" sz="19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dirty="0" smtClean="0"/>
              <a:t>Sodom </a:t>
            </a:r>
            <a:r>
              <a:rPr lang="en-US" sz="1900" dirty="0" smtClean="0"/>
              <a:t>represents morally depraved </a:t>
            </a:r>
            <a:r>
              <a:rPr lang="en-US" sz="1900" dirty="0" smtClean="0"/>
              <a:t>judged </a:t>
            </a:r>
            <a:r>
              <a:rPr lang="en-US" sz="1900" dirty="0" smtClean="0"/>
              <a:t>by God </a:t>
            </a:r>
            <a:r>
              <a:rPr lang="en-US" sz="1900" dirty="0" smtClean="0"/>
              <a:t>(</a:t>
            </a:r>
            <a:r>
              <a:rPr lang="en-US" sz="1900" b="1" dirty="0" smtClean="0">
                <a:solidFill>
                  <a:srgbClr val="800000"/>
                </a:solidFill>
              </a:rPr>
              <a:t>Isa. 1:10; 3:9; Jer. 23:14; </a:t>
            </a:r>
            <a:r>
              <a:rPr lang="en-US" sz="1900" b="1" dirty="0" err="1" smtClean="0">
                <a:solidFill>
                  <a:srgbClr val="800000"/>
                </a:solidFill>
              </a:rPr>
              <a:t>Eze</a:t>
            </a:r>
            <a:r>
              <a:rPr lang="en-US" sz="1900" b="1" dirty="0" smtClean="0">
                <a:solidFill>
                  <a:srgbClr val="800000"/>
                </a:solidFill>
              </a:rPr>
              <a:t>. 16</a:t>
            </a:r>
            <a:r>
              <a:rPr lang="en-US" sz="1900" dirty="0" smtClean="0"/>
              <a:t>).</a:t>
            </a:r>
            <a:endParaRPr lang="en-US" sz="19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dirty="0" smtClean="0"/>
              <a:t>Egypt </a:t>
            </a:r>
            <a:r>
              <a:rPr lang="en-US" sz="1900" dirty="0" smtClean="0"/>
              <a:t>represents rebellious nation holding God’s people in </a:t>
            </a:r>
            <a:r>
              <a:rPr lang="en-US" sz="1900" dirty="0" smtClean="0"/>
              <a:t>captivity.</a:t>
            </a:r>
            <a:endParaRPr lang="en-US" sz="19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dirty="0" smtClean="0"/>
              <a:t>Jerusalem </a:t>
            </a:r>
            <a:r>
              <a:rPr lang="en-US" sz="1900" dirty="0" smtClean="0"/>
              <a:t>represents city and nation rejecting, killing God’s prophets </a:t>
            </a:r>
            <a:r>
              <a:rPr lang="en-US" sz="1900" dirty="0" smtClean="0"/>
              <a:t>(</a:t>
            </a:r>
            <a:r>
              <a:rPr lang="en-US" sz="1900" b="1" dirty="0" smtClean="0">
                <a:solidFill>
                  <a:srgbClr val="800000"/>
                </a:solidFill>
              </a:rPr>
              <a:t>Matthew 23:33-39; Luke 13:33-35</a:t>
            </a:r>
            <a:r>
              <a:rPr lang="en-US" sz="1900" dirty="0" smtClean="0"/>
              <a:t>).</a:t>
            </a:r>
            <a:endParaRPr lang="en-US" sz="1900" dirty="0" smtClean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dirty="0" smtClean="0"/>
              <a:t>If </a:t>
            </a:r>
            <a:r>
              <a:rPr lang="en-US" sz="1900" dirty="0" smtClean="0"/>
              <a:t>Sodom and Egypt are figurative, then would not Jerusalem be figurative too</a:t>
            </a:r>
            <a:r>
              <a:rPr lang="en-US" sz="1900" dirty="0" smtClean="0"/>
              <a:t>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1900" dirty="0" smtClean="0"/>
              <a:t>Represents </a:t>
            </a:r>
            <a:r>
              <a:rPr lang="en-US" sz="1900" dirty="0" smtClean="0"/>
              <a:t>either city of Rome or Roman empire</a:t>
            </a:r>
            <a:r>
              <a:rPr lang="en-US" sz="1900" dirty="0" smtClean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981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Short-Lived Celebration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1800" dirty="0" smtClean="0"/>
              <a:t>Why </a:t>
            </a:r>
            <a:r>
              <a:rPr lang="en-US" sz="1800" dirty="0"/>
              <a:t>would </a:t>
            </a:r>
            <a:r>
              <a:rPr lang="en-US" sz="1800" i="1" dirty="0">
                <a:solidFill>
                  <a:srgbClr val="800000"/>
                </a:solidFill>
              </a:rPr>
              <a:t>“peoples, tribes, tongues, and nations”</a:t>
            </a:r>
            <a:r>
              <a:rPr lang="en-US" sz="1800" dirty="0"/>
              <a:t> celebrate the death of these two witnesses?</a:t>
            </a:r>
            <a:endParaRPr lang="en-US" sz="1800" dirty="0" smtClean="0"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Then those from the </a:t>
            </a:r>
            <a:r>
              <a:rPr lang="en-US" sz="1800" b="1" i="1" dirty="0" smtClean="0">
                <a:solidFill>
                  <a:srgbClr val="800000"/>
                </a:solidFill>
              </a:rPr>
              <a:t>peoples, tribes, tongues, and nations </a:t>
            </a:r>
            <a:r>
              <a:rPr lang="en-US" sz="1800" i="1" dirty="0" smtClean="0">
                <a:solidFill>
                  <a:srgbClr val="800000"/>
                </a:solidFill>
              </a:rPr>
              <a:t>will see their dead bodies </a:t>
            </a:r>
            <a:r>
              <a:rPr lang="en-US" sz="1800" b="1" i="1" dirty="0" smtClean="0">
                <a:solidFill>
                  <a:srgbClr val="800000"/>
                </a:solidFill>
              </a:rPr>
              <a:t>three-and-a-half days</a:t>
            </a:r>
            <a:r>
              <a:rPr lang="en-US" sz="1800" i="1" dirty="0" smtClean="0">
                <a:solidFill>
                  <a:srgbClr val="800000"/>
                </a:solidFill>
              </a:rPr>
              <a:t>, and </a:t>
            </a:r>
            <a:r>
              <a:rPr lang="en-US" sz="1800" b="1" i="1" dirty="0" smtClean="0">
                <a:solidFill>
                  <a:srgbClr val="800000"/>
                </a:solidFill>
              </a:rPr>
              <a:t>not allow their dead bodies to be put into graves</a:t>
            </a:r>
            <a:r>
              <a:rPr lang="en-US" sz="1800" i="1" dirty="0" smtClean="0">
                <a:solidFill>
                  <a:srgbClr val="800000"/>
                </a:solidFill>
              </a:rPr>
              <a:t>. And those who dwell on </a:t>
            </a:r>
            <a:r>
              <a:rPr lang="en-US" sz="1800" b="1" i="1" dirty="0" smtClean="0">
                <a:solidFill>
                  <a:srgbClr val="800000"/>
                </a:solidFill>
              </a:rPr>
              <a:t>the earth will rejoice over them</a:t>
            </a:r>
            <a:r>
              <a:rPr lang="en-US" sz="1800" i="1" dirty="0" smtClean="0">
                <a:solidFill>
                  <a:srgbClr val="800000"/>
                </a:solidFill>
              </a:rPr>
              <a:t>, make merry, and send gifts to one another, </a:t>
            </a:r>
            <a:r>
              <a:rPr lang="en-US" sz="1800" b="1" i="1" dirty="0" smtClean="0">
                <a:solidFill>
                  <a:srgbClr val="800000"/>
                </a:solidFill>
              </a:rPr>
              <a:t>because these two prophets </a:t>
            </a:r>
            <a:r>
              <a:rPr lang="en-US" sz="1800" b="1" i="1" u="sng" dirty="0" smtClean="0">
                <a:solidFill>
                  <a:srgbClr val="800000"/>
                </a:solidFill>
              </a:rPr>
              <a:t>tormented those who dwell on the earth</a:t>
            </a:r>
            <a:r>
              <a:rPr lang="en-US" sz="1800" i="1" dirty="0" smtClean="0">
                <a:solidFill>
                  <a:srgbClr val="800000"/>
                </a:solidFill>
              </a:rPr>
              <a:t>.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800000"/>
                </a:solidFill>
              </a:rPr>
              <a:t>Revelation 11:9-10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800" dirty="0" smtClean="0"/>
              <a:t>The </a:t>
            </a:r>
            <a:r>
              <a:rPr lang="en-US" sz="1800" i="1" dirty="0">
                <a:solidFill>
                  <a:srgbClr val="800000"/>
                </a:solidFill>
              </a:rPr>
              <a:t>“peoples, tribes, tongues, and nations”</a:t>
            </a:r>
            <a:r>
              <a:rPr lang="en-US" sz="1800" dirty="0" smtClean="0"/>
              <a:t> represents all people of this </a:t>
            </a:r>
            <a:r>
              <a:rPr lang="en-US" sz="1800" i="1" dirty="0" smtClean="0">
                <a:solidFill>
                  <a:srgbClr val="800000"/>
                </a:solidFill>
              </a:rPr>
              <a:t>“great city”</a:t>
            </a:r>
            <a:r>
              <a:rPr lang="en-US" sz="1800" dirty="0" smtClean="0"/>
              <a:t>, encompassing the whole empire. (Notice use of 4.)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800" dirty="0" smtClean="0"/>
              <a:t>3½ days is parallel to 1260 days in general meaning, but different specific application – a broken, interrupted period of complete </a:t>
            </a:r>
            <a:r>
              <a:rPr lang="en-US" sz="1800" dirty="0"/>
              <a:t>time (½ </a:t>
            </a:r>
            <a:r>
              <a:rPr lang="en-US" sz="1800" dirty="0" smtClean="0"/>
              <a:t>of 7), even less than 1260 days in this case.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800000"/>
                </a:solidFill>
              </a:rPr>
              <a:t>“And </a:t>
            </a:r>
            <a:r>
              <a:rPr lang="en-US" sz="1800" i="1" dirty="0">
                <a:solidFill>
                  <a:srgbClr val="800000"/>
                </a:solidFill>
              </a:rPr>
              <a:t>this is the condemnation, that the light has come into the world, and </a:t>
            </a:r>
            <a:r>
              <a:rPr lang="en-US" sz="1800" b="1" i="1" dirty="0">
                <a:solidFill>
                  <a:srgbClr val="800000"/>
                </a:solidFill>
              </a:rPr>
              <a:t>men loved darkness rather than light</a:t>
            </a:r>
            <a:r>
              <a:rPr lang="en-US" sz="1800" i="1" dirty="0">
                <a:solidFill>
                  <a:srgbClr val="800000"/>
                </a:solidFill>
              </a:rPr>
              <a:t>, because their deeds were evil</a:t>
            </a:r>
            <a:r>
              <a:rPr lang="en-US" sz="1800" i="1" dirty="0" smtClean="0">
                <a:solidFill>
                  <a:srgbClr val="800000"/>
                </a:solidFill>
              </a:rPr>
              <a:t>.  For </a:t>
            </a:r>
            <a:r>
              <a:rPr lang="en-US" sz="1800" b="1" i="1" dirty="0">
                <a:solidFill>
                  <a:srgbClr val="800000"/>
                </a:solidFill>
              </a:rPr>
              <a:t>everyone practicing evil </a:t>
            </a:r>
            <a:r>
              <a:rPr lang="en-US" sz="1800" b="1" i="1" u="sng" dirty="0">
                <a:solidFill>
                  <a:srgbClr val="800000"/>
                </a:solidFill>
              </a:rPr>
              <a:t>hates</a:t>
            </a:r>
            <a:r>
              <a:rPr lang="en-US" sz="1800" b="1" i="1" dirty="0">
                <a:solidFill>
                  <a:srgbClr val="800000"/>
                </a:solidFill>
              </a:rPr>
              <a:t> the light</a:t>
            </a:r>
            <a:r>
              <a:rPr lang="en-US" sz="1800" i="1" dirty="0">
                <a:solidFill>
                  <a:srgbClr val="800000"/>
                </a:solidFill>
              </a:rPr>
              <a:t> and does not come to the light</a:t>
            </a:r>
            <a:r>
              <a:rPr lang="en-US" sz="1800" b="1" i="1" dirty="0">
                <a:solidFill>
                  <a:srgbClr val="800000"/>
                </a:solidFill>
              </a:rPr>
              <a:t>, lest his deeds should be exposed</a:t>
            </a:r>
            <a:r>
              <a:rPr lang="en-US" sz="1800" i="1" dirty="0" smtClean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John </a:t>
            </a:r>
            <a:r>
              <a:rPr lang="en-US" sz="1800" b="1" dirty="0" smtClean="0">
                <a:solidFill>
                  <a:srgbClr val="800000"/>
                </a:solidFill>
              </a:rPr>
              <a:t>3:19-20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They were hated for making people feel guilty and robbing them of excuses for their sin and lack of repentance (</a:t>
            </a:r>
            <a:r>
              <a:rPr lang="en-US" sz="1800" b="1" dirty="0" smtClean="0">
                <a:solidFill>
                  <a:srgbClr val="800000"/>
                </a:solidFill>
              </a:rPr>
              <a:t>John 15:18-25</a:t>
            </a:r>
            <a:r>
              <a:rPr lang="en-US" sz="1800" dirty="0" smtClean="0"/>
              <a:t>).</a:t>
            </a:r>
            <a:endParaRPr lang="en-US" sz="18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717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Triumph of the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Now </a:t>
            </a:r>
            <a:r>
              <a:rPr lang="en-US" sz="2000" b="1" i="1" dirty="0">
                <a:solidFill>
                  <a:srgbClr val="800000"/>
                </a:solidFill>
              </a:rPr>
              <a:t>after the three-and-a-half days </a:t>
            </a:r>
            <a:r>
              <a:rPr lang="en-US" sz="2000" i="1" dirty="0">
                <a:solidFill>
                  <a:srgbClr val="800000"/>
                </a:solidFill>
              </a:rPr>
              <a:t>the breath of life from God entered them, and </a:t>
            </a:r>
            <a:r>
              <a:rPr lang="en-US" sz="2000" b="1" i="1" dirty="0">
                <a:solidFill>
                  <a:srgbClr val="800000"/>
                </a:solidFill>
              </a:rPr>
              <a:t>they stood on their feet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great fear</a:t>
            </a:r>
            <a:r>
              <a:rPr lang="en-US" sz="2000" b="1" i="1" dirty="0">
                <a:solidFill>
                  <a:srgbClr val="800000"/>
                </a:solidFill>
              </a:rPr>
              <a:t> fell on those who saw them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they heard a loud voice from heaven saying to them, </a:t>
            </a:r>
            <a:r>
              <a:rPr lang="en-US" sz="2000" i="1" dirty="0" smtClean="0">
                <a:solidFill>
                  <a:srgbClr val="800000"/>
                </a:solidFill>
              </a:rPr>
              <a:t>“Come </a:t>
            </a:r>
            <a:r>
              <a:rPr lang="en-US" sz="2000" i="1" dirty="0">
                <a:solidFill>
                  <a:srgbClr val="800000"/>
                </a:solidFill>
              </a:rPr>
              <a:t>up here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they ascended to heaven in a cloud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their enemies saw</a:t>
            </a:r>
            <a:r>
              <a:rPr lang="en-US" sz="2000" b="1" i="1" dirty="0">
                <a:solidFill>
                  <a:srgbClr val="800000"/>
                </a:solidFill>
              </a:rPr>
              <a:t> them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11:11-12</a:t>
            </a:r>
            <a:r>
              <a:rPr lang="en-US" sz="2000" dirty="0" smtClean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/>
              <a:t>What is symbolized by the death, resurrection, and ascension of these two witnesses?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Compare to </a:t>
            </a:r>
            <a:r>
              <a:rPr lang="en-US" sz="2000" i="1" dirty="0" smtClean="0">
                <a:solidFill>
                  <a:srgbClr val="800000"/>
                </a:solidFill>
              </a:rPr>
              <a:t>“resurrection”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of Israel in returning to home land (</a:t>
            </a:r>
            <a:r>
              <a:rPr lang="en-US" sz="2000" b="1" dirty="0" smtClean="0">
                <a:solidFill>
                  <a:srgbClr val="800000"/>
                </a:solidFill>
              </a:rPr>
              <a:t>Ezekiel 37:1-14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Their </a:t>
            </a:r>
            <a:r>
              <a:rPr lang="en-US" sz="2000" dirty="0" smtClean="0"/>
              <a:t>message – the gospel and its veracity – were vindicated.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Their </a:t>
            </a:r>
            <a:r>
              <a:rPr lang="en-US" sz="2000" dirty="0" smtClean="0"/>
              <a:t>ministry appeared to be defeated, but even after literal death, the truth continued to be proclaimed and spread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6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of the Second Woe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7"/>
            </a:pPr>
            <a:r>
              <a:rPr lang="en-US" sz="2000" dirty="0" smtClean="0"/>
              <a:t>What events climax the second woe?  How is this target different than recipients of previous judgments?</a:t>
            </a:r>
          </a:p>
          <a:p>
            <a:pPr marL="0" lv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In the same hour there was </a:t>
            </a:r>
            <a:r>
              <a:rPr lang="en-US" sz="2000" b="1" i="1" dirty="0">
                <a:solidFill>
                  <a:srgbClr val="800000"/>
                </a:solidFill>
              </a:rPr>
              <a:t>a great earthquake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a tenth of the city fell</a:t>
            </a:r>
            <a:r>
              <a:rPr lang="en-US" sz="2000" i="1" dirty="0">
                <a:solidFill>
                  <a:srgbClr val="800000"/>
                </a:solidFill>
              </a:rPr>
              <a:t>. In the earthquake </a:t>
            </a:r>
            <a:r>
              <a:rPr lang="en-US" sz="2000" b="1" i="1" dirty="0">
                <a:solidFill>
                  <a:srgbClr val="800000"/>
                </a:solidFill>
              </a:rPr>
              <a:t>seven thousand people were killed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rest were afraid and gave glory to the God of heaven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i="1" dirty="0">
                <a:solidFill>
                  <a:srgbClr val="800000"/>
                </a:solidFill>
              </a:rPr>
              <a:t>second woe is past. Behold, the third woe is coming quickly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11:13-14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Earthquakes symbolize catastrophic judgment from God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Isaiah 24:17-23; 29:5-6; Jeremiah 10:10; Psalm 97:1-4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r>
              <a:rPr lang="en-US" sz="2000" dirty="0" smtClean="0"/>
              <a:t>Tenth of the city falling and destruction of a portion represents partial destruction.</a:t>
            </a:r>
          </a:p>
          <a:p>
            <a:r>
              <a:rPr lang="en-US" sz="2000" dirty="0" smtClean="0"/>
              <a:t>Result produced fear and acknowledgement of God, but not true repentance (</a:t>
            </a:r>
            <a:r>
              <a:rPr lang="en-US" sz="2000" b="1" dirty="0" smtClean="0">
                <a:solidFill>
                  <a:srgbClr val="800000"/>
                </a:solidFill>
              </a:rPr>
              <a:t>James 2:19; Matthew 27:3-5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072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Sounding of the</a:t>
            </a:r>
          </a:p>
          <a:p>
            <a:r>
              <a:rPr lang="en-US" dirty="0" smtClean="0"/>
              <a:t>Seventh Trumpet</a:t>
            </a:r>
            <a:br>
              <a:rPr lang="en-US" dirty="0" smtClean="0"/>
            </a:br>
            <a:r>
              <a:rPr lang="en-US" dirty="0" smtClean="0"/>
              <a:t>Revelation 11:15-19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Mighty Angel 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Little Book </a:t>
            </a:r>
            <a:endParaRPr lang="en-US" dirty="0" smtClean="0"/>
          </a:p>
          <a:p>
            <a:r>
              <a:rPr lang="en-US" dirty="0" smtClean="0"/>
              <a:t>Revelation 10:1-7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 &amp; Thanksgiving in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 smtClean="0"/>
              <a:t>Summarize the declarations and worship extended after the seventh trumpet sounded?</a:t>
            </a:r>
          </a:p>
          <a:p>
            <a:pPr marL="0" lv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seventh</a:t>
            </a:r>
            <a:r>
              <a:rPr lang="en-US" sz="2000" b="1" i="1" dirty="0">
                <a:solidFill>
                  <a:srgbClr val="800000"/>
                </a:solidFill>
              </a:rPr>
              <a:t> angel sounded</a:t>
            </a:r>
            <a:r>
              <a:rPr lang="en-US" sz="2000" i="1" dirty="0">
                <a:solidFill>
                  <a:srgbClr val="800000"/>
                </a:solidFill>
              </a:rPr>
              <a:t>: And there were </a:t>
            </a:r>
            <a:r>
              <a:rPr lang="en-US" sz="2000" b="1" i="1" dirty="0">
                <a:solidFill>
                  <a:srgbClr val="800000"/>
                </a:solidFill>
              </a:rPr>
              <a:t>loud voices in heaven</a:t>
            </a:r>
            <a:r>
              <a:rPr lang="en-US" sz="2000" i="1" dirty="0">
                <a:solidFill>
                  <a:srgbClr val="800000"/>
                </a:solidFill>
              </a:rPr>
              <a:t>, saying, </a:t>
            </a:r>
            <a:r>
              <a:rPr lang="en-US" sz="2000" i="1" dirty="0" smtClean="0">
                <a:solidFill>
                  <a:srgbClr val="800000"/>
                </a:solidFill>
              </a:rPr>
              <a:t>“The </a:t>
            </a:r>
            <a:r>
              <a:rPr lang="en-US" sz="2000" b="1" i="1" dirty="0">
                <a:solidFill>
                  <a:srgbClr val="800000"/>
                </a:solidFill>
              </a:rPr>
              <a:t>kingdoms of this world have become </a:t>
            </a:r>
            <a:r>
              <a:rPr lang="en-US" sz="2000" b="1" i="1" u="sng" dirty="0">
                <a:solidFill>
                  <a:srgbClr val="800000"/>
                </a:solidFill>
              </a:rPr>
              <a:t>the kingdoms of our Lord and of His Christ</a:t>
            </a:r>
            <a:r>
              <a:rPr lang="en-US" sz="2000" i="1" dirty="0">
                <a:solidFill>
                  <a:srgbClr val="800000"/>
                </a:solidFill>
              </a:rPr>
              <a:t>, and He shall reign forever and ever</a:t>
            </a:r>
            <a:r>
              <a:rPr lang="en-US" sz="2000" i="1" dirty="0" smtClean="0">
                <a:solidFill>
                  <a:srgbClr val="800000"/>
                </a:solidFill>
              </a:rPr>
              <a:t>!”  And </a:t>
            </a:r>
            <a:r>
              <a:rPr lang="en-US" sz="2000" i="1" dirty="0">
                <a:solidFill>
                  <a:srgbClr val="800000"/>
                </a:solidFill>
              </a:rPr>
              <a:t>the twenty-four elders who sat before God on their thrones fell on their faces and worshiped God</a:t>
            </a:r>
            <a:r>
              <a:rPr lang="en-US" sz="2000" i="1" dirty="0" smtClean="0">
                <a:solidFill>
                  <a:srgbClr val="800000"/>
                </a:solidFill>
              </a:rPr>
              <a:t>, saying</a:t>
            </a:r>
            <a:r>
              <a:rPr lang="en-US" sz="2000" i="1" dirty="0">
                <a:solidFill>
                  <a:srgbClr val="800000"/>
                </a:solidFill>
              </a:rPr>
              <a:t>: </a:t>
            </a:r>
            <a:r>
              <a:rPr lang="en-US" sz="2000" i="1" dirty="0" smtClean="0">
                <a:solidFill>
                  <a:srgbClr val="800000"/>
                </a:solidFill>
              </a:rPr>
              <a:t>“We </a:t>
            </a:r>
            <a:r>
              <a:rPr lang="en-US" sz="2000" i="1" dirty="0">
                <a:solidFill>
                  <a:srgbClr val="800000"/>
                </a:solidFill>
              </a:rPr>
              <a:t>give You thanks, O Lord God Almighty, The One who is and who was and who is to come, Because </a:t>
            </a:r>
            <a:r>
              <a:rPr lang="en-US" sz="2000" b="1" i="1" dirty="0">
                <a:solidFill>
                  <a:srgbClr val="800000"/>
                </a:solidFill>
              </a:rPr>
              <a:t>You have taken Your great power and </a:t>
            </a:r>
            <a:r>
              <a:rPr lang="en-US" sz="2000" b="1" i="1" u="sng" dirty="0">
                <a:solidFill>
                  <a:srgbClr val="800000"/>
                </a:solidFill>
              </a:rPr>
              <a:t>reigned</a:t>
            </a:r>
            <a:r>
              <a:rPr lang="en-US" sz="2000" i="1" dirty="0" smtClean="0">
                <a:solidFill>
                  <a:srgbClr val="800000"/>
                </a:solidFill>
              </a:rPr>
              <a:t>.  The </a:t>
            </a:r>
            <a:r>
              <a:rPr lang="en-US" sz="2000" i="1" dirty="0">
                <a:solidFill>
                  <a:srgbClr val="800000"/>
                </a:solidFill>
              </a:rPr>
              <a:t>nations were angry, and Your wrath has come, And </a:t>
            </a:r>
            <a:r>
              <a:rPr lang="en-US" sz="2000" b="1" i="1" dirty="0">
                <a:solidFill>
                  <a:srgbClr val="800000"/>
                </a:solidFill>
              </a:rPr>
              <a:t>the time of the dead, that they should be judged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that You should </a:t>
            </a:r>
            <a:r>
              <a:rPr lang="en-US" sz="2000" b="1" i="1" u="sng" dirty="0">
                <a:solidFill>
                  <a:srgbClr val="800000"/>
                </a:solidFill>
              </a:rPr>
              <a:t>reward Your servants the prophets and the saints</a:t>
            </a:r>
            <a:r>
              <a:rPr lang="en-US" sz="2000" i="1" dirty="0">
                <a:solidFill>
                  <a:srgbClr val="800000"/>
                </a:solidFill>
              </a:rPr>
              <a:t>, And those who fear Your name, small and great, And </a:t>
            </a:r>
            <a:r>
              <a:rPr lang="en-US" sz="2000" b="1" i="1" dirty="0">
                <a:solidFill>
                  <a:srgbClr val="800000"/>
                </a:solidFill>
              </a:rPr>
              <a:t>should destroy those who destroy the earth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Rev. 11:15-18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Recognizes God no longer warning, but seizing control – doom &amp; destruction.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Thankful for God’s vindication of His servants and saints (</a:t>
            </a:r>
            <a:r>
              <a:rPr lang="en-US" sz="2000" b="1" dirty="0" smtClean="0">
                <a:solidFill>
                  <a:srgbClr val="800000"/>
                </a:solidFill>
              </a:rPr>
              <a:t>Matthew 19:28</a:t>
            </a:r>
            <a:r>
              <a:rPr lang="en-US" sz="2000" dirty="0" smtClean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Contrast with short-lived celebration on earth when witnesses were killed.</a:t>
            </a:r>
          </a:p>
        </p:txBody>
      </p:sp>
    </p:spTree>
    <p:extLst>
      <p:ext uri="{BB962C8B-B14F-4D97-AF65-F5344CB8AC3E}">
        <p14:creationId xmlns:p14="http://schemas.microsoft.com/office/powerpoint/2010/main" val="12020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 smtClean="0"/>
              <a:t>Does </a:t>
            </a:r>
            <a:r>
              <a:rPr lang="en-US" sz="2000" dirty="0"/>
              <a:t>this refer to the literal end of the world?  If not, what does it mean</a:t>
            </a:r>
            <a:r>
              <a:rPr lang="en-US" sz="2000" dirty="0" smtClean="0"/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No, refers to destruction of empire challenging the church: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Interpreted in harmony with finishing the mystery delivered to the OT prophets (</a:t>
            </a:r>
            <a:r>
              <a:rPr lang="en-US" b="1" dirty="0" smtClean="0">
                <a:solidFill>
                  <a:srgbClr val="800000"/>
                </a:solidFill>
              </a:rPr>
              <a:t>Revelation 10:7</a:t>
            </a:r>
            <a:r>
              <a:rPr lang="en-US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Declares God has actively begun to reign in kingdoms of men, not end the world.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Plus, judgment and doom will continue to escalate in the pouring of the seven vials or bowls of wrath.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At this point, there is no turning back </a:t>
            </a:r>
            <a:r>
              <a:rPr lang="en-US" sz="2000" dirty="0" smtClean="0"/>
              <a:t>now – </a:t>
            </a:r>
            <a:r>
              <a:rPr lang="en-US" sz="2000" i="1" dirty="0" smtClean="0">
                <a:solidFill>
                  <a:srgbClr val="800000"/>
                </a:solidFill>
              </a:rPr>
              <a:t>“Prepare to meet your God!”</a:t>
            </a:r>
            <a:endParaRPr lang="en-US" sz="20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temple of God was opened in heaven, and </a:t>
            </a:r>
            <a:r>
              <a:rPr lang="en-US" sz="2000" b="1" i="1" dirty="0">
                <a:solidFill>
                  <a:srgbClr val="800000"/>
                </a:solidFill>
              </a:rPr>
              <a:t>the ark of His covenant </a:t>
            </a:r>
            <a:r>
              <a:rPr lang="en-US" sz="2000" i="1" dirty="0">
                <a:solidFill>
                  <a:srgbClr val="800000"/>
                </a:solidFill>
              </a:rPr>
              <a:t>was seen in His temple. And </a:t>
            </a:r>
            <a:r>
              <a:rPr lang="en-US" sz="2000" b="1" i="1" dirty="0">
                <a:solidFill>
                  <a:srgbClr val="800000"/>
                </a:solidFill>
              </a:rPr>
              <a:t>there were </a:t>
            </a:r>
            <a:r>
              <a:rPr lang="en-US" sz="2000" b="1" i="1" dirty="0" err="1">
                <a:solidFill>
                  <a:srgbClr val="800000"/>
                </a:solidFill>
              </a:rPr>
              <a:t>lightnings</a:t>
            </a:r>
            <a:r>
              <a:rPr lang="en-US" sz="2000" b="1" i="1" dirty="0">
                <a:solidFill>
                  <a:srgbClr val="800000"/>
                </a:solidFill>
              </a:rPr>
              <a:t>, noises, </a:t>
            </a:r>
            <a:r>
              <a:rPr lang="en-US" sz="2000" b="1" i="1" dirty="0" err="1">
                <a:solidFill>
                  <a:srgbClr val="800000"/>
                </a:solidFill>
              </a:rPr>
              <a:t>thunderings</a:t>
            </a:r>
            <a:r>
              <a:rPr lang="en-US" sz="2000" b="1" i="1" dirty="0">
                <a:solidFill>
                  <a:srgbClr val="800000"/>
                </a:solidFill>
              </a:rPr>
              <a:t>, an earthquake, and great hail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11:19</a:t>
            </a:r>
            <a:r>
              <a:rPr lang="en-US" sz="2000" dirty="0" smtClean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10"/>
            </a:pPr>
            <a:r>
              <a:rPr lang="en-US" sz="2000" dirty="0"/>
              <a:t>What is the significance of manifesting the temple containing the ark of the covenant from heaven in verse 19</a:t>
            </a:r>
            <a:r>
              <a:rPr lang="en-US" sz="2000" dirty="0" smtClean="0"/>
              <a:t>?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Expressed foreboding doom.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ark of the covenant was carried by Israelites when the army was on the march, expressing that God acts and fights for His people (</a:t>
            </a:r>
            <a:r>
              <a:rPr lang="en-US" sz="2000" b="1" dirty="0" smtClean="0">
                <a:solidFill>
                  <a:srgbClr val="800000"/>
                </a:solidFill>
              </a:rPr>
              <a:t>Joshua 3; 6; 1 Samuel 4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Here implies that God is going </a:t>
            </a:r>
            <a:r>
              <a:rPr lang="en-US" sz="2000" dirty="0" smtClean="0"/>
              <a:t>to war for His </a:t>
            </a:r>
            <a:r>
              <a:rPr lang="en-US" sz="2000" smtClean="0"/>
              <a:t>people!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07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“Prepare to Meet Your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600" dirty="0" smtClean="0"/>
              <a:t>As God dealt with all nations prior, this persecuting empire faces unavoidable judgment after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trumpet.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rgbClr val="800000"/>
                </a:solidFill>
              </a:rPr>
              <a:t>Hear </a:t>
            </a:r>
            <a:r>
              <a:rPr lang="en-US" sz="1600" i="1" dirty="0">
                <a:solidFill>
                  <a:srgbClr val="800000"/>
                </a:solidFill>
              </a:rPr>
              <a:t>this word, you cows of Bashan, who are on the mountain of Samaria, </a:t>
            </a:r>
            <a:r>
              <a:rPr lang="en-US" sz="1600" b="1" i="1" dirty="0">
                <a:solidFill>
                  <a:srgbClr val="800000"/>
                </a:solidFill>
              </a:rPr>
              <a:t>Who oppress the poor</a:t>
            </a:r>
            <a:r>
              <a:rPr lang="en-US" sz="1600" i="1" dirty="0">
                <a:solidFill>
                  <a:srgbClr val="800000"/>
                </a:solidFill>
              </a:rPr>
              <a:t>, </a:t>
            </a:r>
            <a:r>
              <a:rPr lang="en-US" sz="1600" b="1" i="1" dirty="0">
                <a:solidFill>
                  <a:srgbClr val="800000"/>
                </a:solidFill>
              </a:rPr>
              <a:t>Who crush the needy</a:t>
            </a:r>
            <a:r>
              <a:rPr lang="en-US" sz="1600" i="1" dirty="0">
                <a:solidFill>
                  <a:srgbClr val="800000"/>
                </a:solidFill>
              </a:rPr>
              <a:t>, Who say to your husbands, </a:t>
            </a:r>
            <a:r>
              <a:rPr lang="en-US" sz="1600" i="1" dirty="0" smtClean="0">
                <a:solidFill>
                  <a:srgbClr val="800000"/>
                </a:solidFill>
              </a:rPr>
              <a:t>“Bring </a:t>
            </a:r>
            <a:r>
              <a:rPr lang="en-US" sz="1600" i="1" dirty="0">
                <a:solidFill>
                  <a:srgbClr val="800000"/>
                </a:solidFill>
              </a:rPr>
              <a:t>wine, let us drink</a:t>
            </a:r>
            <a:r>
              <a:rPr lang="en-US" sz="1600" i="1" dirty="0" smtClean="0">
                <a:solidFill>
                  <a:srgbClr val="800000"/>
                </a:solidFill>
              </a:rPr>
              <a:t>!” The </a:t>
            </a:r>
            <a:r>
              <a:rPr lang="en-US" sz="1600" i="1" dirty="0">
                <a:solidFill>
                  <a:srgbClr val="800000"/>
                </a:solidFill>
              </a:rPr>
              <a:t>Lord GOD has sworn by His holiness: </a:t>
            </a:r>
            <a:r>
              <a:rPr lang="en-US" sz="1600" i="1" dirty="0" smtClean="0">
                <a:solidFill>
                  <a:srgbClr val="800000"/>
                </a:solidFill>
              </a:rPr>
              <a:t>“Behold</a:t>
            </a:r>
            <a:r>
              <a:rPr lang="en-US" sz="1600" i="1" dirty="0">
                <a:solidFill>
                  <a:srgbClr val="800000"/>
                </a:solidFill>
              </a:rPr>
              <a:t>, the days shall come upon you When He will </a:t>
            </a:r>
            <a:r>
              <a:rPr lang="en-US" sz="1600" b="1" i="1" dirty="0">
                <a:solidFill>
                  <a:srgbClr val="800000"/>
                </a:solidFill>
              </a:rPr>
              <a:t>take you away with fishhooks</a:t>
            </a:r>
            <a:r>
              <a:rPr lang="en-US" sz="1600" i="1" dirty="0">
                <a:solidFill>
                  <a:srgbClr val="800000"/>
                </a:solidFill>
              </a:rPr>
              <a:t>, And your posterity with fishhooks</a:t>
            </a:r>
            <a:r>
              <a:rPr lang="en-US" sz="1600" i="1" dirty="0" smtClean="0">
                <a:solidFill>
                  <a:srgbClr val="800000"/>
                </a:solidFill>
              </a:rPr>
              <a:t>. … </a:t>
            </a:r>
            <a:r>
              <a:rPr lang="en-US" sz="1600" b="1" i="1" baseline="30000" dirty="0" smtClean="0">
                <a:solidFill>
                  <a:srgbClr val="0070C0"/>
                </a:solidFill>
              </a:rPr>
              <a:t>1</a:t>
            </a:r>
            <a:r>
              <a:rPr lang="en-US" sz="1600" b="1" i="1" dirty="0" smtClean="0">
                <a:solidFill>
                  <a:srgbClr val="800000"/>
                </a:solidFill>
              </a:rPr>
              <a:t>I </a:t>
            </a:r>
            <a:r>
              <a:rPr lang="en-US" sz="1600" b="1" i="1" dirty="0">
                <a:solidFill>
                  <a:srgbClr val="800000"/>
                </a:solidFill>
              </a:rPr>
              <a:t>gave you cleanness of teeth in all your cities, And lack of bread </a:t>
            </a:r>
            <a:r>
              <a:rPr lang="en-US" sz="1600" i="1" dirty="0">
                <a:solidFill>
                  <a:srgbClr val="800000"/>
                </a:solidFill>
              </a:rPr>
              <a:t>in all your places; </a:t>
            </a:r>
            <a:r>
              <a:rPr lang="en-US" sz="1600" b="1" i="1" dirty="0">
                <a:solidFill>
                  <a:srgbClr val="800000"/>
                </a:solidFill>
              </a:rPr>
              <a:t>Yet you have </a:t>
            </a:r>
            <a:r>
              <a:rPr lang="en-US" sz="1600" b="1" i="1" u="sng" dirty="0">
                <a:solidFill>
                  <a:srgbClr val="800000"/>
                </a:solidFill>
              </a:rPr>
              <a:t>not returned</a:t>
            </a:r>
            <a:r>
              <a:rPr lang="en-US" sz="1600" b="1" i="1" dirty="0">
                <a:solidFill>
                  <a:srgbClr val="800000"/>
                </a:solidFill>
              </a:rPr>
              <a:t> to Me</a:t>
            </a:r>
            <a:r>
              <a:rPr lang="en-US" sz="1600" i="1" dirty="0" smtClean="0">
                <a:solidFill>
                  <a:srgbClr val="800000"/>
                </a:solidFill>
              </a:rPr>
              <a:t>,” </a:t>
            </a:r>
            <a:r>
              <a:rPr lang="en-US" sz="1600" i="1" dirty="0">
                <a:solidFill>
                  <a:srgbClr val="800000"/>
                </a:solidFill>
              </a:rPr>
              <a:t>Says the LORD</a:t>
            </a:r>
            <a:r>
              <a:rPr lang="en-US" sz="1600" i="1" dirty="0" smtClean="0">
                <a:solidFill>
                  <a:srgbClr val="800000"/>
                </a:solidFill>
              </a:rPr>
              <a:t>.  “I </a:t>
            </a:r>
            <a:r>
              <a:rPr lang="en-US" sz="1600" i="1" dirty="0">
                <a:solidFill>
                  <a:srgbClr val="800000"/>
                </a:solidFill>
              </a:rPr>
              <a:t>also </a:t>
            </a:r>
            <a:r>
              <a:rPr lang="en-US" sz="16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1600" b="1" i="1" dirty="0" smtClean="0">
                <a:solidFill>
                  <a:srgbClr val="800000"/>
                </a:solidFill>
              </a:rPr>
              <a:t>withheld </a:t>
            </a:r>
            <a:r>
              <a:rPr lang="en-US" sz="1600" b="1" i="1" dirty="0">
                <a:solidFill>
                  <a:srgbClr val="800000"/>
                </a:solidFill>
              </a:rPr>
              <a:t>rain from you</a:t>
            </a:r>
            <a:r>
              <a:rPr lang="en-US" sz="1600" i="1" dirty="0">
                <a:solidFill>
                  <a:srgbClr val="800000"/>
                </a:solidFill>
              </a:rPr>
              <a:t>, When there were still three months to the harvest. I made it rain on one city, I withheld rain from another city. One part was rained upon, And where it did not rain the part withered</a:t>
            </a:r>
            <a:r>
              <a:rPr lang="en-US" sz="1600" i="1" dirty="0" smtClean="0">
                <a:solidFill>
                  <a:srgbClr val="800000"/>
                </a:solidFill>
              </a:rPr>
              <a:t>.  So </a:t>
            </a:r>
            <a:r>
              <a:rPr lang="en-US" sz="1600" i="1" dirty="0">
                <a:solidFill>
                  <a:srgbClr val="800000"/>
                </a:solidFill>
              </a:rPr>
              <a:t>two or three cities wandered to another city to drink water, But they were not satisfied; </a:t>
            </a:r>
            <a:r>
              <a:rPr lang="en-US" sz="1600" b="1" i="1" dirty="0">
                <a:solidFill>
                  <a:srgbClr val="800000"/>
                </a:solidFill>
              </a:rPr>
              <a:t>Yet you have </a:t>
            </a:r>
            <a:r>
              <a:rPr lang="en-US" sz="1600" b="1" i="1" u="sng" dirty="0">
                <a:solidFill>
                  <a:srgbClr val="800000"/>
                </a:solidFill>
              </a:rPr>
              <a:t>not returned</a:t>
            </a:r>
            <a:r>
              <a:rPr lang="en-US" sz="1600" b="1" i="1" dirty="0">
                <a:solidFill>
                  <a:srgbClr val="800000"/>
                </a:solidFill>
              </a:rPr>
              <a:t> to Me</a:t>
            </a:r>
            <a:r>
              <a:rPr lang="en-US" sz="1600" i="1" dirty="0" smtClean="0">
                <a:solidFill>
                  <a:srgbClr val="800000"/>
                </a:solidFill>
              </a:rPr>
              <a:t>,” </a:t>
            </a:r>
            <a:r>
              <a:rPr lang="en-US" sz="1600" i="1" dirty="0">
                <a:solidFill>
                  <a:srgbClr val="800000"/>
                </a:solidFill>
              </a:rPr>
              <a:t>Says the LORD</a:t>
            </a:r>
            <a:r>
              <a:rPr lang="en-US" sz="1600" i="1" dirty="0" smtClean="0">
                <a:solidFill>
                  <a:srgbClr val="800000"/>
                </a:solidFill>
              </a:rPr>
              <a:t>.  “I </a:t>
            </a:r>
            <a:r>
              <a:rPr lang="en-US" sz="1600" b="1" i="1" baseline="30000" dirty="0" smtClean="0">
                <a:solidFill>
                  <a:srgbClr val="0070C0"/>
                </a:solidFill>
              </a:rPr>
              <a:t>3</a:t>
            </a:r>
            <a:r>
              <a:rPr lang="en-US" sz="1600" b="1" i="1" dirty="0" smtClean="0">
                <a:solidFill>
                  <a:srgbClr val="800000"/>
                </a:solidFill>
              </a:rPr>
              <a:t>blasted </a:t>
            </a:r>
            <a:r>
              <a:rPr lang="en-US" sz="1600" b="1" i="1" dirty="0">
                <a:solidFill>
                  <a:srgbClr val="800000"/>
                </a:solidFill>
              </a:rPr>
              <a:t>you with blight and mildew</a:t>
            </a:r>
            <a:r>
              <a:rPr lang="en-US" sz="1600" i="1" dirty="0">
                <a:solidFill>
                  <a:srgbClr val="800000"/>
                </a:solidFill>
              </a:rPr>
              <a:t>. When your gardens increased, Your vineyards, Your fig trees, And your olive trees, The </a:t>
            </a:r>
            <a:r>
              <a:rPr lang="en-US" sz="1600" b="1" i="1" baseline="30000" dirty="0" smtClean="0">
                <a:solidFill>
                  <a:srgbClr val="0070C0"/>
                </a:solidFill>
              </a:rPr>
              <a:t>4</a:t>
            </a:r>
            <a:r>
              <a:rPr lang="en-US" sz="1600" b="1" i="1" dirty="0" smtClean="0">
                <a:solidFill>
                  <a:srgbClr val="800000"/>
                </a:solidFill>
              </a:rPr>
              <a:t>locust </a:t>
            </a:r>
            <a:r>
              <a:rPr lang="en-US" sz="1600" b="1" i="1" dirty="0">
                <a:solidFill>
                  <a:srgbClr val="800000"/>
                </a:solidFill>
              </a:rPr>
              <a:t>devoured them; Yet you have </a:t>
            </a:r>
            <a:r>
              <a:rPr lang="en-US" sz="1600" b="1" i="1" u="sng" dirty="0">
                <a:solidFill>
                  <a:srgbClr val="800000"/>
                </a:solidFill>
              </a:rPr>
              <a:t>not returned</a:t>
            </a:r>
            <a:r>
              <a:rPr lang="en-US" sz="1600" b="1" i="1" dirty="0">
                <a:solidFill>
                  <a:srgbClr val="800000"/>
                </a:solidFill>
              </a:rPr>
              <a:t> to Me</a:t>
            </a:r>
            <a:r>
              <a:rPr lang="en-US" sz="1600" i="1" dirty="0" smtClean="0">
                <a:solidFill>
                  <a:srgbClr val="800000"/>
                </a:solidFill>
              </a:rPr>
              <a:t>,” </a:t>
            </a:r>
            <a:r>
              <a:rPr lang="en-US" sz="1600" i="1" dirty="0">
                <a:solidFill>
                  <a:srgbClr val="800000"/>
                </a:solidFill>
              </a:rPr>
              <a:t>Says the LORD</a:t>
            </a:r>
            <a:r>
              <a:rPr lang="en-US" sz="1600" i="1" dirty="0" smtClean="0">
                <a:solidFill>
                  <a:srgbClr val="800000"/>
                </a:solidFill>
              </a:rPr>
              <a:t>.  “I </a:t>
            </a:r>
            <a:r>
              <a:rPr lang="en-US" sz="1600" i="1" dirty="0">
                <a:solidFill>
                  <a:srgbClr val="800000"/>
                </a:solidFill>
              </a:rPr>
              <a:t>sent among you a </a:t>
            </a:r>
            <a:r>
              <a:rPr lang="en-US" sz="1600" b="1" i="1" baseline="30000" dirty="0" smtClean="0">
                <a:solidFill>
                  <a:srgbClr val="0070C0"/>
                </a:solidFill>
              </a:rPr>
              <a:t>5</a:t>
            </a:r>
            <a:r>
              <a:rPr lang="en-US" sz="1600" b="1" i="1" dirty="0" smtClean="0">
                <a:solidFill>
                  <a:srgbClr val="800000"/>
                </a:solidFill>
              </a:rPr>
              <a:t>plague </a:t>
            </a:r>
            <a:r>
              <a:rPr lang="en-US" sz="1600" b="1" i="1" dirty="0">
                <a:solidFill>
                  <a:srgbClr val="800000"/>
                </a:solidFill>
              </a:rPr>
              <a:t>after the manner of Egypt</a:t>
            </a:r>
            <a:r>
              <a:rPr lang="en-US" sz="1600" i="1" dirty="0">
                <a:solidFill>
                  <a:srgbClr val="800000"/>
                </a:solidFill>
              </a:rPr>
              <a:t>; Your </a:t>
            </a:r>
            <a:r>
              <a:rPr lang="en-US" sz="1600" b="1" i="1" baseline="30000" dirty="0" smtClean="0">
                <a:solidFill>
                  <a:srgbClr val="0070C0"/>
                </a:solidFill>
              </a:rPr>
              <a:t>6</a:t>
            </a:r>
            <a:r>
              <a:rPr lang="en-US" sz="1600" b="1" i="1" dirty="0" smtClean="0">
                <a:solidFill>
                  <a:srgbClr val="800000"/>
                </a:solidFill>
              </a:rPr>
              <a:t>young</a:t>
            </a:r>
            <a:r>
              <a:rPr lang="en-US" sz="1600" i="1" dirty="0" smtClean="0">
                <a:solidFill>
                  <a:srgbClr val="800000"/>
                </a:solidFill>
              </a:rPr>
              <a:t> </a:t>
            </a:r>
            <a:r>
              <a:rPr lang="en-US" sz="1600" b="1" i="1" dirty="0">
                <a:solidFill>
                  <a:srgbClr val="800000"/>
                </a:solidFill>
              </a:rPr>
              <a:t>men I killed with a sword</a:t>
            </a:r>
            <a:r>
              <a:rPr lang="en-US" sz="1600" i="1" dirty="0">
                <a:solidFill>
                  <a:srgbClr val="800000"/>
                </a:solidFill>
              </a:rPr>
              <a:t>, Along with your captive horses; I made the stench of your camps come up into your nostrils; </a:t>
            </a:r>
            <a:r>
              <a:rPr lang="en-US" sz="1600" b="1" i="1" dirty="0">
                <a:solidFill>
                  <a:srgbClr val="800000"/>
                </a:solidFill>
              </a:rPr>
              <a:t>Yet you have </a:t>
            </a:r>
            <a:r>
              <a:rPr lang="en-US" sz="1600" b="1" i="1" u="sng" dirty="0">
                <a:solidFill>
                  <a:srgbClr val="800000"/>
                </a:solidFill>
              </a:rPr>
              <a:t>not returned</a:t>
            </a:r>
            <a:r>
              <a:rPr lang="en-US" sz="1600" b="1" i="1" dirty="0">
                <a:solidFill>
                  <a:srgbClr val="800000"/>
                </a:solidFill>
              </a:rPr>
              <a:t> to Me</a:t>
            </a:r>
            <a:r>
              <a:rPr lang="en-US" sz="1600" i="1" dirty="0" smtClean="0">
                <a:solidFill>
                  <a:srgbClr val="800000"/>
                </a:solidFill>
              </a:rPr>
              <a:t>,” </a:t>
            </a:r>
            <a:r>
              <a:rPr lang="en-US" sz="1600" i="1" dirty="0">
                <a:solidFill>
                  <a:srgbClr val="800000"/>
                </a:solidFill>
              </a:rPr>
              <a:t>Says the </a:t>
            </a:r>
            <a:r>
              <a:rPr lang="en-US" sz="1600" i="1" dirty="0" smtClean="0">
                <a:solidFill>
                  <a:srgbClr val="800000"/>
                </a:solidFill>
              </a:rPr>
              <a:t>LORD.  “</a:t>
            </a:r>
            <a:r>
              <a:rPr lang="en-US" sz="1600" b="1" i="1" dirty="0" smtClean="0">
                <a:solidFill>
                  <a:srgbClr val="800000"/>
                </a:solidFill>
              </a:rPr>
              <a:t>I </a:t>
            </a:r>
            <a:r>
              <a:rPr lang="en-US" sz="1600" b="1" i="1" baseline="30000" dirty="0">
                <a:solidFill>
                  <a:srgbClr val="0070C0"/>
                </a:solidFill>
              </a:rPr>
              <a:t>7</a:t>
            </a:r>
            <a:r>
              <a:rPr lang="en-US" sz="1600" b="1" i="1" dirty="0" smtClean="0">
                <a:solidFill>
                  <a:srgbClr val="800000"/>
                </a:solidFill>
              </a:rPr>
              <a:t>overthrew </a:t>
            </a:r>
            <a:r>
              <a:rPr lang="en-US" sz="1600" b="1" i="1" dirty="0">
                <a:solidFill>
                  <a:srgbClr val="800000"/>
                </a:solidFill>
              </a:rPr>
              <a:t>some of you</a:t>
            </a:r>
            <a:r>
              <a:rPr lang="en-US" sz="1600" i="1" dirty="0">
                <a:solidFill>
                  <a:srgbClr val="800000"/>
                </a:solidFill>
              </a:rPr>
              <a:t>, As God overthrew Sodom and Gomorrah, And you were like a firebrand plucked from the burning; </a:t>
            </a:r>
            <a:r>
              <a:rPr lang="en-US" sz="1600" b="1" i="1" dirty="0">
                <a:solidFill>
                  <a:srgbClr val="800000"/>
                </a:solidFill>
              </a:rPr>
              <a:t>Yet you have </a:t>
            </a:r>
            <a:r>
              <a:rPr lang="en-US" sz="1600" b="1" i="1" u="sng" dirty="0">
                <a:solidFill>
                  <a:srgbClr val="800000"/>
                </a:solidFill>
              </a:rPr>
              <a:t>not returned</a:t>
            </a:r>
            <a:r>
              <a:rPr lang="en-US" sz="1600" b="1" i="1" dirty="0">
                <a:solidFill>
                  <a:srgbClr val="800000"/>
                </a:solidFill>
              </a:rPr>
              <a:t> to Me</a:t>
            </a:r>
            <a:r>
              <a:rPr lang="en-US" sz="1600" i="1" dirty="0" smtClean="0">
                <a:solidFill>
                  <a:srgbClr val="800000"/>
                </a:solidFill>
              </a:rPr>
              <a:t>,” </a:t>
            </a:r>
            <a:r>
              <a:rPr lang="en-US" sz="1600" i="1" dirty="0">
                <a:solidFill>
                  <a:srgbClr val="800000"/>
                </a:solidFill>
              </a:rPr>
              <a:t>Says the LORD</a:t>
            </a:r>
            <a:r>
              <a:rPr lang="en-US" sz="1600" i="1" dirty="0" smtClean="0">
                <a:solidFill>
                  <a:srgbClr val="800000"/>
                </a:solidFill>
              </a:rPr>
              <a:t>. “Therefore </a:t>
            </a:r>
            <a:r>
              <a:rPr lang="en-US" sz="1600" i="1" dirty="0">
                <a:solidFill>
                  <a:srgbClr val="800000"/>
                </a:solidFill>
              </a:rPr>
              <a:t>thus will I do to you, O Israel; Because I will do this to you, </a:t>
            </a:r>
            <a:r>
              <a:rPr lang="en-US" sz="1600" b="1" i="1" u="sng" dirty="0">
                <a:solidFill>
                  <a:srgbClr val="800000"/>
                </a:solidFill>
              </a:rPr>
              <a:t>Prepare to meet your God</a:t>
            </a:r>
            <a:r>
              <a:rPr lang="en-US" sz="1600" i="1" dirty="0">
                <a:solidFill>
                  <a:srgbClr val="800000"/>
                </a:solidFill>
              </a:rPr>
              <a:t>, O Israel</a:t>
            </a:r>
            <a:r>
              <a:rPr lang="en-US" sz="1600" i="1" dirty="0" smtClean="0">
                <a:solidFill>
                  <a:srgbClr val="800000"/>
                </a:solidFill>
              </a:rPr>
              <a:t>!”  </a:t>
            </a:r>
            <a:r>
              <a:rPr lang="en-US" sz="1600" i="1" dirty="0">
                <a:solidFill>
                  <a:srgbClr val="800000"/>
                </a:solidFill>
              </a:rPr>
              <a:t>For behold, He who </a:t>
            </a:r>
            <a:r>
              <a:rPr lang="en-US" sz="1600" b="1" i="1" dirty="0">
                <a:solidFill>
                  <a:srgbClr val="800000"/>
                </a:solidFill>
              </a:rPr>
              <a:t>forms mountains</a:t>
            </a:r>
            <a:r>
              <a:rPr lang="en-US" sz="1600" i="1" dirty="0">
                <a:solidFill>
                  <a:srgbClr val="800000"/>
                </a:solidFill>
              </a:rPr>
              <a:t>, And </a:t>
            </a:r>
            <a:r>
              <a:rPr lang="en-US" sz="1600" b="1" i="1" dirty="0">
                <a:solidFill>
                  <a:srgbClr val="800000"/>
                </a:solidFill>
              </a:rPr>
              <a:t>creates the wind</a:t>
            </a:r>
            <a:r>
              <a:rPr lang="en-US" sz="1600" i="1" dirty="0">
                <a:solidFill>
                  <a:srgbClr val="800000"/>
                </a:solidFill>
              </a:rPr>
              <a:t>, Who </a:t>
            </a:r>
            <a:r>
              <a:rPr lang="en-US" sz="1600" b="1" i="1" dirty="0">
                <a:solidFill>
                  <a:srgbClr val="800000"/>
                </a:solidFill>
              </a:rPr>
              <a:t>declares to man what his thought is</a:t>
            </a:r>
            <a:r>
              <a:rPr lang="en-US" sz="1600" i="1" dirty="0">
                <a:solidFill>
                  <a:srgbClr val="800000"/>
                </a:solidFill>
              </a:rPr>
              <a:t>, And </a:t>
            </a:r>
            <a:r>
              <a:rPr lang="en-US" sz="1600" b="1" i="1" dirty="0">
                <a:solidFill>
                  <a:srgbClr val="800000"/>
                </a:solidFill>
              </a:rPr>
              <a:t>makes the morning darkness</a:t>
            </a:r>
            <a:r>
              <a:rPr lang="en-US" sz="1600" i="1" dirty="0">
                <a:solidFill>
                  <a:srgbClr val="800000"/>
                </a:solidFill>
              </a:rPr>
              <a:t>, Who </a:t>
            </a:r>
            <a:r>
              <a:rPr lang="en-US" sz="1600" b="1" i="1" dirty="0">
                <a:solidFill>
                  <a:srgbClr val="800000"/>
                </a:solidFill>
              </a:rPr>
              <a:t>treads the high places of the </a:t>
            </a:r>
            <a:r>
              <a:rPr lang="en-US" sz="1600" b="1" i="1" dirty="0" smtClean="0">
                <a:solidFill>
                  <a:srgbClr val="800000"/>
                </a:solidFill>
              </a:rPr>
              <a:t>earth </a:t>
            </a:r>
            <a:r>
              <a:rPr lang="en-US" sz="1600" i="1" dirty="0" smtClean="0">
                <a:solidFill>
                  <a:srgbClr val="800000"/>
                </a:solidFill>
              </a:rPr>
              <a:t>– The LORD </a:t>
            </a:r>
            <a:r>
              <a:rPr lang="en-US" sz="1600" i="1" dirty="0">
                <a:solidFill>
                  <a:srgbClr val="800000"/>
                </a:solidFill>
              </a:rPr>
              <a:t>God of hosts is His name</a:t>
            </a:r>
            <a:r>
              <a:rPr lang="en-US" sz="1600" i="1" dirty="0" smtClean="0">
                <a:solidFill>
                  <a:srgbClr val="800000"/>
                </a:solidFill>
              </a:rPr>
              <a:t>. </a:t>
            </a:r>
            <a:r>
              <a:rPr lang="en-US" sz="1600" dirty="0"/>
              <a:t>(</a:t>
            </a:r>
            <a:r>
              <a:rPr lang="en-US" sz="1600" b="1" dirty="0">
                <a:solidFill>
                  <a:srgbClr val="800000"/>
                </a:solidFill>
              </a:rPr>
              <a:t>Amos </a:t>
            </a:r>
            <a:r>
              <a:rPr lang="en-US" sz="1600" b="1" dirty="0" smtClean="0">
                <a:solidFill>
                  <a:srgbClr val="800000"/>
                </a:solidFill>
              </a:rPr>
              <a:t>4:1-13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20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12 – Two Witnesses and the Seventh Trumpet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710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Measuring the Temple</a:t>
            </a:r>
          </a:p>
          <a:p>
            <a:r>
              <a:rPr lang="en-US" dirty="0" smtClean="0"/>
              <a:t>Revelation 11:1-2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Temple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Ezekiel 40-48</a:t>
            </a:r>
            <a:r>
              <a:rPr lang="en-US" sz="2000" dirty="0"/>
              <a:t>, a similar symbol of measuring and proclaiming the temple’s dimensions is employed.  What is the purpose of the symbol as originally used (</a:t>
            </a:r>
            <a:r>
              <a:rPr lang="en-US" sz="2000" b="1" dirty="0">
                <a:solidFill>
                  <a:srgbClr val="800000"/>
                </a:solidFill>
              </a:rPr>
              <a:t>Ezekiel 40:1-5; 43:1-12; 48:35</a:t>
            </a:r>
            <a:r>
              <a:rPr lang="en-US" sz="2000" dirty="0"/>
              <a:t>)?  How is the measuring of the temple used in </a:t>
            </a:r>
            <a:r>
              <a:rPr lang="en-US" sz="2000" b="1" dirty="0">
                <a:solidFill>
                  <a:srgbClr val="800000"/>
                </a:solidFill>
              </a:rPr>
              <a:t>Revelation 11</a:t>
            </a:r>
            <a:r>
              <a:rPr lang="en-US" sz="2000" dirty="0"/>
              <a:t>?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Original purpose was to emphasize failure to conform to original law, design:</a:t>
            </a:r>
          </a:p>
          <a:p>
            <a:pPr marL="0" lv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“Son </a:t>
            </a:r>
            <a:r>
              <a:rPr lang="en-US" sz="2000" i="1" dirty="0">
                <a:solidFill>
                  <a:srgbClr val="800000"/>
                </a:solidFill>
              </a:rPr>
              <a:t>of man, </a:t>
            </a:r>
            <a:r>
              <a:rPr lang="en-US" sz="2000" b="1" i="1" dirty="0">
                <a:solidFill>
                  <a:srgbClr val="800000"/>
                </a:solidFill>
              </a:rPr>
              <a:t>describe the temple </a:t>
            </a:r>
            <a:r>
              <a:rPr lang="en-US" sz="2000" b="1" i="1" u="sng" dirty="0">
                <a:solidFill>
                  <a:srgbClr val="800000"/>
                </a:solidFill>
              </a:rPr>
              <a:t>to the house of Israel</a:t>
            </a:r>
            <a:r>
              <a:rPr lang="en-US" sz="2000" b="1" i="1" dirty="0">
                <a:solidFill>
                  <a:srgbClr val="800000"/>
                </a:solidFill>
              </a:rPr>
              <a:t>, that they </a:t>
            </a:r>
            <a:r>
              <a:rPr lang="en-US" sz="2000" b="1" i="1" u="sng" dirty="0">
                <a:solidFill>
                  <a:srgbClr val="800000"/>
                </a:solidFill>
              </a:rPr>
              <a:t>may be ashamed of their iniquities</a:t>
            </a:r>
            <a:r>
              <a:rPr lang="en-US" sz="2000" i="1" dirty="0">
                <a:solidFill>
                  <a:srgbClr val="800000"/>
                </a:solidFill>
              </a:rPr>
              <a:t>; and let them measure the pattern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if they are ashamed of all that they have done, </a:t>
            </a:r>
            <a:r>
              <a:rPr lang="en-US" sz="2000" b="1" i="1" u="sng" dirty="0">
                <a:solidFill>
                  <a:srgbClr val="800000"/>
                </a:solidFill>
              </a:rPr>
              <a:t>make known</a:t>
            </a:r>
            <a:r>
              <a:rPr lang="en-US" sz="2000" b="1" i="1" dirty="0">
                <a:solidFill>
                  <a:srgbClr val="800000"/>
                </a:solidFill>
              </a:rPr>
              <a:t> to them the design of the temple </a:t>
            </a:r>
            <a:r>
              <a:rPr lang="en-US" sz="2000" i="1" dirty="0">
                <a:solidFill>
                  <a:srgbClr val="800000"/>
                </a:solidFill>
              </a:rPr>
              <a:t>and its arrangement, its exits and its entrances, its entire design and all its ordinances, all its forms and all its laws. </a:t>
            </a:r>
            <a:r>
              <a:rPr lang="en-US" sz="2000" b="1" i="1" dirty="0">
                <a:solidFill>
                  <a:srgbClr val="800000"/>
                </a:solidFill>
              </a:rPr>
              <a:t>Write it down in their sight, </a:t>
            </a:r>
            <a:r>
              <a:rPr lang="en-US" sz="2000" b="1" i="1" u="sng" dirty="0">
                <a:solidFill>
                  <a:srgbClr val="800000"/>
                </a:solidFill>
              </a:rPr>
              <a:t>so that they may keep</a:t>
            </a:r>
            <a:r>
              <a:rPr lang="en-US" sz="2000" b="1" i="1" dirty="0">
                <a:solidFill>
                  <a:srgbClr val="800000"/>
                </a:solidFill>
              </a:rPr>
              <a:t> its whole design </a:t>
            </a:r>
            <a:r>
              <a:rPr lang="en-US" sz="2000" i="1" dirty="0">
                <a:solidFill>
                  <a:srgbClr val="800000"/>
                </a:solidFill>
              </a:rPr>
              <a:t>and all its ordinances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perform</a:t>
            </a:r>
            <a:r>
              <a:rPr lang="en-US" sz="2000" b="1" i="1" dirty="0">
                <a:solidFill>
                  <a:srgbClr val="800000"/>
                </a:solidFill>
              </a:rPr>
              <a:t> them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Ezekiel 43:10-11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1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Temple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Ezekiel 40-48</a:t>
            </a:r>
            <a:r>
              <a:rPr lang="en-US" sz="2000" dirty="0"/>
              <a:t>, a similar symbol of measuring and proclaiming the temple’s dimensions is employed.  What is the purpose of the symbol as originally used (</a:t>
            </a:r>
            <a:r>
              <a:rPr lang="en-US" sz="2000" b="1" dirty="0">
                <a:solidFill>
                  <a:srgbClr val="800000"/>
                </a:solidFill>
              </a:rPr>
              <a:t>Ezekiel 40:1-5; 43:1-12; 48:35</a:t>
            </a:r>
            <a:r>
              <a:rPr lang="en-US" sz="2000" dirty="0"/>
              <a:t>)?  How is the measuring of the temple used in </a:t>
            </a:r>
            <a:r>
              <a:rPr lang="en-US" sz="2000" b="1" dirty="0">
                <a:solidFill>
                  <a:srgbClr val="800000"/>
                </a:solidFill>
              </a:rPr>
              <a:t>Revelation 11</a:t>
            </a:r>
            <a:r>
              <a:rPr lang="en-US" sz="2000" dirty="0"/>
              <a:t>?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Original purpose was to emphasize failure to conform to original law, design.</a:t>
            </a:r>
          </a:p>
          <a:p>
            <a:r>
              <a:rPr lang="en-US" sz="2000" dirty="0" smtClean="0"/>
              <a:t>Additional purpose was emphasize holiness, so God could dwell there:</a:t>
            </a:r>
          </a:p>
          <a:p>
            <a:pPr marL="0" lv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The </a:t>
            </a:r>
            <a:r>
              <a:rPr lang="en-US" sz="2000" i="1" dirty="0">
                <a:solidFill>
                  <a:srgbClr val="800000"/>
                </a:solidFill>
              </a:rPr>
              <a:t>Spirit lifted me up and brought me into the inner court; and behold, </a:t>
            </a:r>
            <a:r>
              <a:rPr lang="en-US" sz="2000" b="1" i="1" dirty="0">
                <a:solidFill>
                  <a:srgbClr val="800000"/>
                </a:solidFill>
              </a:rPr>
              <a:t>the glory of the LORD filled the temple</a:t>
            </a:r>
            <a:r>
              <a:rPr lang="en-US" sz="2000" i="1" dirty="0" smtClean="0">
                <a:solidFill>
                  <a:srgbClr val="800000"/>
                </a:solidFill>
              </a:rPr>
              <a:t>. Then </a:t>
            </a:r>
            <a:r>
              <a:rPr lang="en-US" sz="2000" i="1" dirty="0">
                <a:solidFill>
                  <a:srgbClr val="800000"/>
                </a:solidFill>
              </a:rPr>
              <a:t>I heard Him speaking to me from the temple, while a man stood beside me</a:t>
            </a:r>
            <a:r>
              <a:rPr lang="en-US" sz="2000" i="1" dirty="0" smtClean="0">
                <a:solidFill>
                  <a:srgbClr val="800000"/>
                </a:solidFill>
              </a:rPr>
              <a:t>. And </a:t>
            </a:r>
            <a:r>
              <a:rPr lang="en-US" sz="2000" i="1" dirty="0">
                <a:solidFill>
                  <a:srgbClr val="800000"/>
                </a:solidFill>
              </a:rPr>
              <a:t>He said to me, </a:t>
            </a:r>
            <a:r>
              <a:rPr lang="en-US" sz="2000" i="1" dirty="0" smtClean="0">
                <a:solidFill>
                  <a:srgbClr val="800000"/>
                </a:solidFill>
              </a:rPr>
              <a:t>“Son </a:t>
            </a:r>
            <a:r>
              <a:rPr lang="en-US" sz="2000" i="1" dirty="0">
                <a:solidFill>
                  <a:srgbClr val="800000"/>
                </a:solidFill>
              </a:rPr>
              <a:t>of man, this is </a:t>
            </a:r>
            <a:r>
              <a:rPr lang="en-US" sz="2000" b="1" i="1" dirty="0">
                <a:solidFill>
                  <a:srgbClr val="800000"/>
                </a:solidFill>
              </a:rPr>
              <a:t>the place of My throne </a:t>
            </a:r>
            <a:r>
              <a:rPr lang="en-US" sz="2000" i="1" dirty="0">
                <a:solidFill>
                  <a:srgbClr val="800000"/>
                </a:solidFill>
              </a:rPr>
              <a:t>and the place of </a:t>
            </a:r>
            <a:r>
              <a:rPr lang="en-US" sz="2000" b="1" i="1" dirty="0">
                <a:solidFill>
                  <a:srgbClr val="800000"/>
                </a:solidFill>
              </a:rPr>
              <a:t>the soles of My feet, </a:t>
            </a:r>
            <a:r>
              <a:rPr lang="en-US" sz="2000" b="1" i="1" u="sng" dirty="0">
                <a:solidFill>
                  <a:srgbClr val="800000"/>
                </a:solidFill>
              </a:rPr>
              <a:t>where I will dwell</a:t>
            </a:r>
            <a:r>
              <a:rPr lang="en-US" sz="2000" b="1" i="1" dirty="0">
                <a:solidFill>
                  <a:srgbClr val="800000"/>
                </a:solidFill>
              </a:rPr>
              <a:t> in the midst of the children of Israel forever</a:t>
            </a:r>
            <a:r>
              <a:rPr lang="en-US" sz="2000" i="1" dirty="0">
                <a:solidFill>
                  <a:srgbClr val="800000"/>
                </a:solidFill>
              </a:rPr>
              <a:t>. No more shall the house of Israel defile My holy name</a:t>
            </a:r>
            <a:r>
              <a:rPr lang="en-US" sz="2000" i="1" dirty="0" smtClean="0">
                <a:solidFill>
                  <a:srgbClr val="800000"/>
                </a:solidFill>
              </a:rPr>
              <a:t>, … </a:t>
            </a:r>
            <a:r>
              <a:rPr lang="en-US" sz="2000" b="1" i="1" dirty="0" smtClean="0">
                <a:solidFill>
                  <a:srgbClr val="800000"/>
                </a:solidFill>
              </a:rPr>
              <a:t>Now </a:t>
            </a:r>
            <a:r>
              <a:rPr lang="en-US" sz="2000" b="1" i="1" dirty="0">
                <a:solidFill>
                  <a:srgbClr val="800000"/>
                </a:solidFill>
              </a:rPr>
              <a:t>let them put their harlotry and the carcasses of their kings far away from Me, and </a:t>
            </a:r>
            <a:r>
              <a:rPr lang="en-US" sz="2000" b="1" i="1" u="sng" dirty="0">
                <a:solidFill>
                  <a:srgbClr val="800000"/>
                </a:solidFill>
              </a:rPr>
              <a:t>I will dwell in their midst forever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Ezekiel 43:4-9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6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Temple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Ezekiel 40-48</a:t>
            </a:r>
            <a:r>
              <a:rPr lang="en-US" sz="2000" dirty="0"/>
              <a:t>, a similar symbol of measuring and proclaiming the temple’s dimensions is employed.  What is the purpose of the symbol as originally used (</a:t>
            </a:r>
            <a:r>
              <a:rPr lang="en-US" sz="2000" b="1" dirty="0">
                <a:solidFill>
                  <a:srgbClr val="800000"/>
                </a:solidFill>
              </a:rPr>
              <a:t>Ezekiel 40:1-5; 43:1-12; 48:35</a:t>
            </a:r>
            <a:r>
              <a:rPr lang="en-US" sz="2000" dirty="0"/>
              <a:t>)?  How is the measuring of the temple used in </a:t>
            </a:r>
            <a:r>
              <a:rPr lang="en-US" sz="2000" b="1" dirty="0">
                <a:solidFill>
                  <a:srgbClr val="800000"/>
                </a:solidFill>
              </a:rPr>
              <a:t>Revelation 11</a:t>
            </a:r>
            <a:r>
              <a:rPr lang="en-US" sz="2000" dirty="0"/>
              <a:t>?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Original purpose was to emphasize failure to conform to original law, design.</a:t>
            </a:r>
          </a:p>
          <a:p>
            <a:r>
              <a:rPr lang="en-US" sz="2000" dirty="0"/>
              <a:t>Additional purpose was emphasize holiness, so God could dwell </a:t>
            </a:r>
            <a:r>
              <a:rPr lang="en-US" sz="2000" dirty="0" smtClean="0"/>
              <a:t>there.</a:t>
            </a:r>
          </a:p>
          <a:p>
            <a:r>
              <a:rPr lang="en-US" sz="2000" dirty="0" smtClean="0"/>
              <a:t>However, in </a:t>
            </a:r>
            <a:r>
              <a:rPr lang="en-US" sz="2000" b="1" dirty="0" smtClean="0">
                <a:solidFill>
                  <a:srgbClr val="800000"/>
                </a:solidFill>
              </a:rPr>
              <a:t>Revelation 11 </a:t>
            </a:r>
            <a:r>
              <a:rPr lang="en-US" sz="2000" dirty="0" smtClean="0"/>
              <a:t>the point is to show protection of God’s people:</a:t>
            </a:r>
          </a:p>
          <a:p>
            <a:pPr marL="0" lv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was given a reed like a measuring rod. And the angel stood, saying, </a:t>
            </a:r>
            <a:r>
              <a:rPr lang="en-US" sz="2000" i="1" dirty="0" smtClean="0">
                <a:solidFill>
                  <a:srgbClr val="800000"/>
                </a:solidFill>
              </a:rPr>
              <a:t>“Rise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measure the temple of God, the altar, and </a:t>
            </a:r>
            <a:r>
              <a:rPr lang="en-US" sz="2000" b="1" i="1" u="sng" dirty="0">
                <a:solidFill>
                  <a:srgbClr val="800000"/>
                </a:solidFill>
              </a:rPr>
              <a:t>those who worship there</a:t>
            </a:r>
            <a:r>
              <a:rPr lang="en-US" sz="2000" i="1" dirty="0" smtClean="0">
                <a:solidFill>
                  <a:srgbClr val="800000"/>
                </a:solidFill>
              </a:rPr>
              <a:t>.  But </a:t>
            </a:r>
            <a:r>
              <a:rPr lang="en-US" sz="2000" b="1" i="1" dirty="0">
                <a:solidFill>
                  <a:srgbClr val="800000"/>
                </a:solidFill>
              </a:rPr>
              <a:t>leave out the court which is outside </a:t>
            </a:r>
            <a:r>
              <a:rPr lang="en-US" sz="2000" i="1" dirty="0">
                <a:solidFill>
                  <a:srgbClr val="800000"/>
                </a:solidFill>
              </a:rPr>
              <a:t>the temple, and </a:t>
            </a:r>
            <a:r>
              <a:rPr lang="en-US" sz="2000" b="1" i="1" dirty="0">
                <a:solidFill>
                  <a:srgbClr val="800000"/>
                </a:solidFill>
              </a:rPr>
              <a:t>do not measure it, for it has been given to the Gentiles</a:t>
            </a:r>
            <a:r>
              <a:rPr lang="en-US" sz="2000" i="1" dirty="0">
                <a:solidFill>
                  <a:srgbClr val="800000"/>
                </a:solidFill>
              </a:rPr>
              <a:t>. And </a:t>
            </a:r>
            <a:r>
              <a:rPr lang="en-US" sz="2000" b="1" i="1" dirty="0">
                <a:solidFill>
                  <a:srgbClr val="800000"/>
                </a:solidFill>
              </a:rPr>
              <a:t>they will </a:t>
            </a:r>
            <a:r>
              <a:rPr lang="en-US" sz="2000" b="1" i="1" u="sng" dirty="0">
                <a:solidFill>
                  <a:srgbClr val="800000"/>
                </a:solidFill>
              </a:rPr>
              <a:t>tread the holy city</a:t>
            </a:r>
            <a:r>
              <a:rPr lang="en-US" sz="2000" b="1" i="1" dirty="0">
                <a:solidFill>
                  <a:srgbClr val="800000"/>
                </a:solidFill>
              </a:rPr>
              <a:t> underfoot </a:t>
            </a:r>
            <a:r>
              <a:rPr lang="en-US" sz="2000" i="1" dirty="0">
                <a:solidFill>
                  <a:srgbClr val="800000"/>
                </a:solidFill>
              </a:rPr>
              <a:t>for forty-two months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11:1-2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r>
              <a:rPr lang="en-US" sz="2000" dirty="0"/>
              <a:t>Message of </a:t>
            </a:r>
            <a:r>
              <a:rPr lang="en-US" sz="2000" b="1" i="1" dirty="0"/>
              <a:t>assurance</a:t>
            </a:r>
            <a:r>
              <a:rPr lang="en-US" sz="2000" dirty="0"/>
              <a:t> and </a:t>
            </a:r>
            <a:r>
              <a:rPr lang="en-US" sz="2000" b="1" i="1" dirty="0"/>
              <a:t>protection</a:t>
            </a:r>
            <a:r>
              <a:rPr lang="en-US" sz="2000" dirty="0"/>
              <a:t> similar to numbering in </a:t>
            </a:r>
            <a:r>
              <a:rPr lang="en-US" sz="2000" b="1" dirty="0">
                <a:solidFill>
                  <a:srgbClr val="800000"/>
                </a:solidFill>
              </a:rPr>
              <a:t>Revelation 7:1-8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4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Treading Under the Court &amp;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was given a reed like a measuring rod. And the angel stood, saying, </a:t>
            </a:r>
            <a:r>
              <a:rPr lang="en-US" sz="2000" i="1" dirty="0" smtClean="0">
                <a:solidFill>
                  <a:srgbClr val="800000"/>
                </a:solidFill>
              </a:rPr>
              <a:t>Rise </a:t>
            </a:r>
            <a:r>
              <a:rPr lang="en-US" sz="2000" i="1" dirty="0">
                <a:solidFill>
                  <a:srgbClr val="800000"/>
                </a:solidFill>
              </a:rPr>
              <a:t>and measure the temple of God, the altar, and those who worship there</a:t>
            </a:r>
            <a:r>
              <a:rPr lang="en-US" sz="2000" i="1" dirty="0" smtClean="0">
                <a:solidFill>
                  <a:srgbClr val="800000"/>
                </a:solidFill>
              </a:rPr>
              <a:t>.  But </a:t>
            </a:r>
            <a:r>
              <a:rPr lang="en-US" sz="2000" b="1" i="1" dirty="0">
                <a:solidFill>
                  <a:srgbClr val="800000"/>
                </a:solidFill>
              </a:rPr>
              <a:t>leave out the court which is outside the temple</a:t>
            </a:r>
            <a:r>
              <a:rPr lang="en-US" sz="2000" i="1" dirty="0">
                <a:solidFill>
                  <a:srgbClr val="800000"/>
                </a:solidFill>
              </a:rPr>
              <a:t>, and do not measure it, for </a:t>
            </a:r>
            <a:r>
              <a:rPr lang="en-US" sz="2000" b="1" i="1" dirty="0">
                <a:solidFill>
                  <a:srgbClr val="800000"/>
                </a:solidFill>
              </a:rPr>
              <a:t>it has been given to the Gentiles</a:t>
            </a:r>
            <a:r>
              <a:rPr lang="en-US" sz="2000" i="1" dirty="0">
                <a:solidFill>
                  <a:srgbClr val="800000"/>
                </a:solidFill>
              </a:rPr>
              <a:t>. And they will </a:t>
            </a:r>
            <a:r>
              <a:rPr lang="en-US" sz="2000" b="1" i="1" dirty="0">
                <a:solidFill>
                  <a:srgbClr val="800000"/>
                </a:solidFill>
              </a:rPr>
              <a:t>tread the holy city underfoot</a:t>
            </a:r>
            <a:r>
              <a:rPr lang="en-US" sz="2000" i="1" dirty="0">
                <a:solidFill>
                  <a:srgbClr val="800000"/>
                </a:solidFill>
              </a:rPr>
              <a:t> for forty-two months.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Rev.11:1-2</a:t>
            </a:r>
            <a:r>
              <a:rPr lang="en-US" sz="2000" dirty="0" smtClean="0"/>
              <a:t>)</a:t>
            </a:r>
          </a:p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How would </a:t>
            </a:r>
            <a:r>
              <a:rPr lang="en-US" sz="2000" i="1" dirty="0">
                <a:solidFill>
                  <a:srgbClr val="800000"/>
                </a:solidFill>
              </a:rPr>
              <a:t>“Gentiles … tread the holy city underfoot for forty-two months”</a:t>
            </a:r>
            <a:r>
              <a:rPr lang="en-US" sz="2000" dirty="0"/>
              <a:t>?</a:t>
            </a:r>
            <a:endParaRPr lang="en-US" sz="2000" dirty="0" smtClean="0"/>
          </a:p>
          <a:p>
            <a:r>
              <a:rPr lang="en-US" sz="2000" dirty="0" smtClean="0"/>
              <a:t>God knows &amp; will preserve a remnant of His people (</a:t>
            </a:r>
            <a:r>
              <a:rPr lang="en-US" sz="2000" b="1" dirty="0" smtClean="0">
                <a:solidFill>
                  <a:srgbClr val="800000"/>
                </a:solidFill>
              </a:rPr>
              <a:t>2 Timothy 2:19</a:t>
            </a:r>
            <a:r>
              <a:rPr lang="en-US" sz="2000" dirty="0" smtClean="0"/>
              <a:t>):</a:t>
            </a:r>
            <a:endParaRPr lang="en-US" sz="2000" i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13593</TotalTime>
  <Words>3012</Words>
  <Application>Microsoft Office PowerPoint</Application>
  <PresentationFormat>On-screen Show (16:9)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the_lion_of_the_tribe_of_judah-still-16x9</vt:lpstr>
      <vt:lpstr>Revelation Defending God and Encouraging His Saints</vt:lpstr>
      <vt:lpstr>PowerPoint Presentation</vt:lpstr>
      <vt:lpstr>“Prepare to Meet Your God”</vt:lpstr>
      <vt:lpstr>Revelation Defending God and Encouraging His Saints</vt:lpstr>
      <vt:lpstr>PowerPoint Presentation</vt:lpstr>
      <vt:lpstr>Measuring the Temple</vt:lpstr>
      <vt:lpstr>Measuring the Temple</vt:lpstr>
      <vt:lpstr>Measuring the Temple</vt:lpstr>
      <vt:lpstr>Treading Under the Court &amp; City</vt:lpstr>
      <vt:lpstr>Treading Under the Court &amp; City</vt:lpstr>
      <vt:lpstr>Treading Under the Court &amp; City</vt:lpstr>
      <vt:lpstr>PowerPoint Presentation</vt:lpstr>
      <vt:lpstr>Introducing the Two Witnesses</vt:lpstr>
      <vt:lpstr>Introducing the Two Witnesses</vt:lpstr>
      <vt:lpstr>Death of the Witnesses</vt:lpstr>
      <vt:lpstr>A Short-Lived Celebration</vt:lpstr>
      <vt:lpstr>Triumph of the Witnesses</vt:lpstr>
      <vt:lpstr>Climax of the Second Woe</vt:lpstr>
      <vt:lpstr>PowerPoint Presentation</vt:lpstr>
      <vt:lpstr>Celebration &amp; Thanksgiving in Heaven</vt:lpstr>
      <vt:lpstr>The End of the World?</vt:lpstr>
      <vt:lpstr>Displaying the Ark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2414</cp:revision>
  <cp:lastPrinted>2017-04-30T13:49:28Z</cp:lastPrinted>
  <dcterms:created xsi:type="dcterms:W3CDTF">2017-04-01T00:42:32Z</dcterms:created>
  <dcterms:modified xsi:type="dcterms:W3CDTF">2017-05-12T04:37:17Z</dcterms:modified>
</cp:coreProperties>
</file>