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350" r:id="rId2"/>
    <p:sldId id="351" r:id="rId3"/>
    <p:sldId id="312" r:id="rId4"/>
    <p:sldId id="369" r:id="rId5"/>
    <p:sldId id="368" r:id="rId6"/>
    <p:sldId id="370" r:id="rId7"/>
    <p:sldId id="371" r:id="rId8"/>
    <p:sldId id="372" r:id="rId9"/>
    <p:sldId id="373" r:id="rId10"/>
    <p:sldId id="357" r:id="rId11"/>
    <p:sldId id="333" r:id="rId12"/>
    <p:sldId id="339" r:id="rId13"/>
    <p:sldId id="374" r:id="rId14"/>
    <p:sldId id="376" r:id="rId15"/>
    <p:sldId id="318" r:id="rId16"/>
    <p:sldId id="356" r:id="rId17"/>
    <p:sldId id="377" r:id="rId18"/>
    <p:sldId id="313" r:id="rId19"/>
    <p:sldId id="361" r:id="rId20"/>
    <p:sldId id="349" r:id="rId21"/>
    <p:sldId id="338" r:id="rId22"/>
    <p:sldId id="362" r:id="rId23"/>
    <p:sldId id="375" r:id="rId24"/>
  </p:sldIdLst>
  <p:sldSz cx="9144000" cy="5143500" type="screen16x9"/>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5C1FF"/>
    <a:srgbClr val="FFC1CD"/>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146" d="100"/>
          <a:sy n="146" d="100"/>
        </p:scale>
        <p:origin x="-126"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471"/>
          </a:xfrm>
          <a:prstGeom prst="rect">
            <a:avLst/>
          </a:prstGeom>
        </p:spPr>
        <p:txBody>
          <a:bodyPr vert="horz" lIns="94119" tIns="47060" rIns="94119" bIns="47060" rtlCol="0"/>
          <a:lstStyle>
            <a:lvl1pPr algn="r">
              <a:defRPr sz="1200"/>
            </a:lvl1pPr>
          </a:lstStyle>
          <a:p>
            <a:fld id="{6BA463D2-8CFA-42C7-9E7A-A254791D8B3F}" type="datetimeFigureOut">
              <a:rPr lang="en-US" smtClean="0"/>
              <a:t>5/12/2017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899328"/>
            <a:ext cx="3077739" cy="468471"/>
          </a:xfrm>
          <a:prstGeom prst="rect">
            <a:avLst/>
          </a:prstGeom>
        </p:spPr>
        <p:txBody>
          <a:bodyPr vert="horz" lIns="94119" tIns="47060" rIns="94119" bIns="47060" rtlCol="0" anchor="b"/>
          <a:lstStyle>
            <a:lvl1pPr algn="r">
              <a:defRPr sz="1200"/>
            </a:lvl1pPr>
          </a:lstStyle>
          <a:p>
            <a:fld id="{5C2E47C3-C2AB-4CB0-BBCD-723064B2B264}" type="slidenum">
              <a:rPr lang="en-US" smtClean="0"/>
              <a:t>‹#›</a:t>
            </a:fld>
            <a:endParaRPr lang="en-US"/>
          </a:p>
        </p:txBody>
      </p:sp>
    </p:spTree>
    <p:extLst>
      <p:ext uri="{BB962C8B-B14F-4D97-AF65-F5344CB8AC3E}">
        <p14:creationId xmlns:p14="http://schemas.microsoft.com/office/powerpoint/2010/main" val="9279192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smtClean="0"/>
              <a:t>Add Your Title</a:t>
            </a:r>
            <a:endParaRPr lang="en-US" dirty="0"/>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smtClean="0"/>
              <a:t>Click to edit Master title style</a:t>
            </a:r>
            <a:endParaRPr lang="en-US" dirty="0"/>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smtClean="0"/>
              <a:t>Add Your Subtitle</a:t>
            </a:r>
            <a:endParaRPr lang="en-US" dirty="0"/>
          </a:p>
        </p:txBody>
      </p:sp>
    </p:spTree>
    <p:extLst>
      <p:ext uri="{BB962C8B-B14F-4D97-AF65-F5344CB8AC3E}">
        <p14:creationId xmlns:p14="http://schemas.microsoft.com/office/powerpoint/2010/main" val="3630400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75000"/>
            <a:lum/>
            <a:extLst>
              <a:ext uri="{BEBA8EAE-BF5A-486C-A8C5-ECC9F3942E4B}">
                <a14:imgProps xmlns:a14="http://schemas.microsoft.com/office/drawing/2010/main">
                  <a14:imgLayer r:embed="rId11">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46625" y="503345"/>
            <a:ext cx="4154387" cy="3568593"/>
          </a:xfrm>
        </p:spPr>
        <p:txBody>
          <a:bodyPr/>
          <a:lstStyle/>
          <a:p>
            <a:r>
              <a:rPr lang="en-US" sz="5400" dirty="0" smtClean="0"/>
              <a:t>Revelation</a:t>
            </a:r>
            <a:br>
              <a:rPr lang="en-US" sz="5400" dirty="0" smtClean="0"/>
            </a:br>
            <a:r>
              <a:rPr lang="en-US" sz="2800" dirty="0" smtClean="0">
                <a:solidFill>
                  <a:srgbClr val="C00000"/>
                </a:solidFill>
              </a:rPr>
              <a:t>Defending God and Encouraging His Saints</a:t>
            </a:r>
            <a:endParaRPr lang="en-US" sz="5400" dirty="0">
              <a:solidFill>
                <a:srgbClr val="C00000"/>
              </a:solidFill>
            </a:endParaRPr>
          </a:p>
        </p:txBody>
      </p:sp>
      <p:sp>
        <p:nvSpPr>
          <p:cNvPr id="5" name="Text Placeholder 4"/>
          <p:cNvSpPr>
            <a:spLocks noGrp="1"/>
          </p:cNvSpPr>
          <p:nvPr>
            <p:ph type="body" sz="quarter" idx="11"/>
          </p:nvPr>
        </p:nvSpPr>
        <p:spPr>
          <a:xfrm>
            <a:off x="4746626" y="4253453"/>
            <a:ext cx="4154387" cy="407611"/>
          </a:xfrm>
        </p:spPr>
        <p:txBody>
          <a:bodyPr>
            <a:noAutofit/>
          </a:bodyPr>
          <a:lstStyle/>
          <a:p>
            <a:r>
              <a:rPr lang="en-US" sz="1800" b="1" dirty="0" smtClean="0"/>
              <a:t>Lesson </a:t>
            </a:r>
            <a:r>
              <a:rPr lang="en-US" sz="1800" b="1" dirty="0" smtClean="0"/>
              <a:t>13 </a:t>
            </a:r>
            <a:r>
              <a:rPr lang="en-US" sz="1800" b="1" dirty="0" smtClean="0"/>
              <a:t>– </a:t>
            </a:r>
            <a:r>
              <a:rPr lang="en-US" sz="1800" b="1" dirty="0" smtClean="0"/>
              <a:t>The Child, the Woman, and the Dragon</a:t>
            </a:r>
            <a:endParaRPr lang="en-US" sz="1800" b="1" dirty="0"/>
          </a:p>
        </p:txBody>
      </p:sp>
    </p:spTree>
    <p:extLst>
      <p:ext uri="{BB962C8B-B14F-4D97-AF65-F5344CB8AC3E}">
        <p14:creationId xmlns:p14="http://schemas.microsoft.com/office/powerpoint/2010/main" val="117103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Dragon’s Power</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And another sign appeared in heaven: behold, a great, fiery red dragon having </a:t>
            </a:r>
            <a:r>
              <a:rPr lang="en-US" sz="2000" b="1" i="1" dirty="0">
                <a:solidFill>
                  <a:srgbClr val="800000"/>
                </a:solidFill>
              </a:rPr>
              <a:t>seven heads</a:t>
            </a:r>
            <a:r>
              <a:rPr lang="en-US" sz="2000" i="1" dirty="0">
                <a:solidFill>
                  <a:srgbClr val="800000"/>
                </a:solidFill>
              </a:rPr>
              <a:t> and </a:t>
            </a:r>
            <a:r>
              <a:rPr lang="en-US" sz="2000" b="1" i="1" dirty="0">
                <a:solidFill>
                  <a:srgbClr val="800000"/>
                </a:solidFill>
              </a:rPr>
              <a:t>ten horns</a:t>
            </a:r>
            <a:r>
              <a:rPr lang="en-US" sz="2000" i="1" dirty="0">
                <a:solidFill>
                  <a:srgbClr val="800000"/>
                </a:solidFill>
              </a:rPr>
              <a:t>, and </a:t>
            </a:r>
            <a:r>
              <a:rPr lang="en-US" sz="2000" b="1" i="1" dirty="0">
                <a:solidFill>
                  <a:srgbClr val="800000"/>
                </a:solidFill>
              </a:rPr>
              <a:t>seven diadems on his heads</a:t>
            </a:r>
            <a:r>
              <a:rPr lang="en-US" sz="2000" i="1" dirty="0" smtClean="0">
                <a:solidFill>
                  <a:srgbClr val="800000"/>
                </a:solidFill>
              </a:rPr>
              <a:t>.</a:t>
            </a:r>
            <a:r>
              <a:rPr lang="en-US" sz="2000" i="1" dirty="0">
                <a:solidFill>
                  <a:srgbClr val="800000"/>
                </a:solidFill>
              </a:rPr>
              <a:t> His </a:t>
            </a:r>
            <a:r>
              <a:rPr lang="en-US" sz="2000" b="1" i="1" dirty="0">
                <a:solidFill>
                  <a:srgbClr val="800000"/>
                </a:solidFill>
              </a:rPr>
              <a:t>tail drew a third of the stars of heaven and threw them to the earth</a:t>
            </a:r>
            <a:r>
              <a:rPr lang="en-US" sz="2000" i="1" dirty="0">
                <a:solidFill>
                  <a:srgbClr val="800000"/>
                </a:solidFill>
              </a:rPr>
              <a:t>. And the dragon stood before the woman who was ready to give birth, to devour her Child as soon as it was born</a:t>
            </a:r>
            <a:r>
              <a:rPr lang="en-US" sz="2000" i="1" dirty="0" smtClean="0">
                <a:solidFill>
                  <a:srgbClr val="800000"/>
                </a:solidFill>
              </a:rPr>
              <a:t>.</a:t>
            </a:r>
            <a:r>
              <a:rPr lang="en-US" sz="2000" dirty="0" smtClean="0"/>
              <a:t> </a:t>
            </a:r>
            <a:r>
              <a:rPr lang="en-US" sz="2000" dirty="0" smtClean="0"/>
              <a:t>(</a:t>
            </a:r>
            <a:r>
              <a:rPr lang="en-US" sz="2000" b="1" dirty="0" smtClean="0">
                <a:solidFill>
                  <a:srgbClr val="800000"/>
                </a:solidFill>
              </a:rPr>
              <a:t>Rev. 12:3-4</a:t>
            </a:r>
            <a:r>
              <a:rPr lang="en-US" sz="2000" dirty="0" smtClean="0"/>
              <a:t>)</a:t>
            </a:r>
            <a:endParaRPr lang="en-US" sz="2000" dirty="0" smtClean="0"/>
          </a:p>
          <a:p>
            <a:pPr marL="346075" lvl="0" indent="-346075">
              <a:buFont typeface="+mj-lt"/>
              <a:buAutoNum type="arabicPeriod" startAt="2"/>
            </a:pPr>
            <a:r>
              <a:rPr lang="en-US" sz="2000" dirty="0"/>
              <a:t>What is the significance of the dragon having 7 heads, 10 horns, and 7 crowns?  What does it mean that he used his tail to knock down one third of the stars of heaven?</a:t>
            </a:r>
            <a:endParaRPr lang="en-US" sz="2000" dirty="0" smtClean="0"/>
          </a:p>
          <a:p>
            <a:r>
              <a:rPr lang="en-US" sz="2000" dirty="0" smtClean="0"/>
              <a:t>Seven Heads – Complete intelligence</a:t>
            </a:r>
          </a:p>
          <a:p>
            <a:r>
              <a:rPr lang="en-US" sz="2000" dirty="0" smtClean="0"/>
              <a:t>Ten Horns – Complete power</a:t>
            </a:r>
          </a:p>
          <a:p>
            <a:r>
              <a:rPr lang="en-US" sz="2000" dirty="0" smtClean="0"/>
              <a:t>Seven Diadems – Complete royalty within his realm (</a:t>
            </a:r>
            <a:r>
              <a:rPr lang="en-US" sz="2000" b="1" dirty="0" smtClean="0">
                <a:solidFill>
                  <a:srgbClr val="800000"/>
                </a:solidFill>
              </a:rPr>
              <a:t>Revelation 9:11</a:t>
            </a:r>
            <a:r>
              <a:rPr lang="en-US" sz="2000" dirty="0" smtClean="0"/>
              <a:t>)</a:t>
            </a:r>
          </a:p>
          <a:p>
            <a:r>
              <a:rPr lang="en-US" sz="2000" dirty="0" smtClean="0"/>
              <a:t>Drawing and casting a third of stars to earth.  Could refer to:</a:t>
            </a:r>
          </a:p>
          <a:p>
            <a:pPr lvl="1"/>
            <a:r>
              <a:rPr lang="en-US" sz="1600" dirty="0" smtClean="0"/>
              <a:t>His rebellion and leading to the fall of many angels to also rebel (</a:t>
            </a:r>
            <a:r>
              <a:rPr lang="en-US" sz="1600" b="1" dirty="0" smtClean="0">
                <a:solidFill>
                  <a:srgbClr val="800000"/>
                </a:solidFill>
              </a:rPr>
              <a:t>2 Peter 2:4; Jude 6</a:t>
            </a:r>
            <a:r>
              <a:rPr lang="en-US" sz="1600" dirty="0" smtClean="0"/>
              <a:t>).</a:t>
            </a:r>
          </a:p>
          <a:p>
            <a:pPr lvl="1"/>
            <a:r>
              <a:rPr lang="en-US" sz="1600" dirty="0" smtClean="0"/>
              <a:t>His deceiving many leaders and rulers to do his will, maybe saints (</a:t>
            </a:r>
            <a:r>
              <a:rPr lang="en-US" sz="1600" b="1" dirty="0" smtClean="0">
                <a:solidFill>
                  <a:srgbClr val="800000"/>
                </a:solidFill>
              </a:rPr>
              <a:t>Daniel 8:10, 24</a:t>
            </a:r>
            <a:r>
              <a:rPr lang="en-US" sz="1600" dirty="0" smtClean="0"/>
              <a:t>).</a:t>
            </a:r>
            <a:endParaRPr lang="en-US" sz="1600" dirty="0" smtClean="0"/>
          </a:p>
        </p:txBody>
      </p:sp>
    </p:spTree>
    <p:extLst>
      <p:ext uri="{BB962C8B-B14F-4D97-AF65-F5344CB8AC3E}">
        <p14:creationId xmlns:p14="http://schemas.microsoft.com/office/powerpoint/2010/main" val="42027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Child’s Victory</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3"/>
            </a:pPr>
            <a:r>
              <a:rPr lang="en-US" sz="2000" dirty="0"/>
              <a:t>What was the dragon’s intention?  Why did he not succeed</a:t>
            </a:r>
            <a:r>
              <a:rPr lang="en-US" sz="2000" dirty="0" smtClean="0"/>
              <a:t>?</a:t>
            </a:r>
          </a:p>
          <a:p>
            <a:pPr marL="0" lvl="0" indent="0">
              <a:spcBef>
                <a:spcPts val="0"/>
              </a:spcBef>
              <a:buNone/>
            </a:pPr>
            <a:r>
              <a:rPr lang="en-US" sz="2000" i="1" dirty="0">
                <a:solidFill>
                  <a:srgbClr val="800000"/>
                </a:solidFill>
              </a:rPr>
              <a:t>His tail drew a third of the stars of heaven and threw them to the earth. And the dragon stood before the woman who was ready to give birth, </a:t>
            </a:r>
            <a:r>
              <a:rPr lang="en-US" sz="2000" b="1" i="1" dirty="0">
                <a:solidFill>
                  <a:srgbClr val="800000"/>
                </a:solidFill>
              </a:rPr>
              <a:t>to </a:t>
            </a:r>
            <a:r>
              <a:rPr lang="en-US" sz="2000" b="1" i="1" u="sng" dirty="0">
                <a:solidFill>
                  <a:srgbClr val="800000"/>
                </a:solidFill>
              </a:rPr>
              <a:t>devour</a:t>
            </a:r>
            <a:r>
              <a:rPr lang="en-US" sz="2000" b="1" i="1" dirty="0">
                <a:solidFill>
                  <a:srgbClr val="800000"/>
                </a:solidFill>
              </a:rPr>
              <a:t> her Child as soon as it was born</a:t>
            </a:r>
            <a:r>
              <a:rPr lang="en-US" sz="2000" i="1" dirty="0" smtClean="0">
                <a:solidFill>
                  <a:srgbClr val="800000"/>
                </a:solidFill>
              </a:rPr>
              <a:t>.  She </a:t>
            </a:r>
            <a:r>
              <a:rPr lang="en-US" sz="2000" i="1" dirty="0">
                <a:solidFill>
                  <a:srgbClr val="800000"/>
                </a:solidFill>
              </a:rPr>
              <a:t>bore a male Child who was to rule all nations with a rod of iron. And </a:t>
            </a:r>
            <a:r>
              <a:rPr lang="en-US" sz="2000" b="1" i="1" dirty="0">
                <a:solidFill>
                  <a:srgbClr val="800000"/>
                </a:solidFill>
              </a:rPr>
              <a:t>her Child was </a:t>
            </a:r>
            <a:r>
              <a:rPr lang="en-US" sz="2000" b="1" i="1" u="sng" dirty="0">
                <a:solidFill>
                  <a:srgbClr val="800000"/>
                </a:solidFill>
              </a:rPr>
              <a:t>caught up to God</a:t>
            </a:r>
            <a:r>
              <a:rPr lang="en-US" sz="2000" b="1" i="1" dirty="0">
                <a:solidFill>
                  <a:srgbClr val="800000"/>
                </a:solidFill>
              </a:rPr>
              <a:t> and His throne</a:t>
            </a:r>
            <a:r>
              <a:rPr lang="en-US" sz="2000" i="1" dirty="0" smtClean="0">
                <a:solidFill>
                  <a:srgbClr val="800000"/>
                </a:solidFill>
              </a:rPr>
              <a:t>.  </a:t>
            </a:r>
            <a:r>
              <a:rPr lang="en-US" sz="2000" dirty="0" smtClean="0"/>
              <a:t>(</a:t>
            </a:r>
            <a:r>
              <a:rPr lang="en-US" sz="2000" b="1" dirty="0" smtClean="0">
                <a:solidFill>
                  <a:srgbClr val="800000"/>
                </a:solidFill>
              </a:rPr>
              <a:t>Revelation </a:t>
            </a:r>
            <a:r>
              <a:rPr lang="en-US" sz="2000" b="1" dirty="0" smtClean="0">
                <a:solidFill>
                  <a:srgbClr val="800000"/>
                </a:solidFill>
              </a:rPr>
              <a:t>12:4-5</a:t>
            </a:r>
            <a:r>
              <a:rPr lang="en-US" sz="2000" dirty="0" smtClean="0"/>
              <a:t>)</a:t>
            </a:r>
          </a:p>
          <a:p>
            <a:pPr>
              <a:spcBef>
                <a:spcPts val="0"/>
              </a:spcBef>
            </a:pPr>
            <a:r>
              <a:rPr lang="en-US" sz="2000" dirty="0" smtClean="0"/>
              <a:t>Summarizes birth, ministry, death, burial, resurrection, and ascension of Jesus in one statement.</a:t>
            </a:r>
          </a:p>
          <a:p>
            <a:pPr>
              <a:spcBef>
                <a:spcPts val="0"/>
              </a:spcBef>
            </a:pPr>
            <a:r>
              <a:rPr lang="en-US" sz="2000" dirty="0" smtClean="0"/>
              <a:t>Emphasizes not that Jesus escaped, but that He succeeded in defeating the Dragon.</a:t>
            </a:r>
          </a:p>
          <a:p>
            <a:pPr>
              <a:spcBef>
                <a:spcPts val="0"/>
              </a:spcBef>
            </a:pPr>
            <a:r>
              <a:rPr lang="en-US" sz="2000" dirty="0" smtClean="0"/>
              <a:t>… and the dragon no longer had the option to attack Jesus directly.</a:t>
            </a:r>
            <a:endParaRPr lang="en-US" sz="2000" dirty="0" smtClean="0"/>
          </a:p>
          <a:p>
            <a:pPr marL="0" indent="0">
              <a:spcBef>
                <a:spcPts val="0"/>
              </a:spcBef>
              <a:buNone/>
            </a:pPr>
            <a:endParaRPr lang="en-US" sz="2000" dirty="0" smtClean="0"/>
          </a:p>
        </p:txBody>
      </p:sp>
    </p:spTree>
    <p:extLst>
      <p:ext uri="{BB962C8B-B14F-4D97-AF65-F5344CB8AC3E}">
        <p14:creationId xmlns:p14="http://schemas.microsoft.com/office/powerpoint/2010/main" val="50035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dirty="0" smtClean="0"/>
              <a:t>(</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secured.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marL="0" indent="0">
              <a:spcBef>
                <a:spcPts val="0"/>
              </a:spcBef>
              <a:buNone/>
            </a:pPr>
            <a:r>
              <a:rPr lang="en-US" sz="2000" i="1" dirty="0">
                <a:solidFill>
                  <a:srgbClr val="800000"/>
                </a:solidFill>
              </a:rPr>
              <a:t>He shall speak pompous words against the Most High, Shall </a:t>
            </a:r>
            <a:r>
              <a:rPr lang="en-US" sz="2000" b="1" i="1" dirty="0">
                <a:solidFill>
                  <a:srgbClr val="800000"/>
                </a:solidFill>
              </a:rPr>
              <a:t>persecute the saints of the Most High</a:t>
            </a:r>
            <a:r>
              <a:rPr lang="en-US" sz="2000" i="1" dirty="0">
                <a:solidFill>
                  <a:srgbClr val="800000"/>
                </a:solidFill>
              </a:rPr>
              <a:t>, And shall intend to change times and law. Then </a:t>
            </a:r>
            <a:r>
              <a:rPr lang="en-US" sz="2000" b="1" i="1" dirty="0">
                <a:solidFill>
                  <a:srgbClr val="800000"/>
                </a:solidFill>
              </a:rPr>
              <a:t>the saints shall be given into his hand For </a:t>
            </a:r>
            <a:r>
              <a:rPr lang="en-US" sz="2000" b="1" i="1" u="sng" dirty="0">
                <a:solidFill>
                  <a:srgbClr val="800000"/>
                </a:solidFill>
              </a:rPr>
              <a:t>a time and times and half a time</a:t>
            </a:r>
            <a:r>
              <a:rPr lang="en-US" sz="2000" i="1" dirty="0">
                <a:solidFill>
                  <a:srgbClr val="800000"/>
                </a:solidFill>
              </a:rPr>
              <a:t>. </a:t>
            </a:r>
            <a:r>
              <a:rPr lang="en-US" sz="2000" dirty="0"/>
              <a:t>(</a:t>
            </a:r>
            <a:r>
              <a:rPr lang="en-US" sz="2000" b="1" dirty="0">
                <a:solidFill>
                  <a:srgbClr val="800000"/>
                </a:solidFill>
              </a:rPr>
              <a:t>Daniel </a:t>
            </a:r>
            <a:r>
              <a:rPr lang="en-US" sz="2000" b="1" dirty="0" smtClean="0">
                <a:solidFill>
                  <a:srgbClr val="800000"/>
                </a:solidFill>
              </a:rPr>
              <a:t>7:25</a:t>
            </a:r>
            <a:r>
              <a:rPr lang="en-US" sz="2000" dirty="0" smtClean="0"/>
              <a:t>)</a:t>
            </a:r>
            <a:endParaRPr lang="en-US" sz="2000" dirty="0" smtClean="0"/>
          </a:p>
          <a:p>
            <a:pPr>
              <a:spcBef>
                <a:spcPts val="0"/>
              </a:spcBef>
            </a:pPr>
            <a:endParaRPr lang="en-US" sz="2000" dirty="0"/>
          </a:p>
        </p:txBody>
      </p:sp>
    </p:spTree>
    <p:extLst>
      <p:ext uri="{BB962C8B-B14F-4D97-AF65-F5344CB8AC3E}">
        <p14:creationId xmlns:p14="http://schemas.microsoft.com/office/powerpoint/2010/main" val="119818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dirty="0" smtClean="0"/>
              <a:t>(</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taken out of play.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marL="0" indent="0">
              <a:lnSpc>
                <a:spcPct val="90000"/>
              </a:lnSpc>
              <a:spcBef>
                <a:spcPts val="0"/>
              </a:spcBef>
              <a:buNone/>
            </a:pPr>
            <a:r>
              <a:rPr lang="en-US" sz="2000" i="1" dirty="0">
                <a:solidFill>
                  <a:srgbClr val="800000"/>
                </a:solidFill>
              </a:rPr>
              <a:t>Then I heard the man clothed in linen, who was above the waters of the river, when he held up his right hand and his left hand to heaven, and swore by Him who lives forever, that </a:t>
            </a:r>
            <a:r>
              <a:rPr lang="en-US" sz="2000" b="1" i="1" dirty="0">
                <a:solidFill>
                  <a:srgbClr val="800000"/>
                </a:solidFill>
              </a:rPr>
              <a:t>it shall be for </a:t>
            </a:r>
            <a:r>
              <a:rPr lang="en-US" sz="2000" b="1" i="1" u="sng" dirty="0">
                <a:solidFill>
                  <a:srgbClr val="800000"/>
                </a:solidFill>
              </a:rPr>
              <a:t>a time, times, and half a time</a:t>
            </a:r>
            <a:r>
              <a:rPr lang="en-US" sz="2000" i="1" dirty="0">
                <a:solidFill>
                  <a:srgbClr val="800000"/>
                </a:solidFill>
              </a:rPr>
              <a:t>; and when </a:t>
            </a:r>
            <a:r>
              <a:rPr lang="en-US" sz="2000" b="1" i="1" dirty="0">
                <a:solidFill>
                  <a:srgbClr val="800000"/>
                </a:solidFill>
              </a:rPr>
              <a:t>the power of the holy people has been completely shattered</a:t>
            </a:r>
            <a:r>
              <a:rPr lang="en-US" sz="2000" i="1" dirty="0">
                <a:solidFill>
                  <a:srgbClr val="800000"/>
                </a:solidFill>
              </a:rPr>
              <a:t>, all these things shall be finished</a:t>
            </a:r>
            <a:r>
              <a:rPr lang="en-US" sz="2000" i="1" dirty="0" smtClean="0">
                <a:solidFill>
                  <a:srgbClr val="800000"/>
                </a:solidFill>
              </a:rPr>
              <a:t>. </a:t>
            </a:r>
            <a:r>
              <a:rPr lang="en-US" sz="2000" dirty="0" smtClean="0"/>
              <a:t>(</a:t>
            </a:r>
            <a:r>
              <a:rPr lang="en-US" sz="2000" b="1" dirty="0" smtClean="0">
                <a:solidFill>
                  <a:srgbClr val="800000"/>
                </a:solidFill>
              </a:rPr>
              <a:t>Daniel 12:7</a:t>
            </a:r>
            <a:r>
              <a:rPr lang="en-US" sz="2000" dirty="0" smtClean="0"/>
              <a:t>)</a:t>
            </a:r>
            <a:endParaRPr lang="en-US" sz="2000" dirty="0" smtClean="0"/>
          </a:p>
          <a:p>
            <a:pPr>
              <a:spcBef>
                <a:spcPts val="0"/>
              </a:spcBef>
            </a:pPr>
            <a:endParaRPr lang="en-US" sz="2000" dirty="0"/>
          </a:p>
        </p:txBody>
      </p:sp>
    </p:spTree>
    <p:extLst>
      <p:ext uri="{BB962C8B-B14F-4D97-AF65-F5344CB8AC3E}">
        <p14:creationId xmlns:p14="http://schemas.microsoft.com/office/powerpoint/2010/main" val="592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4"/>
            </a:pPr>
            <a:r>
              <a:rPr lang="en-US" sz="2000" dirty="0" smtClean="0"/>
              <a:t>What </a:t>
            </a:r>
            <a:r>
              <a:rPr lang="en-US" sz="2000" dirty="0"/>
              <a:t>happened to the woman?  What does this signify</a:t>
            </a:r>
            <a:r>
              <a:rPr lang="en-US" sz="2000" dirty="0" smtClean="0"/>
              <a:t>?</a:t>
            </a:r>
          </a:p>
          <a:p>
            <a:pPr marL="0" indent="0">
              <a:spcBef>
                <a:spcPts val="0"/>
              </a:spcBef>
              <a:buNone/>
            </a:pPr>
            <a:r>
              <a:rPr lang="en-US" sz="2000" i="1" dirty="0" smtClean="0">
                <a:solidFill>
                  <a:srgbClr val="800000"/>
                </a:solidFill>
              </a:rPr>
              <a:t>Then the woman </a:t>
            </a:r>
            <a:r>
              <a:rPr lang="en-US" sz="2000" b="1" i="1" dirty="0" smtClean="0">
                <a:solidFill>
                  <a:srgbClr val="800000"/>
                </a:solidFill>
              </a:rPr>
              <a:t>fled into the wilderness</a:t>
            </a:r>
            <a:r>
              <a:rPr lang="en-US" sz="2000" i="1" dirty="0" smtClean="0">
                <a:solidFill>
                  <a:srgbClr val="800000"/>
                </a:solidFill>
              </a:rPr>
              <a:t>, where she has </a:t>
            </a:r>
            <a:r>
              <a:rPr lang="en-US" sz="2000" b="1" i="1" dirty="0" smtClean="0">
                <a:solidFill>
                  <a:srgbClr val="800000"/>
                </a:solidFill>
              </a:rPr>
              <a:t>a place prepared by God</a:t>
            </a:r>
            <a:r>
              <a:rPr lang="en-US" sz="2000" i="1" dirty="0" smtClean="0">
                <a:solidFill>
                  <a:srgbClr val="800000"/>
                </a:solidFill>
              </a:rPr>
              <a:t>, that they should </a:t>
            </a:r>
            <a:r>
              <a:rPr lang="en-US" sz="2000" b="1" i="1" dirty="0" smtClean="0">
                <a:solidFill>
                  <a:srgbClr val="800000"/>
                </a:solidFill>
              </a:rPr>
              <a:t>feed her there one thousand two hundred and sixty days</a:t>
            </a:r>
            <a:r>
              <a:rPr lang="en-US" sz="2000" i="1" dirty="0" smtClean="0">
                <a:solidFill>
                  <a:srgbClr val="800000"/>
                </a:solidFill>
              </a:rPr>
              <a:t>.</a:t>
            </a:r>
            <a:r>
              <a:rPr lang="en-US" sz="2000" dirty="0" smtClean="0"/>
              <a:t> </a:t>
            </a:r>
            <a:r>
              <a:rPr lang="en-US" sz="2000" dirty="0" smtClean="0"/>
              <a:t>(</a:t>
            </a:r>
            <a:r>
              <a:rPr lang="en-US" sz="2000" b="1" dirty="0" smtClean="0">
                <a:solidFill>
                  <a:srgbClr val="800000"/>
                </a:solidFill>
              </a:rPr>
              <a:t>Rev. 12:6</a:t>
            </a:r>
            <a:r>
              <a:rPr lang="en-US" sz="2000" dirty="0" smtClean="0"/>
              <a:t>).</a:t>
            </a:r>
          </a:p>
          <a:p>
            <a:pPr>
              <a:spcBef>
                <a:spcPts val="0"/>
              </a:spcBef>
            </a:pPr>
            <a:r>
              <a:rPr lang="en-US" sz="2000" dirty="0" smtClean="0"/>
              <a:t>Similar to Elijah fleeing to wilderness where God cared for him (</a:t>
            </a:r>
            <a:r>
              <a:rPr lang="en-US" sz="2000" b="1" dirty="0" smtClean="0">
                <a:solidFill>
                  <a:srgbClr val="800000"/>
                </a:solidFill>
              </a:rPr>
              <a:t>1 Kings 17:1-6</a:t>
            </a:r>
            <a:r>
              <a:rPr lang="en-US" sz="2000" dirty="0" smtClean="0"/>
              <a:t>).</a:t>
            </a:r>
          </a:p>
          <a:p>
            <a:pPr>
              <a:spcBef>
                <a:spcPts val="0"/>
              </a:spcBef>
            </a:pPr>
            <a:r>
              <a:rPr lang="en-US" sz="2000" dirty="0" smtClean="0"/>
              <a:t>Israelites being fed with manna in the wilderness (</a:t>
            </a:r>
            <a:r>
              <a:rPr lang="en-US" sz="2000" b="1" dirty="0" smtClean="0">
                <a:solidFill>
                  <a:srgbClr val="800000"/>
                </a:solidFill>
              </a:rPr>
              <a:t>Exodus 16</a:t>
            </a:r>
            <a:r>
              <a:rPr lang="en-US" sz="2000" dirty="0" smtClean="0"/>
              <a:t>).</a:t>
            </a:r>
          </a:p>
          <a:p>
            <a:pPr>
              <a:spcBef>
                <a:spcPts val="0"/>
              </a:spcBef>
            </a:pPr>
            <a:r>
              <a:rPr lang="en-US" sz="2000" dirty="0" smtClean="0"/>
              <a:t>Could be reference to spiritual provisions and ultimate salvation from both God and the Male Child (</a:t>
            </a:r>
            <a:r>
              <a:rPr lang="en-US" sz="2000" b="1" dirty="0" smtClean="0">
                <a:solidFill>
                  <a:srgbClr val="800000"/>
                </a:solidFill>
              </a:rPr>
              <a:t>John 6:31-58</a:t>
            </a:r>
            <a:r>
              <a:rPr lang="en-US" sz="2000" dirty="0" smtClean="0"/>
              <a:t>).</a:t>
            </a:r>
          </a:p>
          <a:p>
            <a:pPr>
              <a:spcBef>
                <a:spcPts val="0"/>
              </a:spcBef>
            </a:pPr>
            <a:r>
              <a:rPr lang="en-US" sz="2000" dirty="0" smtClean="0"/>
              <a:t>Essentially, </a:t>
            </a:r>
            <a:r>
              <a:rPr lang="en-US" sz="2000" i="1" dirty="0" smtClean="0">
                <a:solidFill>
                  <a:srgbClr val="800000"/>
                </a:solidFill>
              </a:rPr>
              <a:t>“the woman”</a:t>
            </a:r>
            <a:r>
              <a:rPr lang="en-US" sz="2000" dirty="0" smtClean="0"/>
              <a:t> will be taken out of play.  Dragon cannot access her.</a:t>
            </a:r>
          </a:p>
          <a:p>
            <a:pPr>
              <a:spcBef>
                <a:spcPts val="0"/>
              </a:spcBef>
            </a:pPr>
            <a:r>
              <a:rPr lang="en-US" sz="2000" dirty="0" smtClean="0"/>
              <a:t>1260 days = 42 months = 3 ½ years = </a:t>
            </a:r>
            <a:r>
              <a:rPr lang="en-US" sz="2000" i="1" dirty="0" smtClean="0">
                <a:solidFill>
                  <a:srgbClr val="800000"/>
                </a:solidFill>
              </a:rPr>
              <a:t>“time and times and half a time”</a:t>
            </a:r>
          </a:p>
          <a:p>
            <a:pPr>
              <a:spcBef>
                <a:spcPts val="0"/>
              </a:spcBef>
            </a:pPr>
            <a:r>
              <a:rPr lang="en-US" sz="2000" dirty="0" smtClean="0"/>
              <a:t>Established symbol for an indefinite, interrupted period of intense persecution:</a:t>
            </a:r>
          </a:p>
          <a:p>
            <a:pPr lvl="1">
              <a:spcBef>
                <a:spcPts val="0"/>
              </a:spcBef>
            </a:pPr>
            <a:r>
              <a:rPr lang="en-US" sz="1600" dirty="0" smtClean="0"/>
              <a:t>Period of time that woman is persecuted but nurtured in wilderness (</a:t>
            </a:r>
            <a:r>
              <a:rPr lang="en-US" sz="1600" b="1" dirty="0" smtClean="0">
                <a:solidFill>
                  <a:srgbClr val="800000"/>
                </a:solidFill>
              </a:rPr>
              <a:t>12:6, 14</a:t>
            </a:r>
            <a:r>
              <a:rPr lang="en-US" sz="1600" dirty="0" smtClean="0"/>
              <a:t>).</a:t>
            </a:r>
          </a:p>
          <a:p>
            <a:pPr lvl="1">
              <a:spcBef>
                <a:spcPts val="0"/>
              </a:spcBef>
            </a:pPr>
            <a:r>
              <a:rPr lang="en-US" sz="1600" dirty="0" smtClean="0"/>
              <a:t>Period of time that the witnesses testified until testimony was done (</a:t>
            </a:r>
            <a:r>
              <a:rPr lang="en-US" sz="1600" b="1" dirty="0" smtClean="0">
                <a:solidFill>
                  <a:srgbClr val="800000"/>
                </a:solidFill>
              </a:rPr>
              <a:t>11:3</a:t>
            </a:r>
            <a:r>
              <a:rPr lang="en-US" sz="1600" dirty="0" smtClean="0"/>
              <a:t>).</a:t>
            </a:r>
          </a:p>
          <a:p>
            <a:pPr lvl="1">
              <a:spcBef>
                <a:spcPts val="0"/>
              </a:spcBef>
            </a:pPr>
            <a:r>
              <a:rPr lang="en-US" sz="1600" dirty="0" smtClean="0"/>
              <a:t>Period of time that the beast will blaspheme (</a:t>
            </a:r>
            <a:r>
              <a:rPr lang="en-US" sz="1600" b="1" dirty="0" smtClean="0">
                <a:solidFill>
                  <a:srgbClr val="800000"/>
                </a:solidFill>
              </a:rPr>
              <a:t>13:5</a:t>
            </a:r>
            <a:r>
              <a:rPr lang="en-US" sz="1600" dirty="0" smtClean="0"/>
              <a:t>).</a:t>
            </a:r>
          </a:p>
          <a:p>
            <a:pPr lvl="1">
              <a:spcBef>
                <a:spcPts val="0"/>
              </a:spcBef>
            </a:pPr>
            <a:r>
              <a:rPr lang="en-US" sz="1600" dirty="0" smtClean="0"/>
              <a:t>Period </a:t>
            </a:r>
            <a:r>
              <a:rPr lang="en-US" sz="1600" dirty="0"/>
              <a:t>of time that the beast will </a:t>
            </a:r>
            <a:r>
              <a:rPr lang="en-US" sz="1600" dirty="0" smtClean="0"/>
              <a:t>wage </a:t>
            </a:r>
            <a:r>
              <a:rPr lang="en-US" sz="1600" dirty="0"/>
              <a:t>war against the saints </a:t>
            </a:r>
            <a:r>
              <a:rPr lang="en-US" sz="1600" dirty="0" smtClean="0"/>
              <a:t>(</a:t>
            </a:r>
            <a:r>
              <a:rPr lang="en-US" sz="1600" b="1" dirty="0" smtClean="0">
                <a:solidFill>
                  <a:srgbClr val="800000"/>
                </a:solidFill>
              </a:rPr>
              <a:t>Daniel </a:t>
            </a:r>
            <a:r>
              <a:rPr lang="en-US" sz="1600" b="1" dirty="0">
                <a:solidFill>
                  <a:srgbClr val="800000"/>
                </a:solidFill>
              </a:rPr>
              <a:t>7:25</a:t>
            </a:r>
            <a:r>
              <a:rPr lang="en-US" sz="1600" dirty="0"/>
              <a:t>).</a:t>
            </a:r>
          </a:p>
          <a:p>
            <a:pPr lvl="1">
              <a:spcBef>
                <a:spcPts val="0"/>
              </a:spcBef>
            </a:pPr>
            <a:endParaRPr lang="en-US" sz="2000" dirty="0"/>
          </a:p>
        </p:txBody>
      </p:sp>
    </p:spTree>
    <p:extLst>
      <p:ext uri="{BB962C8B-B14F-4D97-AF65-F5344CB8AC3E}">
        <p14:creationId xmlns:p14="http://schemas.microsoft.com/office/powerpoint/2010/main" val="395621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Warn in Heaven</a:t>
            </a:r>
          </a:p>
          <a:p>
            <a:r>
              <a:rPr lang="en-US" dirty="0" smtClean="0"/>
              <a:t>Revelation 12:7-11</a:t>
            </a:r>
            <a:endParaRPr lang="en-US" dirty="0"/>
          </a:p>
        </p:txBody>
      </p:sp>
    </p:spTree>
    <p:extLst>
      <p:ext uri="{BB962C8B-B14F-4D97-AF65-F5344CB8AC3E}">
        <p14:creationId xmlns:p14="http://schemas.microsoft.com/office/powerpoint/2010/main" val="3292829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Breaks Out in Heaven”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5"/>
            </a:pPr>
            <a:r>
              <a:rPr lang="en-US" sz="2000" dirty="0"/>
              <a:t>What happened in heaven?  Do you think this represents a literal war?  What changed for the Devil after these events?</a:t>
            </a:r>
            <a:endParaRPr lang="en-US" sz="2000" dirty="0" smtClean="0"/>
          </a:p>
          <a:p>
            <a:pPr marL="0" lvl="0" indent="0">
              <a:spcBef>
                <a:spcPts val="0"/>
              </a:spcBef>
              <a:buNone/>
            </a:pPr>
            <a:r>
              <a:rPr lang="en-US" sz="2000" i="1" dirty="0">
                <a:solidFill>
                  <a:srgbClr val="800000"/>
                </a:solidFill>
              </a:rPr>
              <a:t>And </a:t>
            </a:r>
            <a:r>
              <a:rPr lang="en-US" sz="2000" b="1" i="1" dirty="0">
                <a:solidFill>
                  <a:srgbClr val="800000"/>
                </a:solidFill>
              </a:rPr>
              <a:t>war broke out in heaven</a:t>
            </a:r>
            <a:r>
              <a:rPr lang="en-US" sz="2000" i="1" dirty="0">
                <a:solidFill>
                  <a:srgbClr val="800000"/>
                </a:solidFill>
              </a:rPr>
              <a:t>: </a:t>
            </a:r>
            <a:r>
              <a:rPr lang="en-US" sz="2000" b="1" i="1" dirty="0">
                <a:solidFill>
                  <a:srgbClr val="800000"/>
                </a:solidFill>
              </a:rPr>
              <a:t>Michael and his angels fought with the dragon</a:t>
            </a:r>
            <a:r>
              <a:rPr lang="en-US" sz="2000" i="1" dirty="0">
                <a:solidFill>
                  <a:srgbClr val="800000"/>
                </a:solidFill>
              </a:rPr>
              <a:t>; and the </a:t>
            </a:r>
            <a:r>
              <a:rPr lang="en-US" sz="2000" b="1" i="1" dirty="0">
                <a:solidFill>
                  <a:srgbClr val="800000"/>
                </a:solidFill>
              </a:rPr>
              <a:t>dragon and his angels fought</a:t>
            </a:r>
            <a:r>
              <a:rPr lang="en-US" sz="2000" i="1" dirty="0" smtClean="0">
                <a:solidFill>
                  <a:srgbClr val="800000"/>
                </a:solidFill>
              </a:rPr>
              <a:t>, but </a:t>
            </a:r>
            <a:r>
              <a:rPr lang="en-US" sz="2000" b="1" i="1" dirty="0">
                <a:solidFill>
                  <a:srgbClr val="800000"/>
                </a:solidFill>
              </a:rPr>
              <a:t>they did not prevail, </a:t>
            </a:r>
            <a:r>
              <a:rPr lang="en-US" sz="2000" b="1" i="1" u="sng" dirty="0">
                <a:solidFill>
                  <a:srgbClr val="800000"/>
                </a:solidFill>
              </a:rPr>
              <a:t>nor was a place found for them in heaven any longer</a:t>
            </a:r>
            <a:r>
              <a:rPr lang="en-US" sz="2000" i="1" dirty="0" smtClean="0">
                <a:solidFill>
                  <a:srgbClr val="800000"/>
                </a:solidFill>
              </a:rPr>
              <a:t>. So </a:t>
            </a:r>
            <a:r>
              <a:rPr lang="en-US" sz="2000" b="1" i="1" dirty="0">
                <a:solidFill>
                  <a:srgbClr val="800000"/>
                </a:solidFill>
              </a:rPr>
              <a:t>the great dragon was cast out</a:t>
            </a:r>
            <a:r>
              <a:rPr lang="en-US" sz="2000" i="1" dirty="0">
                <a:solidFill>
                  <a:srgbClr val="800000"/>
                </a:solidFill>
              </a:rPr>
              <a:t>, that serpent of old, called the Devil and Satan, who deceives the whole world; he was </a:t>
            </a:r>
            <a:r>
              <a:rPr lang="en-US" sz="2000" b="1" i="1" dirty="0">
                <a:solidFill>
                  <a:srgbClr val="800000"/>
                </a:solidFill>
              </a:rPr>
              <a:t>cast to the earth, and his angels were cast out with him</a:t>
            </a:r>
            <a:r>
              <a:rPr lang="en-US" sz="2000" i="1" dirty="0" smtClean="0">
                <a:solidFill>
                  <a:srgbClr val="800000"/>
                </a:solidFill>
              </a:rPr>
              <a:t>. Then </a:t>
            </a:r>
            <a:r>
              <a:rPr lang="en-US" sz="2000" i="1" dirty="0">
                <a:solidFill>
                  <a:srgbClr val="800000"/>
                </a:solidFill>
              </a:rPr>
              <a:t>I heard a loud voice saying in heaven, </a:t>
            </a:r>
            <a:r>
              <a:rPr lang="en-US" sz="2000" i="1" dirty="0" smtClean="0">
                <a:solidFill>
                  <a:srgbClr val="800000"/>
                </a:solidFill>
              </a:rPr>
              <a:t>“Now </a:t>
            </a:r>
            <a:r>
              <a:rPr lang="en-US" sz="2000" i="1" dirty="0">
                <a:solidFill>
                  <a:srgbClr val="800000"/>
                </a:solidFill>
              </a:rPr>
              <a:t>salvation, and strength, and the kingdom of our God, and the power of His Christ have come, for </a:t>
            </a:r>
            <a:r>
              <a:rPr lang="en-US" sz="2000" b="1" i="1" u="sng" dirty="0">
                <a:solidFill>
                  <a:srgbClr val="800000"/>
                </a:solidFill>
              </a:rPr>
              <a:t>the accuser</a:t>
            </a:r>
            <a:r>
              <a:rPr lang="en-US" sz="2000" b="1" i="1" dirty="0">
                <a:solidFill>
                  <a:srgbClr val="800000"/>
                </a:solidFill>
              </a:rPr>
              <a:t> of our brethren</a:t>
            </a:r>
            <a:r>
              <a:rPr lang="en-US" sz="2000" i="1" dirty="0">
                <a:solidFill>
                  <a:srgbClr val="800000"/>
                </a:solidFill>
              </a:rPr>
              <a:t>, who </a:t>
            </a:r>
            <a:r>
              <a:rPr lang="en-US" sz="2000" b="1" i="1" u="sng" dirty="0">
                <a:solidFill>
                  <a:srgbClr val="800000"/>
                </a:solidFill>
              </a:rPr>
              <a:t>accused</a:t>
            </a:r>
            <a:r>
              <a:rPr lang="en-US" sz="2000" b="1" i="1" dirty="0">
                <a:solidFill>
                  <a:srgbClr val="800000"/>
                </a:solidFill>
              </a:rPr>
              <a:t> them before our God day and night, has been </a:t>
            </a:r>
            <a:r>
              <a:rPr lang="en-US" sz="2000" b="1" i="1" u="sng" dirty="0">
                <a:solidFill>
                  <a:srgbClr val="800000"/>
                </a:solidFill>
              </a:rPr>
              <a:t>cast down</a:t>
            </a:r>
            <a:r>
              <a:rPr lang="en-US" sz="2000" i="1" dirty="0" smtClean="0">
                <a:solidFill>
                  <a:srgbClr val="800000"/>
                </a:solidFill>
              </a:rPr>
              <a:t>.” </a:t>
            </a:r>
            <a:r>
              <a:rPr lang="en-US" sz="2000" dirty="0" smtClean="0"/>
              <a:t>(</a:t>
            </a:r>
            <a:r>
              <a:rPr lang="en-US" sz="2000" b="1" dirty="0" smtClean="0">
                <a:solidFill>
                  <a:srgbClr val="800000"/>
                </a:solidFill>
              </a:rPr>
              <a:t>Revelation </a:t>
            </a:r>
            <a:r>
              <a:rPr lang="en-US" sz="2000" b="1" dirty="0" smtClean="0">
                <a:solidFill>
                  <a:srgbClr val="800000"/>
                </a:solidFill>
              </a:rPr>
              <a:t>12:7-10</a:t>
            </a:r>
            <a:r>
              <a:rPr lang="en-US" sz="2000" dirty="0" smtClean="0"/>
              <a:t>)</a:t>
            </a:r>
            <a:endParaRPr lang="en-US" sz="2000" dirty="0" smtClean="0"/>
          </a:p>
          <a:p>
            <a:pPr>
              <a:spcBef>
                <a:spcPts val="0"/>
              </a:spcBef>
            </a:pPr>
            <a:r>
              <a:rPr lang="en-US" sz="2000" dirty="0" smtClean="0"/>
              <a:t>He and his angels started a war in heaven, but were defeated by Michael and angels.</a:t>
            </a:r>
          </a:p>
          <a:p>
            <a:pPr>
              <a:spcBef>
                <a:spcPts val="0"/>
              </a:spcBef>
            </a:pPr>
            <a:r>
              <a:rPr lang="en-US" sz="2000" dirty="0" smtClean="0"/>
              <a:t>Not literal any more than woman &amp; other </a:t>
            </a:r>
            <a:r>
              <a:rPr lang="en-US" sz="2000" i="1" dirty="0" smtClean="0">
                <a:solidFill>
                  <a:srgbClr val="800000"/>
                </a:solidFill>
              </a:rPr>
              <a:t>“signs”</a:t>
            </a:r>
            <a:r>
              <a:rPr lang="en-US" sz="2000" dirty="0" smtClean="0">
                <a:solidFill>
                  <a:srgbClr val="800000"/>
                </a:solidFill>
              </a:rPr>
              <a:t> </a:t>
            </a:r>
            <a:r>
              <a:rPr lang="en-US" sz="2000" dirty="0" smtClean="0"/>
              <a:t>are literal (</a:t>
            </a:r>
            <a:r>
              <a:rPr lang="en-US" sz="2000" b="1" dirty="0" smtClean="0">
                <a:solidFill>
                  <a:srgbClr val="800000"/>
                </a:solidFill>
              </a:rPr>
              <a:t>Eph.6:13-19; Jude 9</a:t>
            </a:r>
            <a:r>
              <a:rPr lang="en-US" sz="2000" dirty="0" smtClean="0"/>
              <a:t>).</a:t>
            </a:r>
          </a:p>
          <a:p>
            <a:pPr>
              <a:spcBef>
                <a:spcPts val="0"/>
              </a:spcBef>
            </a:pPr>
            <a:r>
              <a:rPr lang="en-US" sz="2000" dirty="0" smtClean="0"/>
              <a:t>The Devil lost his legal right to </a:t>
            </a:r>
            <a:r>
              <a:rPr lang="en-US" sz="2000" b="1" i="1" dirty="0" smtClean="0"/>
              <a:t>accuse</a:t>
            </a:r>
            <a:r>
              <a:rPr lang="en-US" sz="2000" dirty="0" smtClean="0"/>
              <a:t> God and His people (</a:t>
            </a:r>
            <a:r>
              <a:rPr lang="en-US" sz="2000" b="1" dirty="0" smtClean="0">
                <a:solidFill>
                  <a:srgbClr val="800000"/>
                </a:solidFill>
              </a:rPr>
              <a:t>Job 1-2; Zechariah 3</a:t>
            </a:r>
            <a:r>
              <a:rPr lang="en-US" sz="2000" dirty="0" smtClean="0"/>
              <a:t>).</a:t>
            </a:r>
            <a:endParaRPr lang="en-US" sz="2000" dirty="0"/>
          </a:p>
          <a:p>
            <a:pPr marL="0" indent="0">
              <a:spcBef>
                <a:spcPts val="0"/>
              </a:spcBef>
              <a:buNone/>
            </a:pPr>
            <a:endParaRPr lang="en-US" sz="2000" dirty="0" smtClean="0"/>
          </a:p>
          <a:p>
            <a:pPr>
              <a:spcBef>
                <a:spcPts val="0"/>
              </a:spcBef>
            </a:pPr>
            <a:endParaRPr lang="en-US" sz="2000" dirty="0" smtClean="0"/>
          </a:p>
        </p:txBody>
      </p:sp>
    </p:spTree>
    <p:extLst>
      <p:ext uri="{BB962C8B-B14F-4D97-AF65-F5344CB8AC3E}">
        <p14:creationId xmlns:p14="http://schemas.microsoft.com/office/powerpoint/2010/main" val="417176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Overcoming When Judged</a:t>
            </a:r>
            <a:endParaRPr lang="en-US" dirty="0"/>
          </a:p>
        </p:txBody>
      </p:sp>
      <p:sp>
        <p:nvSpPr>
          <p:cNvPr id="3" name="Content Placeholder 2"/>
          <p:cNvSpPr>
            <a:spLocks noGrp="1"/>
          </p:cNvSpPr>
          <p:nvPr>
            <p:ph sz="quarter" idx="10"/>
          </p:nvPr>
        </p:nvSpPr>
        <p:spPr/>
        <p:txBody>
          <a:bodyPr/>
          <a:lstStyle/>
          <a:p>
            <a:pPr marL="0" lvl="0" indent="0">
              <a:lnSpc>
                <a:spcPct val="97000"/>
              </a:lnSpc>
              <a:spcBef>
                <a:spcPts val="0"/>
              </a:spcBef>
              <a:buNone/>
            </a:pPr>
            <a:r>
              <a:rPr lang="en-US" sz="2000" i="1" dirty="0">
                <a:solidFill>
                  <a:srgbClr val="800000"/>
                </a:solidFill>
              </a:rPr>
              <a:t>For what if some did not believe? Will their unbelief make the faithfulness of God without effect</a:t>
            </a:r>
            <a:r>
              <a:rPr lang="en-US" sz="2000" i="1" dirty="0" smtClean="0">
                <a:solidFill>
                  <a:srgbClr val="800000"/>
                </a:solidFill>
              </a:rPr>
              <a:t>?  Certainly </a:t>
            </a:r>
            <a:r>
              <a:rPr lang="en-US" sz="2000" i="1" dirty="0">
                <a:solidFill>
                  <a:srgbClr val="800000"/>
                </a:solidFill>
              </a:rPr>
              <a:t>not! Indeed, </a:t>
            </a:r>
            <a:r>
              <a:rPr lang="en-US" sz="2000" b="1" i="1" dirty="0">
                <a:solidFill>
                  <a:srgbClr val="800000"/>
                </a:solidFill>
              </a:rPr>
              <a:t>let God be true but every man a liar</a:t>
            </a:r>
            <a:r>
              <a:rPr lang="en-US" sz="2000" i="1" dirty="0">
                <a:solidFill>
                  <a:srgbClr val="800000"/>
                </a:solidFill>
              </a:rPr>
              <a:t>. As it is written: </a:t>
            </a:r>
            <a:r>
              <a:rPr lang="en-US" sz="2000" i="1" dirty="0" smtClean="0">
                <a:solidFill>
                  <a:srgbClr val="800000"/>
                </a:solidFill>
              </a:rPr>
              <a:t>“</a:t>
            </a:r>
            <a:r>
              <a:rPr lang="en-US" sz="2000" b="1" i="1" dirty="0" smtClean="0">
                <a:solidFill>
                  <a:srgbClr val="800000"/>
                </a:solidFill>
              </a:rPr>
              <a:t>That </a:t>
            </a:r>
            <a:r>
              <a:rPr lang="en-US" sz="2000" b="1" i="1" dirty="0">
                <a:solidFill>
                  <a:srgbClr val="800000"/>
                </a:solidFill>
              </a:rPr>
              <a:t>You may be </a:t>
            </a:r>
            <a:r>
              <a:rPr lang="en-US" sz="2000" b="1" i="1" u="sng" dirty="0">
                <a:solidFill>
                  <a:srgbClr val="800000"/>
                </a:solidFill>
              </a:rPr>
              <a:t>justified in Your words</a:t>
            </a:r>
            <a:r>
              <a:rPr lang="en-US" sz="2000" b="1" i="1" dirty="0">
                <a:solidFill>
                  <a:srgbClr val="800000"/>
                </a:solidFill>
              </a:rPr>
              <a:t>, And may </a:t>
            </a:r>
            <a:r>
              <a:rPr lang="en-US" sz="2000" b="1" i="1" u="sng" dirty="0">
                <a:solidFill>
                  <a:srgbClr val="800000"/>
                </a:solidFill>
              </a:rPr>
              <a:t>overcome</a:t>
            </a:r>
            <a:r>
              <a:rPr lang="en-US" sz="2000" b="1" i="1" dirty="0">
                <a:solidFill>
                  <a:srgbClr val="800000"/>
                </a:solidFill>
              </a:rPr>
              <a:t> when </a:t>
            </a:r>
            <a:r>
              <a:rPr lang="en-US" sz="2000" b="1" i="1" u="sng" dirty="0">
                <a:solidFill>
                  <a:srgbClr val="800000"/>
                </a:solidFill>
              </a:rPr>
              <a:t>You are judged</a:t>
            </a:r>
            <a:r>
              <a:rPr lang="en-US" sz="2000" i="1" dirty="0" smtClean="0">
                <a:solidFill>
                  <a:srgbClr val="800000"/>
                </a:solidFill>
              </a:rPr>
              <a:t>.”  But </a:t>
            </a:r>
            <a:r>
              <a:rPr lang="en-US" sz="2000" i="1" dirty="0">
                <a:solidFill>
                  <a:srgbClr val="800000"/>
                </a:solidFill>
              </a:rPr>
              <a:t>if our unrighteousness demonstrates the righteousness of God, what shall we say? Is God unjust who inflicts wrath? (I speak as a man</a:t>
            </a:r>
            <a:r>
              <a:rPr lang="en-US" sz="2000" i="1" dirty="0" smtClean="0">
                <a:solidFill>
                  <a:srgbClr val="800000"/>
                </a:solidFill>
              </a:rPr>
              <a:t>.) Certainly </a:t>
            </a:r>
            <a:r>
              <a:rPr lang="en-US" sz="2000" i="1" dirty="0">
                <a:solidFill>
                  <a:srgbClr val="800000"/>
                </a:solidFill>
              </a:rPr>
              <a:t>not! For then </a:t>
            </a:r>
            <a:r>
              <a:rPr lang="en-US" sz="2000" b="1" i="1" dirty="0">
                <a:solidFill>
                  <a:srgbClr val="800000"/>
                </a:solidFill>
              </a:rPr>
              <a:t>how will God judge the world</a:t>
            </a:r>
            <a:r>
              <a:rPr lang="en-US" sz="2000" i="1" dirty="0" smtClean="0">
                <a:solidFill>
                  <a:srgbClr val="800000"/>
                </a:solidFill>
              </a:rPr>
              <a:t>? …But </a:t>
            </a:r>
            <a:r>
              <a:rPr lang="en-US" sz="2000" i="1" dirty="0">
                <a:solidFill>
                  <a:srgbClr val="800000"/>
                </a:solidFill>
              </a:rPr>
              <a:t>now the righteousness of God apart from the law is revealed, being witnessed by the Law and the Prophets</a:t>
            </a:r>
            <a:r>
              <a:rPr lang="en-US" sz="2000" i="1" dirty="0" smtClean="0">
                <a:solidFill>
                  <a:srgbClr val="800000"/>
                </a:solidFill>
              </a:rPr>
              <a:t>, even </a:t>
            </a:r>
            <a:r>
              <a:rPr lang="en-US" sz="2000" i="1" dirty="0">
                <a:solidFill>
                  <a:srgbClr val="800000"/>
                </a:solidFill>
              </a:rPr>
              <a:t>the righteousness of God, through faith in Jesus Christ, </a:t>
            </a:r>
            <a:r>
              <a:rPr lang="en-US" sz="2000" b="1" i="1" dirty="0">
                <a:solidFill>
                  <a:srgbClr val="800000"/>
                </a:solidFill>
              </a:rPr>
              <a:t>to all and on all who believe</a:t>
            </a:r>
            <a:r>
              <a:rPr lang="en-US" sz="2000" i="1" dirty="0">
                <a:solidFill>
                  <a:srgbClr val="800000"/>
                </a:solidFill>
              </a:rPr>
              <a:t>. For there is no difference</a:t>
            </a:r>
            <a:r>
              <a:rPr lang="en-US" sz="2000" i="1" dirty="0" smtClean="0">
                <a:solidFill>
                  <a:srgbClr val="800000"/>
                </a:solidFill>
              </a:rPr>
              <a:t>; for </a:t>
            </a:r>
            <a:r>
              <a:rPr lang="en-US" sz="2000" b="1" i="1" dirty="0">
                <a:solidFill>
                  <a:srgbClr val="800000"/>
                </a:solidFill>
              </a:rPr>
              <a:t>all have sinned </a:t>
            </a:r>
            <a:r>
              <a:rPr lang="en-US" sz="2000" i="1" dirty="0">
                <a:solidFill>
                  <a:srgbClr val="800000"/>
                </a:solidFill>
              </a:rPr>
              <a:t>and fall short of the glory of God</a:t>
            </a:r>
            <a:r>
              <a:rPr lang="en-US" sz="2000" i="1" dirty="0" smtClean="0">
                <a:solidFill>
                  <a:srgbClr val="800000"/>
                </a:solidFill>
              </a:rPr>
              <a:t>, being </a:t>
            </a:r>
            <a:r>
              <a:rPr lang="en-US" sz="2000" i="1" dirty="0">
                <a:solidFill>
                  <a:srgbClr val="800000"/>
                </a:solidFill>
              </a:rPr>
              <a:t>justified freely by His grace through the redemption that is in Christ Jesus</a:t>
            </a:r>
            <a:r>
              <a:rPr lang="en-US" sz="2000" i="1" dirty="0" smtClean="0">
                <a:solidFill>
                  <a:srgbClr val="800000"/>
                </a:solidFill>
              </a:rPr>
              <a:t>, whom </a:t>
            </a:r>
            <a:r>
              <a:rPr lang="en-US" sz="2000" i="1" dirty="0">
                <a:solidFill>
                  <a:srgbClr val="800000"/>
                </a:solidFill>
              </a:rPr>
              <a:t>God set forth as a propitiation by His blood, through faith, </a:t>
            </a:r>
            <a:r>
              <a:rPr lang="en-US" sz="2000" b="1" i="1" dirty="0">
                <a:solidFill>
                  <a:srgbClr val="800000"/>
                </a:solidFill>
              </a:rPr>
              <a:t>to </a:t>
            </a:r>
            <a:r>
              <a:rPr lang="en-US" sz="2000" b="1" i="1" u="sng" dirty="0">
                <a:solidFill>
                  <a:srgbClr val="800000"/>
                </a:solidFill>
              </a:rPr>
              <a:t>demonstrate</a:t>
            </a:r>
            <a:r>
              <a:rPr lang="en-US" sz="2000" b="1" i="1" dirty="0">
                <a:solidFill>
                  <a:srgbClr val="800000"/>
                </a:solidFill>
              </a:rPr>
              <a:t> His righteousness</a:t>
            </a:r>
            <a:r>
              <a:rPr lang="en-US" sz="2000" i="1" dirty="0">
                <a:solidFill>
                  <a:srgbClr val="800000"/>
                </a:solidFill>
              </a:rPr>
              <a:t>, because in His forbearance God had passed over the sins that were previously committed</a:t>
            </a:r>
            <a:r>
              <a:rPr lang="en-US" sz="2000" b="1" i="1" dirty="0" smtClean="0">
                <a:solidFill>
                  <a:srgbClr val="800000"/>
                </a:solidFill>
              </a:rPr>
              <a:t>, to </a:t>
            </a:r>
            <a:r>
              <a:rPr lang="en-US" sz="2000" b="1" i="1" u="sng" dirty="0">
                <a:solidFill>
                  <a:srgbClr val="800000"/>
                </a:solidFill>
              </a:rPr>
              <a:t>demonstrate</a:t>
            </a:r>
            <a:r>
              <a:rPr lang="en-US" sz="2000" b="1" i="1" dirty="0">
                <a:solidFill>
                  <a:srgbClr val="800000"/>
                </a:solidFill>
              </a:rPr>
              <a:t> at the present time His </a:t>
            </a:r>
            <a:r>
              <a:rPr lang="en-US" sz="2000" b="1" i="1" u="sng" dirty="0">
                <a:solidFill>
                  <a:srgbClr val="800000"/>
                </a:solidFill>
              </a:rPr>
              <a:t>righteousness</a:t>
            </a:r>
            <a:r>
              <a:rPr lang="en-US" sz="2000" b="1" i="1" dirty="0">
                <a:solidFill>
                  <a:srgbClr val="800000"/>
                </a:solidFill>
              </a:rPr>
              <a:t>, that He might be </a:t>
            </a:r>
            <a:r>
              <a:rPr lang="en-US" sz="2000" b="1" i="1" u="sng" dirty="0">
                <a:solidFill>
                  <a:srgbClr val="800000"/>
                </a:solidFill>
              </a:rPr>
              <a:t>just</a:t>
            </a:r>
            <a:r>
              <a:rPr lang="en-US" sz="2000" b="1" i="1" dirty="0">
                <a:solidFill>
                  <a:srgbClr val="800000"/>
                </a:solidFill>
              </a:rPr>
              <a:t> and the </a:t>
            </a:r>
            <a:r>
              <a:rPr lang="en-US" sz="2000" b="1" i="1" u="sng" dirty="0">
                <a:solidFill>
                  <a:srgbClr val="800000"/>
                </a:solidFill>
              </a:rPr>
              <a:t>justifier</a:t>
            </a:r>
            <a:r>
              <a:rPr lang="en-US" sz="2000" b="1" i="1" dirty="0">
                <a:solidFill>
                  <a:srgbClr val="800000"/>
                </a:solidFill>
              </a:rPr>
              <a:t> </a:t>
            </a:r>
            <a:r>
              <a:rPr lang="en-US" sz="2000" i="1" dirty="0">
                <a:solidFill>
                  <a:srgbClr val="800000"/>
                </a:solidFill>
              </a:rPr>
              <a:t>of the one who has faith in Jesus</a:t>
            </a:r>
            <a:r>
              <a:rPr lang="en-US" sz="2000" i="1" dirty="0" smtClean="0">
                <a:solidFill>
                  <a:srgbClr val="800000"/>
                </a:solidFill>
              </a:rPr>
              <a:t>. </a:t>
            </a:r>
            <a:r>
              <a:rPr lang="en-US" sz="2000" dirty="0" smtClean="0"/>
              <a:t>(</a:t>
            </a:r>
            <a:r>
              <a:rPr lang="en-US" sz="2000" b="1" dirty="0" smtClean="0">
                <a:solidFill>
                  <a:srgbClr val="800000"/>
                </a:solidFill>
              </a:rPr>
              <a:t>Romans 3:3-26</a:t>
            </a:r>
            <a:r>
              <a:rPr lang="en-US" sz="2000" dirty="0" smtClean="0"/>
              <a:t>)</a:t>
            </a:r>
            <a:endParaRPr lang="en-US" sz="2000" dirty="0" smtClean="0"/>
          </a:p>
        </p:txBody>
      </p:sp>
    </p:spTree>
    <p:extLst>
      <p:ext uri="{BB962C8B-B14F-4D97-AF65-F5344CB8AC3E}">
        <p14:creationId xmlns:p14="http://schemas.microsoft.com/office/powerpoint/2010/main" val="15705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Secret to Overcoming</a:t>
            </a:r>
            <a:endParaRPr lang="en-US" dirty="0"/>
          </a:p>
        </p:txBody>
      </p:sp>
      <p:sp>
        <p:nvSpPr>
          <p:cNvPr id="3" name="Content Placeholder 2"/>
          <p:cNvSpPr>
            <a:spLocks noGrp="1"/>
          </p:cNvSpPr>
          <p:nvPr>
            <p:ph sz="quarter" idx="10"/>
          </p:nvPr>
        </p:nvSpPr>
        <p:spPr/>
        <p:txBody>
          <a:bodyPr/>
          <a:lstStyle/>
          <a:p>
            <a:pPr marL="346075" lvl="0" indent="-346075">
              <a:lnSpc>
                <a:spcPct val="92000"/>
              </a:lnSpc>
              <a:spcBef>
                <a:spcPts val="0"/>
              </a:spcBef>
              <a:buFont typeface="+mj-lt"/>
              <a:buAutoNum type="arabicPeriod" startAt="6"/>
            </a:pPr>
            <a:r>
              <a:rPr lang="en-US" sz="1900" dirty="0" smtClean="0"/>
              <a:t>How </a:t>
            </a:r>
            <a:r>
              <a:rPr lang="en-US" sz="1900" dirty="0"/>
              <a:t>did </a:t>
            </a:r>
            <a:r>
              <a:rPr lang="en-US" sz="1900" i="1" dirty="0">
                <a:solidFill>
                  <a:srgbClr val="800000"/>
                </a:solidFill>
              </a:rPr>
              <a:t>“they”</a:t>
            </a:r>
            <a:r>
              <a:rPr lang="en-US" sz="1900" dirty="0"/>
              <a:t> overcome?  What lessons can we learn from this statement?</a:t>
            </a:r>
            <a:endParaRPr lang="en-US" sz="1900" dirty="0" smtClean="0"/>
          </a:p>
          <a:p>
            <a:pPr marL="0" lvl="0" indent="0">
              <a:lnSpc>
                <a:spcPct val="92000"/>
              </a:lnSpc>
              <a:spcBef>
                <a:spcPts val="0"/>
              </a:spcBef>
              <a:buNone/>
            </a:pPr>
            <a:r>
              <a:rPr lang="en-US" sz="1900" i="1" dirty="0" smtClean="0">
                <a:solidFill>
                  <a:srgbClr val="800000"/>
                </a:solidFill>
              </a:rPr>
              <a:t>Then I heard a loud voice saying in heaven, “</a:t>
            </a:r>
            <a:r>
              <a:rPr lang="en-US" sz="1900" b="1" i="1" dirty="0" smtClean="0">
                <a:solidFill>
                  <a:srgbClr val="800000"/>
                </a:solidFill>
              </a:rPr>
              <a:t>Now salvation</a:t>
            </a:r>
            <a:r>
              <a:rPr lang="en-US" sz="1900" i="1" dirty="0" smtClean="0">
                <a:solidFill>
                  <a:srgbClr val="800000"/>
                </a:solidFill>
              </a:rPr>
              <a:t>, and strength, and the </a:t>
            </a:r>
            <a:r>
              <a:rPr lang="en-US" sz="1900" b="1" i="1" dirty="0" smtClean="0">
                <a:solidFill>
                  <a:srgbClr val="800000"/>
                </a:solidFill>
              </a:rPr>
              <a:t>kingdom of our God, and the power of His Christ have come</a:t>
            </a:r>
            <a:r>
              <a:rPr lang="en-US" sz="1900" i="1" dirty="0" smtClean="0">
                <a:solidFill>
                  <a:srgbClr val="800000"/>
                </a:solidFill>
              </a:rPr>
              <a:t>, for the accuser of our brethren, who accused them before our God day and night, has been cast down.  And </a:t>
            </a:r>
            <a:r>
              <a:rPr lang="en-US" sz="1900" b="1" i="1" dirty="0" smtClean="0">
                <a:solidFill>
                  <a:srgbClr val="800000"/>
                </a:solidFill>
              </a:rPr>
              <a:t>they overcame him by </a:t>
            </a:r>
            <a:r>
              <a:rPr lang="en-US" sz="1900" b="1" i="1" baseline="30000" dirty="0" smtClean="0">
                <a:solidFill>
                  <a:srgbClr val="800000"/>
                </a:solidFill>
              </a:rPr>
              <a:t>1</a:t>
            </a:r>
            <a:r>
              <a:rPr lang="en-US" sz="1900" b="1" i="1" dirty="0" smtClean="0">
                <a:solidFill>
                  <a:srgbClr val="800000"/>
                </a:solidFill>
              </a:rPr>
              <a:t>the </a:t>
            </a:r>
            <a:r>
              <a:rPr lang="en-US" sz="1900" b="1" i="1" u="sng" dirty="0" smtClean="0">
                <a:solidFill>
                  <a:srgbClr val="800000"/>
                </a:solidFill>
              </a:rPr>
              <a:t>blood of the Lamb</a:t>
            </a:r>
            <a:r>
              <a:rPr lang="en-US" sz="1900" b="1" i="1" dirty="0" smtClean="0">
                <a:solidFill>
                  <a:srgbClr val="800000"/>
                </a:solidFill>
              </a:rPr>
              <a:t> </a:t>
            </a:r>
            <a:r>
              <a:rPr lang="en-US" sz="1900" i="1" dirty="0" smtClean="0">
                <a:solidFill>
                  <a:srgbClr val="800000"/>
                </a:solidFill>
              </a:rPr>
              <a:t>and </a:t>
            </a:r>
            <a:r>
              <a:rPr lang="en-US" sz="1900" b="1" i="1" dirty="0" smtClean="0">
                <a:solidFill>
                  <a:srgbClr val="800000"/>
                </a:solidFill>
              </a:rPr>
              <a:t>by </a:t>
            </a:r>
            <a:r>
              <a:rPr lang="en-US" sz="1900" b="1" i="1" baseline="30000" dirty="0" smtClean="0">
                <a:solidFill>
                  <a:srgbClr val="800000"/>
                </a:solidFill>
              </a:rPr>
              <a:t>2</a:t>
            </a:r>
            <a:r>
              <a:rPr lang="en-US" sz="1900" b="1" i="1" dirty="0" smtClean="0">
                <a:solidFill>
                  <a:srgbClr val="800000"/>
                </a:solidFill>
              </a:rPr>
              <a:t>the </a:t>
            </a:r>
            <a:r>
              <a:rPr lang="en-US" sz="1900" b="1" i="1" u="sng" dirty="0" smtClean="0">
                <a:solidFill>
                  <a:srgbClr val="800000"/>
                </a:solidFill>
              </a:rPr>
              <a:t>word of their testimony</a:t>
            </a:r>
            <a:r>
              <a:rPr lang="en-US" sz="1900" i="1" dirty="0" smtClean="0">
                <a:solidFill>
                  <a:srgbClr val="800000"/>
                </a:solidFill>
              </a:rPr>
              <a:t>, and </a:t>
            </a:r>
            <a:r>
              <a:rPr lang="en-US" sz="1900" b="1" i="1" dirty="0" smtClean="0">
                <a:solidFill>
                  <a:srgbClr val="800000"/>
                </a:solidFill>
              </a:rPr>
              <a:t>they </a:t>
            </a:r>
            <a:r>
              <a:rPr lang="en-US" sz="1900" b="1" i="1" baseline="30000" dirty="0" smtClean="0">
                <a:solidFill>
                  <a:srgbClr val="800000"/>
                </a:solidFill>
              </a:rPr>
              <a:t>3</a:t>
            </a:r>
            <a:r>
              <a:rPr lang="en-US" sz="1900" b="1" i="1" u="sng" dirty="0" smtClean="0">
                <a:solidFill>
                  <a:srgbClr val="800000"/>
                </a:solidFill>
              </a:rPr>
              <a:t>did not love their lives to the death</a:t>
            </a:r>
            <a:r>
              <a:rPr lang="en-US" sz="1900" i="1" dirty="0" smtClean="0">
                <a:solidFill>
                  <a:srgbClr val="800000"/>
                </a:solidFill>
              </a:rPr>
              <a:t>. </a:t>
            </a:r>
            <a:r>
              <a:rPr lang="en-US" sz="1900" dirty="0" smtClean="0"/>
              <a:t>(</a:t>
            </a:r>
            <a:r>
              <a:rPr lang="en-US" sz="1900" b="1" dirty="0" smtClean="0">
                <a:solidFill>
                  <a:srgbClr val="800000"/>
                </a:solidFill>
              </a:rPr>
              <a:t>Revelation 12:10-11</a:t>
            </a:r>
            <a:r>
              <a:rPr lang="en-US" sz="1900" dirty="0" smtClean="0"/>
              <a:t>)</a:t>
            </a:r>
          </a:p>
          <a:p>
            <a:pPr>
              <a:lnSpc>
                <a:spcPct val="92000"/>
              </a:lnSpc>
              <a:spcBef>
                <a:spcPts val="0"/>
              </a:spcBef>
            </a:pPr>
            <a:r>
              <a:rPr lang="en-US" sz="1900" dirty="0" smtClean="0"/>
              <a:t>Three essential requirements:</a:t>
            </a:r>
          </a:p>
          <a:p>
            <a:pPr lvl="1">
              <a:lnSpc>
                <a:spcPct val="92000"/>
              </a:lnSpc>
              <a:spcBef>
                <a:spcPts val="0"/>
              </a:spcBef>
            </a:pPr>
            <a:r>
              <a:rPr lang="en-US" sz="1600" dirty="0" smtClean="0"/>
              <a:t>Grace and forgiveness provided by Jesus’ sacrifice.</a:t>
            </a:r>
          </a:p>
          <a:p>
            <a:pPr lvl="1">
              <a:lnSpc>
                <a:spcPct val="92000"/>
              </a:lnSpc>
              <a:spcBef>
                <a:spcPts val="0"/>
              </a:spcBef>
            </a:pPr>
            <a:r>
              <a:rPr lang="en-US" sz="1600" dirty="0" smtClean="0"/>
              <a:t>Willingness to testify and receive the word of testimony (i.e., the apostles’ witness, the gospel).</a:t>
            </a:r>
          </a:p>
          <a:p>
            <a:pPr lvl="1">
              <a:lnSpc>
                <a:spcPct val="92000"/>
              </a:lnSpc>
              <a:spcBef>
                <a:spcPts val="0"/>
              </a:spcBef>
            </a:pPr>
            <a:r>
              <a:rPr lang="en-US" sz="1600" dirty="0" smtClean="0"/>
              <a:t>Commitment even unto death.</a:t>
            </a:r>
          </a:p>
          <a:p>
            <a:pPr>
              <a:lnSpc>
                <a:spcPct val="92000"/>
              </a:lnSpc>
              <a:spcBef>
                <a:spcPts val="0"/>
              </a:spcBef>
            </a:pPr>
            <a:r>
              <a:rPr lang="en-US" sz="1900" dirty="0" smtClean="0"/>
              <a:t>Commitment even unto death is hardest part.</a:t>
            </a:r>
          </a:p>
          <a:p>
            <a:pPr>
              <a:lnSpc>
                <a:spcPct val="92000"/>
              </a:lnSpc>
              <a:spcBef>
                <a:spcPts val="0"/>
              </a:spcBef>
            </a:pPr>
            <a:r>
              <a:rPr lang="en-US" sz="1900" dirty="0" smtClean="0"/>
              <a:t>Jesus’ sacrifice frees us from the bondage associated with fear of death:</a:t>
            </a:r>
          </a:p>
          <a:p>
            <a:pPr marL="0" indent="0">
              <a:lnSpc>
                <a:spcPct val="92000"/>
              </a:lnSpc>
              <a:buNone/>
            </a:pPr>
            <a:r>
              <a:rPr lang="en-US" sz="1900" i="1" dirty="0">
                <a:solidFill>
                  <a:srgbClr val="800000"/>
                </a:solidFill>
              </a:rPr>
              <a:t>Inasmuch then as </a:t>
            </a:r>
            <a:r>
              <a:rPr lang="en-US" sz="1900" b="1" i="1" dirty="0">
                <a:solidFill>
                  <a:srgbClr val="800000"/>
                </a:solidFill>
              </a:rPr>
              <a:t>the children have partaken of flesh and blood</a:t>
            </a:r>
            <a:r>
              <a:rPr lang="en-US" sz="1900" i="1" dirty="0">
                <a:solidFill>
                  <a:srgbClr val="800000"/>
                </a:solidFill>
              </a:rPr>
              <a:t>, He Himself </a:t>
            </a:r>
            <a:r>
              <a:rPr lang="en-US" sz="1900" b="1" i="1" dirty="0">
                <a:solidFill>
                  <a:srgbClr val="800000"/>
                </a:solidFill>
              </a:rPr>
              <a:t>likewise shared in the same</a:t>
            </a:r>
            <a:r>
              <a:rPr lang="en-US" sz="1900" i="1" dirty="0">
                <a:solidFill>
                  <a:srgbClr val="800000"/>
                </a:solidFill>
              </a:rPr>
              <a:t>, that </a:t>
            </a:r>
            <a:r>
              <a:rPr lang="en-US" sz="1900" b="1" i="1" dirty="0">
                <a:solidFill>
                  <a:srgbClr val="800000"/>
                </a:solidFill>
              </a:rPr>
              <a:t>through death </a:t>
            </a:r>
            <a:r>
              <a:rPr lang="en-US" sz="1900" i="1" dirty="0">
                <a:solidFill>
                  <a:srgbClr val="800000"/>
                </a:solidFill>
              </a:rPr>
              <a:t>He might </a:t>
            </a:r>
            <a:r>
              <a:rPr lang="en-US" sz="1900" b="1" i="1" dirty="0">
                <a:solidFill>
                  <a:srgbClr val="800000"/>
                </a:solidFill>
              </a:rPr>
              <a:t>destroy him who had the power of death, that is, the devil</a:t>
            </a:r>
            <a:r>
              <a:rPr lang="en-US" sz="1900" i="1" dirty="0" smtClean="0">
                <a:solidFill>
                  <a:srgbClr val="800000"/>
                </a:solidFill>
              </a:rPr>
              <a:t>, and </a:t>
            </a:r>
            <a:r>
              <a:rPr lang="en-US" sz="1900" b="1" i="1" dirty="0">
                <a:solidFill>
                  <a:srgbClr val="800000"/>
                </a:solidFill>
              </a:rPr>
              <a:t>release those who </a:t>
            </a:r>
            <a:r>
              <a:rPr lang="en-US" sz="1900" b="1" i="1" u="sng" dirty="0">
                <a:solidFill>
                  <a:srgbClr val="800000"/>
                </a:solidFill>
              </a:rPr>
              <a:t>through fear of death</a:t>
            </a:r>
            <a:r>
              <a:rPr lang="en-US" sz="1900" b="1" i="1" dirty="0">
                <a:solidFill>
                  <a:srgbClr val="800000"/>
                </a:solidFill>
              </a:rPr>
              <a:t> were all their lifetime subject to bondage</a:t>
            </a:r>
            <a:r>
              <a:rPr lang="en-US" sz="1900" i="1" dirty="0">
                <a:solidFill>
                  <a:srgbClr val="800000"/>
                </a:solidFill>
              </a:rPr>
              <a:t>. </a:t>
            </a:r>
            <a:r>
              <a:rPr lang="en-US" sz="1900" dirty="0"/>
              <a:t>(</a:t>
            </a:r>
            <a:r>
              <a:rPr lang="en-US" sz="1900" b="1" dirty="0">
                <a:solidFill>
                  <a:srgbClr val="800000"/>
                </a:solidFill>
              </a:rPr>
              <a:t>Hebrews </a:t>
            </a:r>
            <a:r>
              <a:rPr lang="en-US" sz="1900" b="1" dirty="0" smtClean="0">
                <a:solidFill>
                  <a:srgbClr val="800000"/>
                </a:solidFill>
              </a:rPr>
              <a:t>2:14-15</a:t>
            </a:r>
            <a:r>
              <a:rPr lang="en-US" sz="1900" dirty="0" smtClean="0"/>
              <a:t>)</a:t>
            </a:r>
            <a:endParaRPr lang="en-US" sz="1900" dirty="0" smtClean="0"/>
          </a:p>
        </p:txBody>
      </p:sp>
    </p:spTree>
    <p:extLst>
      <p:ext uri="{BB962C8B-B14F-4D97-AF65-F5344CB8AC3E}">
        <p14:creationId xmlns:p14="http://schemas.microsoft.com/office/powerpoint/2010/main" val="280263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The Dragon’s Wrath</a:t>
            </a:r>
          </a:p>
          <a:p>
            <a:r>
              <a:rPr lang="en-US" dirty="0" smtClean="0"/>
              <a:t>Revelation 12:12-17</a:t>
            </a:r>
            <a:endParaRPr lang="en-US" dirty="0"/>
          </a:p>
        </p:txBody>
      </p:sp>
    </p:spTree>
    <p:extLst>
      <p:ext uri="{BB962C8B-B14F-4D97-AF65-F5344CB8AC3E}">
        <p14:creationId xmlns:p14="http://schemas.microsoft.com/office/powerpoint/2010/main" val="3206286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The Long-Awaited Birth </a:t>
            </a:r>
            <a:endParaRPr lang="en-US" dirty="0" smtClean="0"/>
          </a:p>
          <a:p>
            <a:r>
              <a:rPr lang="en-US" dirty="0" smtClean="0"/>
              <a:t>Revelation </a:t>
            </a:r>
            <a:r>
              <a:rPr lang="en-US" dirty="0" smtClean="0"/>
              <a:t>12:1-6</a:t>
            </a:r>
            <a:endParaRPr lang="en-US" dirty="0"/>
          </a:p>
        </p:txBody>
      </p:sp>
    </p:spTree>
    <p:extLst>
      <p:ext uri="{BB962C8B-B14F-4D97-AF65-F5344CB8AC3E}">
        <p14:creationId xmlns:p14="http://schemas.microsoft.com/office/powerpoint/2010/main" val="3014515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Devil Persecutes the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startAt="7"/>
            </a:pPr>
            <a:r>
              <a:rPr lang="en-US" sz="2000" dirty="0"/>
              <a:t>After the failed assassination and war, what general tactic did the dragon choose next?  Why?</a:t>
            </a:r>
            <a:endParaRPr lang="en-US" sz="2000" dirty="0" smtClean="0"/>
          </a:p>
          <a:p>
            <a:pPr marL="0" lvl="0" indent="0">
              <a:buNone/>
            </a:pPr>
            <a:r>
              <a:rPr lang="en-US" sz="2000" i="1" dirty="0" smtClean="0">
                <a:solidFill>
                  <a:srgbClr val="800000"/>
                </a:solidFill>
              </a:rPr>
              <a:t>“Therefore </a:t>
            </a:r>
            <a:r>
              <a:rPr lang="en-US" sz="2000" i="1" dirty="0">
                <a:solidFill>
                  <a:srgbClr val="800000"/>
                </a:solidFill>
              </a:rPr>
              <a:t>rejoice, O heavens, and you who dwell in them! Woe to the inhabitants of the earth and the sea! For </a:t>
            </a:r>
            <a:r>
              <a:rPr lang="en-US" sz="2000" b="1" i="1" dirty="0">
                <a:solidFill>
                  <a:srgbClr val="800000"/>
                </a:solidFill>
              </a:rPr>
              <a:t>the devil has come down to you, having great wrath</a:t>
            </a:r>
            <a:r>
              <a:rPr lang="en-US" sz="2000" i="1" dirty="0">
                <a:solidFill>
                  <a:srgbClr val="800000"/>
                </a:solidFill>
              </a:rPr>
              <a:t>, because </a:t>
            </a:r>
            <a:r>
              <a:rPr lang="en-US" sz="2000" b="1" i="1" dirty="0">
                <a:solidFill>
                  <a:srgbClr val="800000"/>
                </a:solidFill>
              </a:rPr>
              <a:t>he knows that he has </a:t>
            </a:r>
            <a:r>
              <a:rPr lang="en-US" sz="2000" b="1" i="1" u="sng" dirty="0">
                <a:solidFill>
                  <a:srgbClr val="800000"/>
                </a:solidFill>
              </a:rPr>
              <a:t>a short time</a:t>
            </a:r>
            <a:r>
              <a:rPr lang="en-US" sz="2000" i="1" dirty="0" smtClean="0">
                <a:solidFill>
                  <a:srgbClr val="800000"/>
                </a:solidFill>
              </a:rPr>
              <a:t>.”  </a:t>
            </a:r>
            <a:r>
              <a:rPr lang="en-US" sz="2000" i="1" dirty="0">
                <a:solidFill>
                  <a:srgbClr val="800000"/>
                </a:solidFill>
              </a:rPr>
              <a:t>Now when the dragon saw that he had been cast to the earth, </a:t>
            </a:r>
            <a:r>
              <a:rPr lang="en-US" sz="2000" b="1" i="1" dirty="0">
                <a:solidFill>
                  <a:srgbClr val="800000"/>
                </a:solidFill>
              </a:rPr>
              <a:t>he </a:t>
            </a:r>
            <a:r>
              <a:rPr lang="en-US" sz="2000" b="1" i="1" u="sng" dirty="0">
                <a:solidFill>
                  <a:srgbClr val="800000"/>
                </a:solidFill>
              </a:rPr>
              <a:t>persecuted</a:t>
            </a:r>
            <a:r>
              <a:rPr lang="en-US" sz="2000" b="1" i="1" dirty="0">
                <a:solidFill>
                  <a:srgbClr val="800000"/>
                </a:solidFill>
              </a:rPr>
              <a:t> the woman who gave birth</a:t>
            </a:r>
            <a:r>
              <a:rPr lang="en-US" sz="2000" i="1" dirty="0">
                <a:solidFill>
                  <a:srgbClr val="800000"/>
                </a:solidFill>
              </a:rPr>
              <a:t> to the male Child. </a:t>
            </a:r>
            <a:r>
              <a:rPr lang="en-US" sz="2000" dirty="0" smtClean="0"/>
              <a:t>(</a:t>
            </a:r>
            <a:r>
              <a:rPr lang="en-US" sz="2000" b="1" dirty="0" smtClean="0">
                <a:solidFill>
                  <a:srgbClr val="800000"/>
                </a:solidFill>
              </a:rPr>
              <a:t>Revelation 12:12-13</a:t>
            </a:r>
            <a:r>
              <a:rPr lang="en-US" sz="2000" dirty="0" smtClean="0"/>
              <a:t>)</a:t>
            </a:r>
            <a:endParaRPr lang="en-US" sz="2000" dirty="0" smtClean="0"/>
          </a:p>
          <a:p>
            <a:r>
              <a:rPr lang="en-US" sz="2000" dirty="0" smtClean="0"/>
              <a:t>The Devil pours his wrath, contempt upon the only person he can touch, the woman.  </a:t>
            </a:r>
          </a:p>
          <a:p>
            <a:r>
              <a:rPr lang="en-US" sz="2000" dirty="0" smtClean="0"/>
              <a:t>The </a:t>
            </a:r>
            <a:r>
              <a:rPr lang="en-US" sz="2000" i="1" dirty="0" smtClean="0">
                <a:solidFill>
                  <a:srgbClr val="800000"/>
                </a:solidFill>
              </a:rPr>
              <a:t>“woman”</a:t>
            </a:r>
            <a:r>
              <a:rPr lang="en-US" sz="2000" dirty="0" smtClean="0"/>
              <a:t> represented faithful remnant of Israel that brought forth the Messiah.</a:t>
            </a:r>
          </a:p>
          <a:p>
            <a:r>
              <a:rPr lang="en-US" sz="2000" dirty="0" smtClean="0"/>
              <a:t>Here, the </a:t>
            </a:r>
            <a:r>
              <a:rPr lang="en-US" sz="2000" i="1" dirty="0" smtClean="0">
                <a:solidFill>
                  <a:srgbClr val="800000"/>
                </a:solidFill>
              </a:rPr>
              <a:t>“woman”</a:t>
            </a:r>
            <a:r>
              <a:rPr lang="en-US" sz="2000" dirty="0" smtClean="0"/>
              <a:t> represents the early church, consisting of faithful remnant of Israel, now being persecuted – first generation of Christians.</a:t>
            </a:r>
          </a:p>
          <a:p>
            <a:r>
              <a:rPr lang="en-US" sz="2000" dirty="0" smtClean="0"/>
              <a:t>This represents the Devil’s effort to destroy the early church as an institution.</a:t>
            </a:r>
          </a:p>
          <a:p>
            <a:r>
              <a:rPr lang="en-US" sz="2000" dirty="0" smtClean="0"/>
              <a:t>Notice </a:t>
            </a:r>
            <a:r>
              <a:rPr lang="en-US" sz="2000" i="1" dirty="0" smtClean="0">
                <a:solidFill>
                  <a:srgbClr val="800000"/>
                </a:solidFill>
              </a:rPr>
              <a:t>“short time”</a:t>
            </a:r>
            <a:r>
              <a:rPr lang="en-US" sz="2000" dirty="0" smtClean="0"/>
              <a:t>, again eliminating Historicist, Futurist &amp; Idealist positions.</a:t>
            </a:r>
            <a:endParaRPr lang="en-US" sz="2000" dirty="0" smtClean="0"/>
          </a:p>
        </p:txBody>
      </p:sp>
    </p:spTree>
    <p:extLst>
      <p:ext uri="{BB962C8B-B14F-4D97-AF65-F5344CB8AC3E}">
        <p14:creationId xmlns:p14="http://schemas.microsoft.com/office/powerpoint/2010/main" val="130729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Woman Escapes – Revisited</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8"/>
            </a:pPr>
            <a:r>
              <a:rPr lang="en-US" sz="2000" dirty="0"/>
              <a:t>How was the woman attacked and saved?  What does this represent?</a:t>
            </a:r>
            <a:endParaRPr lang="en-US" sz="2000" dirty="0" smtClean="0"/>
          </a:p>
          <a:p>
            <a:pPr marL="0" lvl="0" indent="0">
              <a:spcBef>
                <a:spcPts val="0"/>
              </a:spcBef>
              <a:buNone/>
            </a:pPr>
            <a:r>
              <a:rPr lang="en-US" sz="2000" i="1" dirty="0">
                <a:solidFill>
                  <a:srgbClr val="800000"/>
                </a:solidFill>
              </a:rPr>
              <a:t>But </a:t>
            </a:r>
            <a:r>
              <a:rPr lang="en-US" sz="2000" b="1" i="1" dirty="0">
                <a:solidFill>
                  <a:srgbClr val="800000"/>
                </a:solidFill>
              </a:rPr>
              <a:t>the woman was given two wings of a great eagle</a:t>
            </a:r>
            <a:r>
              <a:rPr lang="en-US" sz="2000" i="1" dirty="0">
                <a:solidFill>
                  <a:srgbClr val="800000"/>
                </a:solidFill>
              </a:rPr>
              <a:t>, that she might </a:t>
            </a:r>
            <a:r>
              <a:rPr lang="en-US" sz="2000" b="1" i="1" dirty="0">
                <a:solidFill>
                  <a:srgbClr val="800000"/>
                </a:solidFill>
              </a:rPr>
              <a:t>fly into the wilderness to her place</a:t>
            </a:r>
            <a:r>
              <a:rPr lang="en-US" sz="2000" i="1" dirty="0">
                <a:solidFill>
                  <a:srgbClr val="800000"/>
                </a:solidFill>
              </a:rPr>
              <a:t>, where she is </a:t>
            </a:r>
            <a:r>
              <a:rPr lang="en-US" sz="2000" b="1" i="1" dirty="0">
                <a:solidFill>
                  <a:srgbClr val="800000"/>
                </a:solidFill>
              </a:rPr>
              <a:t>nourished for a time and times and half a time, from the presence of the serpent</a:t>
            </a:r>
            <a:r>
              <a:rPr lang="en-US" sz="2000" i="1" dirty="0" smtClean="0">
                <a:solidFill>
                  <a:srgbClr val="800000"/>
                </a:solidFill>
              </a:rPr>
              <a:t>.  So </a:t>
            </a:r>
            <a:r>
              <a:rPr lang="en-US" sz="2000" i="1" dirty="0">
                <a:solidFill>
                  <a:srgbClr val="800000"/>
                </a:solidFill>
              </a:rPr>
              <a:t>the </a:t>
            </a:r>
            <a:r>
              <a:rPr lang="en-US" sz="2000" b="1" i="1" dirty="0">
                <a:solidFill>
                  <a:srgbClr val="800000"/>
                </a:solidFill>
              </a:rPr>
              <a:t>serpent spewed water out of his mouth like a flood after the woman</a:t>
            </a:r>
            <a:r>
              <a:rPr lang="en-US" sz="2000" i="1" dirty="0">
                <a:solidFill>
                  <a:srgbClr val="800000"/>
                </a:solidFill>
              </a:rPr>
              <a:t>, that he might cause her to be </a:t>
            </a:r>
            <a:r>
              <a:rPr lang="en-US" sz="2000" b="1" i="1" dirty="0">
                <a:solidFill>
                  <a:srgbClr val="800000"/>
                </a:solidFill>
              </a:rPr>
              <a:t>carried away by the flood</a:t>
            </a:r>
            <a:r>
              <a:rPr lang="en-US" sz="2000" i="1" dirty="0" smtClean="0">
                <a:solidFill>
                  <a:srgbClr val="800000"/>
                </a:solidFill>
              </a:rPr>
              <a:t>.  But </a:t>
            </a:r>
            <a:r>
              <a:rPr lang="en-US" sz="2000" b="1" i="1" dirty="0">
                <a:solidFill>
                  <a:srgbClr val="800000"/>
                </a:solidFill>
              </a:rPr>
              <a:t>the earth helped the woman</a:t>
            </a:r>
            <a:r>
              <a:rPr lang="en-US" sz="2000" i="1" dirty="0">
                <a:solidFill>
                  <a:srgbClr val="800000"/>
                </a:solidFill>
              </a:rPr>
              <a:t>, and the earth </a:t>
            </a:r>
            <a:r>
              <a:rPr lang="en-US" sz="2000" b="1" i="1" dirty="0">
                <a:solidFill>
                  <a:srgbClr val="800000"/>
                </a:solidFill>
              </a:rPr>
              <a:t>opened its mouth and swallowed up the flood </a:t>
            </a:r>
            <a:r>
              <a:rPr lang="en-US" sz="2000" i="1" dirty="0">
                <a:solidFill>
                  <a:srgbClr val="800000"/>
                </a:solidFill>
              </a:rPr>
              <a:t>which the dragon had spewed out of his mouth. </a:t>
            </a:r>
            <a:r>
              <a:rPr lang="en-US" sz="2000" i="1" dirty="0" smtClean="0">
                <a:solidFill>
                  <a:srgbClr val="800000"/>
                </a:solidFill>
              </a:rPr>
              <a:t> </a:t>
            </a:r>
            <a:r>
              <a:rPr lang="en-US" sz="2000" dirty="0" smtClean="0"/>
              <a:t>(</a:t>
            </a:r>
            <a:r>
              <a:rPr lang="en-US" sz="2000" b="1" dirty="0" smtClean="0">
                <a:solidFill>
                  <a:srgbClr val="800000"/>
                </a:solidFill>
              </a:rPr>
              <a:t>Revelation 12:14-16</a:t>
            </a:r>
            <a:r>
              <a:rPr lang="en-US" sz="2000" dirty="0" smtClean="0"/>
              <a:t>)</a:t>
            </a:r>
            <a:endParaRPr lang="en-US" sz="2000" dirty="0" smtClean="0"/>
          </a:p>
          <a:p>
            <a:pPr>
              <a:spcBef>
                <a:spcPts val="0"/>
              </a:spcBef>
            </a:pPr>
            <a:r>
              <a:rPr lang="en-US" sz="2000" dirty="0" smtClean="0"/>
              <a:t>1</a:t>
            </a:r>
            <a:r>
              <a:rPr lang="en-US" sz="2000" baseline="30000" dirty="0" smtClean="0"/>
              <a:t>st</a:t>
            </a:r>
            <a:r>
              <a:rPr lang="en-US" sz="2000" dirty="0" smtClean="0"/>
              <a:t> Attempt – Direct persecution, brute force attempt to destroy early church.</a:t>
            </a:r>
          </a:p>
          <a:p>
            <a:pPr>
              <a:spcBef>
                <a:spcPts val="0"/>
              </a:spcBef>
            </a:pPr>
            <a:r>
              <a:rPr lang="en-US" sz="2000" dirty="0" smtClean="0"/>
              <a:t>1</a:t>
            </a:r>
            <a:r>
              <a:rPr lang="en-US" sz="2000" baseline="30000" dirty="0" smtClean="0"/>
              <a:t>st</a:t>
            </a:r>
            <a:r>
              <a:rPr lang="en-US" sz="2000" dirty="0" smtClean="0"/>
              <a:t> Escape – She’s carried to wilderness on wings of a great eagle (</a:t>
            </a:r>
            <a:r>
              <a:rPr lang="en-US" sz="2000" b="1" dirty="0" smtClean="0">
                <a:solidFill>
                  <a:srgbClr val="800000"/>
                </a:solidFill>
              </a:rPr>
              <a:t>Exodus 19:4; 23:20; Isaiah 40:31; Colossians 3:3</a:t>
            </a:r>
            <a:r>
              <a:rPr lang="en-US" sz="2000" dirty="0" smtClean="0"/>
              <a:t>).</a:t>
            </a:r>
          </a:p>
          <a:p>
            <a:pPr>
              <a:spcBef>
                <a:spcPts val="0"/>
              </a:spcBef>
            </a:pPr>
            <a:r>
              <a:rPr lang="en-US" sz="2000" dirty="0" smtClean="0"/>
              <a:t>2</a:t>
            </a:r>
            <a:r>
              <a:rPr lang="en-US" sz="2000" baseline="30000" dirty="0" smtClean="0"/>
              <a:t>nd</a:t>
            </a:r>
            <a:r>
              <a:rPr lang="en-US" sz="2000" dirty="0" smtClean="0"/>
              <a:t> Attempt – Flood of maybe lies, false doctrine, propaganda (</a:t>
            </a:r>
            <a:r>
              <a:rPr lang="en-US" sz="2000" b="1" dirty="0" smtClean="0">
                <a:solidFill>
                  <a:srgbClr val="800000"/>
                </a:solidFill>
              </a:rPr>
              <a:t>John 8:44</a:t>
            </a:r>
            <a:r>
              <a:rPr lang="en-US" sz="2000" dirty="0" smtClean="0"/>
              <a:t>).</a:t>
            </a:r>
          </a:p>
          <a:p>
            <a:pPr>
              <a:spcBef>
                <a:spcPts val="0"/>
              </a:spcBef>
            </a:pPr>
            <a:r>
              <a:rPr lang="en-US" sz="2000" dirty="0" smtClean="0"/>
              <a:t>2</a:t>
            </a:r>
            <a:r>
              <a:rPr lang="en-US" sz="2000" baseline="30000" dirty="0" smtClean="0"/>
              <a:t>nd</a:t>
            </a:r>
            <a:r>
              <a:rPr lang="en-US" sz="2000" dirty="0" smtClean="0"/>
              <a:t> Escape – Earth swallows lies, displaying their failure and emptiness (</a:t>
            </a:r>
            <a:r>
              <a:rPr lang="en-US" sz="2000" b="1" dirty="0" smtClean="0">
                <a:solidFill>
                  <a:srgbClr val="800000"/>
                </a:solidFill>
              </a:rPr>
              <a:t>Pro. 4:18</a:t>
            </a:r>
            <a:r>
              <a:rPr lang="en-US" sz="2000" dirty="0" smtClean="0"/>
              <a:t>).</a:t>
            </a:r>
          </a:p>
          <a:p>
            <a:pPr>
              <a:spcBef>
                <a:spcPts val="0"/>
              </a:spcBef>
            </a:pPr>
            <a:r>
              <a:rPr lang="en-US" sz="2000" dirty="0" smtClean="0"/>
              <a:t>Alternative:  Earth helped through distractions (uprisings, wars, etc.).</a:t>
            </a:r>
            <a:endParaRPr lang="en-US" sz="2000" dirty="0" smtClean="0"/>
          </a:p>
        </p:txBody>
      </p:sp>
    </p:spTree>
    <p:extLst>
      <p:ext uri="{BB962C8B-B14F-4D97-AF65-F5344CB8AC3E}">
        <p14:creationId xmlns:p14="http://schemas.microsoft.com/office/powerpoint/2010/main" val="12020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the </a:t>
            </a:r>
            <a:r>
              <a:rPr lang="en-US" dirty="0" smtClean="0"/>
              <a:t>Woman’s </a:t>
            </a:r>
            <a:r>
              <a:rPr lang="en-US" dirty="0" smtClean="0"/>
              <a:t>Children</a:t>
            </a:r>
            <a:endParaRPr lang="en-US" dirty="0"/>
          </a:p>
        </p:txBody>
      </p:sp>
      <p:sp>
        <p:nvSpPr>
          <p:cNvPr id="3" name="Content Placeholder 2"/>
          <p:cNvSpPr>
            <a:spLocks noGrp="1"/>
          </p:cNvSpPr>
          <p:nvPr>
            <p:ph sz="quarter" idx="10"/>
          </p:nvPr>
        </p:nvSpPr>
        <p:spPr/>
        <p:txBody>
          <a:bodyPr/>
          <a:lstStyle/>
          <a:p>
            <a:pPr marL="346075" lvl="0" indent="-346075">
              <a:spcBef>
                <a:spcPts val="0"/>
              </a:spcBef>
              <a:buFont typeface="+mj-lt"/>
              <a:buAutoNum type="arabicPeriod" startAt="9"/>
            </a:pPr>
            <a:r>
              <a:rPr lang="en-US" sz="2000" dirty="0"/>
              <a:t>With the woman out of reach, whom did the dragon target next?  What lessons can we learn from this verse and chapter as a whole?</a:t>
            </a:r>
            <a:endParaRPr lang="en-US" sz="2000" dirty="0" smtClean="0"/>
          </a:p>
          <a:p>
            <a:pPr marL="0" indent="0">
              <a:spcBef>
                <a:spcPts val="0"/>
              </a:spcBef>
              <a:buNone/>
            </a:pPr>
            <a:r>
              <a:rPr lang="en-US" sz="2000" i="1" dirty="0">
                <a:solidFill>
                  <a:srgbClr val="800000"/>
                </a:solidFill>
              </a:rPr>
              <a:t>And the dragon was </a:t>
            </a:r>
            <a:r>
              <a:rPr lang="en-US" sz="2000" b="1" i="1" dirty="0">
                <a:solidFill>
                  <a:srgbClr val="800000"/>
                </a:solidFill>
              </a:rPr>
              <a:t>enraged with the woman</a:t>
            </a:r>
            <a:r>
              <a:rPr lang="en-US" sz="2000" i="1" dirty="0">
                <a:solidFill>
                  <a:srgbClr val="800000"/>
                </a:solidFill>
              </a:rPr>
              <a:t>, and he went to </a:t>
            </a:r>
            <a:r>
              <a:rPr lang="en-US" sz="2000" b="1" i="1" dirty="0">
                <a:solidFill>
                  <a:srgbClr val="800000"/>
                </a:solidFill>
              </a:rPr>
              <a:t>make war with the </a:t>
            </a:r>
            <a:r>
              <a:rPr lang="en-US" sz="2000" b="1" i="1" u="sng" dirty="0">
                <a:solidFill>
                  <a:srgbClr val="800000"/>
                </a:solidFill>
              </a:rPr>
              <a:t>rest of her offspring</a:t>
            </a:r>
            <a:r>
              <a:rPr lang="en-US" sz="2000" i="1" dirty="0">
                <a:solidFill>
                  <a:srgbClr val="800000"/>
                </a:solidFill>
              </a:rPr>
              <a:t>, who </a:t>
            </a:r>
            <a:r>
              <a:rPr lang="en-US" sz="2000" b="1" i="1" dirty="0">
                <a:solidFill>
                  <a:srgbClr val="800000"/>
                </a:solidFill>
              </a:rPr>
              <a:t>keep the commandments of God </a:t>
            </a:r>
            <a:r>
              <a:rPr lang="en-US" sz="2000" i="1" dirty="0">
                <a:solidFill>
                  <a:srgbClr val="800000"/>
                </a:solidFill>
              </a:rPr>
              <a:t>and </a:t>
            </a:r>
            <a:r>
              <a:rPr lang="en-US" sz="2000" b="1" i="1" dirty="0">
                <a:solidFill>
                  <a:srgbClr val="800000"/>
                </a:solidFill>
              </a:rPr>
              <a:t>have the testimony of Jesus Christ</a:t>
            </a:r>
            <a:r>
              <a:rPr lang="en-US" sz="2000" i="1" dirty="0">
                <a:solidFill>
                  <a:srgbClr val="800000"/>
                </a:solidFill>
              </a:rPr>
              <a:t>. </a:t>
            </a:r>
            <a:r>
              <a:rPr lang="en-US" sz="2000" dirty="0"/>
              <a:t>(</a:t>
            </a:r>
            <a:r>
              <a:rPr lang="en-US" sz="2000" b="1" dirty="0">
                <a:solidFill>
                  <a:srgbClr val="800000"/>
                </a:solidFill>
              </a:rPr>
              <a:t>Revelation </a:t>
            </a:r>
            <a:r>
              <a:rPr lang="en-US" sz="2000" b="1" dirty="0" smtClean="0">
                <a:solidFill>
                  <a:srgbClr val="800000"/>
                </a:solidFill>
              </a:rPr>
              <a:t>12:17</a:t>
            </a:r>
            <a:r>
              <a:rPr lang="en-US" sz="2000" dirty="0" smtClean="0"/>
              <a:t>)</a:t>
            </a:r>
            <a:endParaRPr lang="en-US" sz="2000" dirty="0"/>
          </a:p>
          <a:p>
            <a:pPr>
              <a:spcBef>
                <a:spcPts val="0"/>
              </a:spcBef>
            </a:pPr>
            <a:r>
              <a:rPr lang="en-US" sz="2000" dirty="0" smtClean="0"/>
              <a:t>The dragon is full of great wrath and rage.  </a:t>
            </a:r>
            <a:r>
              <a:rPr lang="en-US" sz="2000" dirty="0" smtClean="0"/>
              <a:t>This rage is now poured out on her offspring – subsequent generations of Christians not part of church establishment.</a:t>
            </a:r>
          </a:p>
          <a:p>
            <a:pPr>
              <a:spcBef>
                <a:spcPts val="0"/>
              </a:spcBef>
            </a:pPr>
            <a:r>
              <a:rPr lang="en-US" sz="2000" dirty="0" smtClean="0"/>
              <a:t>John was the last of </a:t>
            </a:r>
            <a:r>
              <a:rPr lang="en-US" sz="2000" i="1" dirty="0" smtClean="0">
                <a:solidFill>
                  <a:srgbClr val="800000"/>
                </a:solidFill>
              </a:rPr>
              <a:t>“the woman”</a:t>
            </a:r>
            <a:r>
              <a:rPr lang="en-US" sz="2000" dirty="0" smtClean="0"/>
              <a:t>.  Most of his readers belonged to </a:t>
            </a:r>
            <a:r>
              <a:rPr lang="en-US" sz="2000" i="1" dirty="0" smtClean="0">
                <a:solidFill>
                  <a:srgbClr val="800000"/>
                </a:solidFill>
              </a:rPr>
              <a:t>“her offspring”</a:t>
            </a:r>
            <a:r>
              <a:rPr lang="en-US" sz="2000" dirty="0" smtClean="0"/>
              <a:t>.</a:t>
            </a:r>
          </a:p>
          <a:p>
            <a:pPr>
              <a:spcBef>
                <a:spcPts val="0"/>
              </a:spcBef>
            </a:pPr>
            <a:r>
              <a:rPr lang="en-US" sz="2000" dirty="0" smtClean="0"/>
              <a:t>The woman had already succeeded and escaped.  The lesson and time of challenge and trial had now come to </a:t>
            </a:r>
            <a:r>
              <a:rPr lang="en-US" sz="2000" b="1" i="1" dirty="0" smtClean="0"/>
              <a:t>her children</a:t>
            </a:r>
            <a:r>
              <a:rPr lang="en-US" sz="2000" dirty="0" smtClean="0"/>
              <a:t>, John’s readers – and by extension, us.</a:t>
            </a:r>
          </a:p>
          <a:p>
            <a:pPr>
              <a:spcBef>
                <a:spcPts val="0"/>
              </a:spcBef>
            </a:pPr>
            <a:r>
              <a:rPr lang="en-US" sz="2000" dirty="0" smtClean="0"/>
              <a:t>If we </a:t>
            </a:r>
            <a:r>
              <a:rPr lang="en-US" sz="2000" i="1" dirty="0" smtClean="0">
                <a:solidFill>
                  <a:srgbClr val="800000"/>
                </a:solidFill>
              </a:rPr>
              <a:t>“keep the commandments of God”</a:t>
            </a:r>
            <a:r>
              <a:rPr lang="en-US" sz="2000" dirty="0" smtClean="0"/>
              <a:t> and </a:t>
            </a:r>
            <a:r>
              <a:rPr lang="en-US" sz="2000" i="1" dirty="0" smtClean="0">
                <a:solidFill>
                  <a:srgbClr val="800000"/>
                </a:solidFill>
              </a:rPr>
              <a:t>“have th</a:t>
            </a:r>
            <a:r>
              <a:rPr lang="en-US" sz="2000" i="1" dirty="0" smtClean="0">
                <a:solidFill>
                  <a:srgbClr val="800000"/>
                </a:solidFill>
              </a:rPr>
              <a:t>e testimony of Jesus Christ”</a:t>
            </a:r>
            <a:r>
              <a:rPr lang="en-US" sz="2000" dirty="0" smtClean="0"/>
              <a:t>, we can expect both the dragon’s rage and persecution (</a:t>
            </a:r>
            <a:r>
              <a:rPr lang="en-US" sz="2000" b="1" dirty="0" smtClean="0">
                <a:solidFill>
                  <a:srgbClr val="800000"/>
                </a:solidFill>
              </a:rPr>
              <a:t>2 Tim. 3:12; Mat. 5:10-16</a:t>
            </a:r>
            <a:r>
              <a:rPr lang="en-US" sz="2000" dirty="0" smtClean="0"/>
              <a:t>).</a:t>
            </a:r>
          </a:p>
          <a:p>
            <a:pPr>
              <a:spcBef>
                <a:spcPts val="0"/>
              </a:spcBef>
            </a:pPr>
            <a:r>
              <a:rPr lang="en-US" sz="2000" dirty="0" smtClean="0"/>
              <a:t>It is our turn to </a:t>
            </a:r>
            <a:r>
              <a:rPr lang="en-US" sz="2000" i="1" dirty="0" smtClean="0">
                <a:solidFill>
                  <a:srgbClr val="800000"/>
                </a:solidFill>
              </a:rPr>
              <a:t>“overcome”</a:t>
            </a:r>
            <a:r>
              <a:rPr lang="en-US" sz="2000" dirty="0" smtClean="0"/>
              <a:t>, and we can only do so as they did!</a:t>
            </a:r>
            <a:endParaRPr lang="en-US" sz="2000" dirty="0"/>
          </a:p>
        </p:txBody>
      </p:sp>
    </p:spTree>
    <p:extLst>
      <p:ext uri="{BB962C8B-B14F-4D97-AF65-F5344CB8AC3E}">
        <p14:creationId xmlns:p14="http://schemas.microsoft.com/office/powerpoint/2010/main" val="136072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Targeting Us</a:t>
            </a:r>
            <a:endParaRPr lang="en-US" dirty="0"/>
          </a:p>
        </p:txBody>
      </p:sp>
      <p:sp>
        <p:nvSpPr>
          <p:cNvPr id="3" name="Content Placeholder 2"/>
          <p:cNvSpPr>
            <a:spLocks noGrp="1"/>
          </p:cNvSpPr>
          <p:nvPr>
            <p:ph sz="quarter" idx="10"/>
          </p:nvPr>
        </p:nvSpPr>
        <p:spPr/>
        <p:txBody>
          <a:bodyPr lIns="91440" tIns="91440" rIns="91440" bIns="91440" anchor="ctr" anchorCtr="0"/>
          <a:lstStyle/>
          <a:p>
            <a:pPr marL="0" indent="0">
              <a:spcBef>
                <a:spcPts val="0"/>
              </a:spcBef>
              <a:buNone/>
            </a:pPr>
            <a:r>
              <a:rPr lang="en-US" sz="4000" i="1" dirty="0" smtClean="0">
                <a:solidFill>
                  <a:srgbClr val="800000"/>
                </a:solidFill>
              </a:rPr>
              <a:t>And</a:t>
            </a:r>
            <a:r>
              <a:rPr lang="en-US" sz="4000" b="1" i="1" dirty="0" smtClean="0">
                <a:solidFill>
                  <a:srgbClr val="800000"/>
                </a:solidFill>
              </a:rPr>
              <a:t> they </a:t>
            </a:r>
            <a:r>
              <a:rPr lang="en-US" sz="4000" b="1" i="1" u="sng" dirty="0">
                <a:solidFill>
                  <a:srgbClr val="800000"/>
                </a:solidFill>
              </a:rPr>
              <a:t>overcame</a:t>
            </a:r>
            <a:r>
              <a:rPr lang="en-US" sz="4000" b="1" i="1" dirty="0">
                <a:solidFill>
                  <a:srgbClr val="800000"/>
                </a:solidFill>
              </a:rPr>
              <a:t> him by </a:t>
            </a:r>
            <a:r>
              <a:rPr lang="en-US" sz="4000" b="1" i="1" baseline="30000" dirty="0">
                <a:solidFill>
                  <a:srgbClr val="800000"/>
                </a:solidFill>
              </a:rPr>
              <a:t>1</a:t>
            </a:r>
            <a:r>
              <a:rPr lang="en-US" sz="4000" b="1" i="1" dirty="0">
                <a:solidFill>
                  <a:srgbClr val="800000"/>
                </a:solidFill>
              </a:rPr>
              <a:t>the </a:t>
            </a:r>
            <a:r>
              <a:rPr lang="en-US" sz="4000" b="1" i="1" u="sng" dirty="0">
                <a:solidFill>
                  <a:srgbClr val="800000"/>
                </a:solidFill>
              </a:rPr>
              <a:t>blood of the Lamb</a:t>
            </a:r>
            <a:r>
              <a:rPr lang="en-US" sz="4000" b="1" i="1" dirty="0">
                <a:solidFill>
                  <a:srgbClr val="800000"/>
                </a:solidFill>
              </a:rPr>
              <a:t> </a:t>
            </a:r>
            <a:r>
              <a:rPr lang="en-US" sz="4000" i="1" dirty="0">
                <a:solidFill>
                  <a:srgbClr val="800000"/>
                </a:solidFill>
              </a:rPr>
              <a:t>and </a:t>
            </a:r>
            <a:r>
              <a:rPr lang="en-US" sz="4000" b="1" i="1" dirty="0">
                <a:solidFill>
                  <a:srgbClr val="800000"/>
                </a:solidFill>
              </a:rPr>
              <a:t>by </a:t>
            </a:r>
            <a:r>
              <a:rPr lang="en-US" sz="4000" b="1" i="1" baseline="30000" dirty="0">
                <a:solidFill>
                  <a:srgbClr val="800000"/>
                </a:solidFill>
              </a:rPr>
              <a:t>2</a:t>
            </a:r>
            <a:r>
              <a:rPr lang="en-US" sz="4000" b="1" i="1" dirty="0">
                <a:solidFill>
                  <a:srgbClr val="800000"/>
                </a:solidFill>
              </a:rPr>
              <a:t>the </a:t>
            </a:r>
            <a:r>
              <a:rPr lang="en-US" sz="4000" b="1" i="1" u="sng" dirty="0">
                <a:solidFill>
                  <a:srgbClr val="800000"/>
                </a:solidFill>
              </a:rPr>
              <a:t>word of their testimony</a:t>
            </a:r>
            <a:r>
              <a:rPr lang="en-US" sz="4000" i="1" dirty="0">
                <a:solidFill>
                  <a:srgbClr val="800000"/>
                </a:solidFill>
              </a:rPr>
              <a:t>, and </a:t>
            </a:r>
            <a:r>
              <a:rPr lang="en-US" sz="4000" b="1" i="1" dirty="0">
                <a:solidFill>
                  <a:srgbClr val="800000"/>
                </a:solidFill>
              </a:rPr>
              <a:t>they </a:t>
            </a:r>
            <a:r>
              <a:rPr lang="en-US" sz="4000" b="1" i="1" baseline="30000" dirty="0">
                <a:solidFill>
                  <a:srgbClr val="800000"/>
                </a:solidFill>
              </a:rPr>
              <a:t>3</a:t>
            </a:r>
            <a:r>
              <a:rPr lang="en-US" sz="4000" b="1" i="1" u="sng" dirty="0">
                <a:solidFill>
                  <a:srgbClr val="800000"/>
                </a:solidFill>
              </a:rPr>
              <a:t>did not love their lives to the death</a:t>
            </a:r>
            <a:r>
              <a:rPr lang="en-US" sz="4000" i="1" dirty="0" smtClean="0">
                <a:solidFill>
                  <a:srgbClr val="800000"/>
                </a:solidFill>
              </a:rPr>
              <a:t> </a:t>
            </a:r>
            <a:r>
              <a:rPr lang="en-US" sz="4000" dirty="0"/>
              <a:t>(</a:t>
            </a:r>
            <a:r>
              <a:rPr lang="en-US" sz="4000" b="1" dirty="0">
                <a:solidFill>
                  <a:srgbClr val="800000"/>
                </a:solidFill>
              </a:rPr>
              <a:t>Revelation </a:t>
            </a:r>
            <a:r>
              <a:rPr lang="en-US" sz="4000" b="1" dirty="0" smtClean="0">
                <a:solidFill>
                  <a:srgbClr val="800000"/>
                </a:solidFill>
              </a:rPr>
              <a:t>12:11</a:t>
            </a:r>
            <a:r>
              <a:rPr lang="en-US" sz="4000" dirty="0" smtClean="0"/>
              <a:t>)</a:t>
            </a:r>
            <a:endParaRPr lang="en-US" sz="4000" dirty="0"/>
          </a:p>
        </p:txBody>
      </p:sp>
    </p:spTree>
    <p:extLst>
      <p:ext uri="{BB962C8B-B14F-4D97-AF65-F5344CB8AC3E}">
        <p14:creationId xmlns:p14="http://schemas.microsoft.com/office/powerpoint/2010/main" val="119914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Appearance of Great Signs</a:t>
            </a:r>
            <a:endParaRPr lang="en-US" dirty="0"/>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Now a great sign appeared in heaven: </a:t>
            </a:r>
            <a:r>
              <a:rPr lang="en-US" sz="2000" b="1" i="1" dirty="0">
                <a:solidFill>
                  <a:srgbClr val="800000"/>
                </a:solidFill>
              </a:rPr>
              <a:t>a </a:t>
            </a:r>
            <a:r>
              <a:rPr lang="en-US" sz="2000" b="1" i="1" u="sng" dirty="0">
                <a:solidFill>
                  <a:srgbClr val="800000"/>
                </a:solidFill>
              </a:rPr>
              <a:t>woman</a:t>
            </a:r>
            <a:r>
              <a:rPr lang="en-US" sz="2000" b="1" i="1" dirty="0">
                <a:solidFill>
                  <a:srgbClr val="800000"/>
                </a:solidFill>
              </a:rPr>
              <a:t> clothed with the sun</a:t>
            </a:r>
            <a:r>
              <a:rPr lang="en-US" sz="2000" i="1" dirty="0">
                <a:solidFill>
                  <a:srgbClr val="800000"/>
                </a:solidFill>
              </a:rPr>
              <a:t>, with </a:t>
            </a:r>
            <a:r>
              <a:rPr lang="en-US" sz="2000" b="1" i="1" dirty="0">
                <a:solidFill>
                  <a:srgbClr val="800000"/>
                </a:solidFill>
              </a:rPr>
              <a:t>the moon under her feet</a:t>
            </a:r>
            <a:r>
              <a:rPr lang="en-US" sz="2000" i="1" dirty="0">
                <a:solidFill>
                  <a:srgbClr val="800000"/>
                </a:solidFill>
              </a:rPr>
              <a:t>, and </a:t>
            </a:r>
            <a:r>
              <a:rPr lang="en-US" sz="2000" b="1" i="1" dirty="0">
                <a:solidFill>
                  <a:srgbClr val="800000"/>
                </a:solidFill>
              </a:rPr>
              <a:t>on her head a garland of twelve stars</a:t>
            </a:r>
            <a:r>
              <a:rPr lang="en-US" sz="2000" i="1" dirty="0">
                <a:solidFill>
                  <a:srgbClr val="800000"/>
                </a:solidFill>
              </a:rPr>
              <a:t>. Then </a:t>
            </a:r>
            <a:r>
              <a:rPr lang="en-US" sz="2000" b="1" i="1" dirty="0">
                <a:solidFill>
                  <a:srgbClr val="800000"/>
                </a:solidFill>
              </a:rPr>
              <a:t>being with child</a:t>
            </a:r>
            <a:r>
              <a:rPr lang="en-US" sz="2000" i="1" dirty="0">
                <a:solidFill>
                  <a:srgbClr val="800000"/>
                </a:solidFill>
              </a:rPr>
              <a:t>, she cried out in labor and in pain to give birth. And another sign appeared in heaven: behold, </a:t>
            </a:r>
            <a:r>
              <a:rPr lang="en-US" sz="2000" b="1" i="1" dirty="0">
                <a:solidFill>
                  <a:srgbClr val="800000"/>
                </a:solidFill>
              </a:rPr>
              <a:t>a great, fiery red </a:t>
            </a:r>
            <a:r>
              <a:rPr lang="en-US" sz="2000" b="1" i="1" u="sng" dirty="0">
                <a:solidFill>
                  <a:srgbClr val="800000"/>
                </a:solidFill>
              </a:rPr>
              <a:t>dragon</a:t>
            </a:r>
            <a:r>
              <a:rPr lang="en-US" sz="2000" b="1" i="1" dirty="0">
                <a:solidFill>
                  <a:srgbClr val="800000"/>
                </a:solidFill>
              </a:rPr>
              <a:t> </a:t>
            </a:r>
            <a:r>
              <a:rPr lang="en-US" sz="2000" i="1" dirty="0">
                <a:solidFill>
                  <a:srgbClr val="800000"/>
                </a:solidFill>
              </a:rPr>
              <a:t>having seven heads and ten horns, and seven diadems on his heads.  His tail drew a third of the stars of heaven and threw them to the earth. And </a:t>
            </a:r>
            <a:r>
              <a:rPr lang="en-US" sz="2000" b="1" i="1" dirty="0">
                <a:solidFill>
                  <a:srgbClr val="800000"/>
                </a:solidFill>
              </a:rPr>
              <a:t>the dragon stood before the woman </a:t>
            </a:r>
            <a:r>
              <a:rPr lang="en-US" sz="2000" i="1" dirty="0">
                <a:solidFill>
                  <a:srgbClr val="800000"/>
                </a:solidFill>
              </a:rPr>
              <a:t>who was ready to give birth, </a:t>
            </a:r>
            <a:r>
              <a:rPr lang="en-US" sz="2000" b="1" i="1" dirty="0">
                <a:solidFill>
                  <a:srgbClr val="800000"/>
                </a:solidFill>
              </a:rPr>
              <a:t>to devour her Child</a:t>
            </a:r>
            <a:r>
              <a:rPr lang="en-US" sz="2000" i="1" dirty="0">
                <a:solidFill>
                  <a:srgbClr val="800000"/>
                </a:solidFill>
              </a:rPr>
              <a:t> as soon as it was born. She bore </a:t>
            </a:r>
            <a:r>
              <a:rPr lang="en-US" sz="2000" b="1" i="1" dirty="0">
                <a:solidFill>
                  <a:srgbClr val="800000"/>
                </a:solidFill>
              </a:rPr>
              <a:t>a </a:t>
            </a:r>
            <a:r>
              <a:rPr lang="en-US" sz="2000" b="1" i="1" u="sng" dirty="0">
                <a:solidFill>
                  <a:srgbClr val="800000"/>
                </a:solidFill>
              </a:rPr>
              <a:t>male Child</a:t>
            </a:r>
            <a:r>
              <a:rPr lang="en-US" sz="2000" b="1" i="1" dirty="0">
                <a:solidFill>
                  <a:srgbClr val="800000"/>
                </a:solidFill>
              </a:rPr>
              <a:t> who was to rule all nations with a rod of iron</a:t>
            </a:r>
            <a:r>
              <a:rPr lang="en-US" sz="2000" i="1" dirty="0">
                <a:solidFill>
                  <a:srgbClr val="800000"/>
                </a:solidFill>
              </a:rPr>
              <a:t>. And her Child was caught up to God and His throne. </a:t>
            </a:r>
            <a:r>
              <a:rPr lang="en-US" sz="2000" dirty="0"/>
              <a:t>(</a:t>
            </a:r>
            <a:r>
              <a:rPr lang="en-US" sz="2000" b="1" dirty="0">
                <a:solidFill>
                  <a:srgbClr val="800000"/>
                </a:solidFill>
              </a:rPr>
              <a:t>Revelation 12:1-5</a:t>
            </a:r>
            <a:r>
              <a:rPr lang="en-US" sz="2000" dirty="0" smtClean="0"/>
              <a:t>).</a:t>
            </a:r>
          </a:p>
          <a:p>
            <a:pPr marL="346075" lvl="0" indent="-346075">
              <a:buFont typeface="+mj-lt"/>
              <a:buAutoNum type="arabicPeriod"/>
            </a:pPr>
            <a:r>
              <a:rPr lang="en-US" sz="2000" dirty="0" smtClean="0"/>
              <a:t>When </a:t>
            </a:r>
            <a:r>
              <a:rPr lang="en-US" sz="2000" dirty="0"/>
              <a:t>are we first introduced to a serpent at war with a woman and her male child?  What could this symbol represent?  Who is represented by </a:t>
            </a:r>
            <a:r>
              <a:rPr lang="en-US" sz="2000" dirty="0" smtClean="0"/>
              <a:t>the woman, </a:t>
            </a:r>
            <a:r>
              <a:rPr lang="en-US" sz="2000" dirty="0"/>
              <a:t>the </a:t>
            </a:r>
            <a:r>
              <a:rPr lang="en-US" sz="2000" dirty="0" smtClean="0"/>
              <a:t>child, </a:t>
            </a:r>
            <a:r>
              <a:rPr lang="en-US" sz="2000" dirty="0"/>
              <a:t>and the dragon</a:t>
            </a:r>
            <a:r>
              <a:rPr lang="en-US" sz="2000" dirty="0" smtClean="0"/>
              <a:t>?</a:t>
            </a:r>
            <a:endParaRPr lang="en-US" sz="2000" dirty="0"/>
          </a:p>
        </p:txBody>
      </p:sp>
    </p:spTree>
    <p:extLst>
      <p:ext uri="{BB962C8B-B14F-4D97-AF65-F5344CB8AC3E}">
        <p14:creationId xmlns:p14="http://schemas.microsoft.com/office/powerpoint/2010/main" val="36310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Ancient Conflict</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a:t>
            </a:r>
            <a:r>
              <a:rPr lang="en-US" sz="2000" dirty="0" smtClean="0"/>
              <a:t>began in the Garden of Eden:</a:t>
            </a:r>
            <a:endParaRPr lang="en-US" sz="2000" dirty="0" smtClean="0"/>
          </a:p>
          <a:p>
            <a:pPr marL="0" lvl="0" indent="0">
              <a:buNone/>
            </a:pPr>
            <a:r>
              <a:rPr lang="en-US" sz="2000" i="1" dirty="0">
                <a:solidFill>
                  <a:srgbClr val="800000"/>
                </a:solidFill>
              </a:rPr>
              <a:t>And the LORD God said to the woman, </a:t>
            </a:r>
            <a:r>
              <a:rPr lang="en-US" sz="2000" i="1" dirty="0" smtClean="0">
                <a:solidFill>
                  <a:srgbClr val="800000"/>
                </a:solidFill>
              </a:rPr>
              <a:t>“What </a:t>
            </a:r>
            <a:r>
              <a:rPr lang="en-US" sz="2000" i="1" dirty="0">
                <a:solidFill>
                  <a:srgbClr val="800000"/>
                </a:solidFill>
              </a:rPr>
              <a:t>is this you have done</a:t>
            </a:r>
            <a:r>
              <a:rPr lang="en-US" sz="2000" i="1" dirty="0" smtClean="0">
                <a:solidFill>
                  <a:srgbClr val="800000"/>
                </a:solidFill>
              </a:rPr>
              <a:t>?” </a:t>
            </a:r>
            <a:r>
              <a:rPr lang="en-US" sz="2000" i="1" dirty="0">
                <a:solidFill>
                  <a:srgbClr val="800000"/>
                </a:solidFill>
              </a:rPr>
              <a:t>The woman said, </a:t>
            </a:r>
            <a:r>
              <a:rPr lang="en-US" sz="2000" i="1" dirty="0" smtClean="0">
                <a:solidFill>
                  <a:srgbClr val="800000"/>
                </a:solidFill>
              </a:rPr>
              <a:t>“</a:t>
            </a:r>
            <a:r>
              <a:rPr lang="en-US" sz="2000" b="1" i="1" dirty="0" smtClean="0">
                <a:solidFill>
                  <a:srgbClr val="800000"/>
                </a:solidFill>
              </a:rPr>
              <a:t>The </a:t>
            </a:r>
            <a:r>
              <a:rPr lang="en-US" sz="2000" b="1" i="1" u="sng" dirty="0">
                <a:solidFill>
                  <a:srgbClr val="800000"/>
                </a:solidFill>
              </a:rPr>
              <a:t>serpent</a:t>
            </a:r>
            <a:r>
              <a:rPr lang="en-US" sz="2000" b="1" i="1" dirty="0">
                <a:solidFill>
                  <a:srgbClr val="800000"/>
                </a:solidFill>
              </a:rPr>
              <a:t> deceived me</a:t>
            </a:r>
            <a:r>
              <a:rPr lang="en-US" sz="2000" i="1" dirty="0">
                <a:solidFill>
                  <a:srgbClr val="800000"/>
                </a:solidFill>
              </a:rPr>
              <a:t>, and I ate</a:t>
            </a:r>
            <a:r>
              <a:rPr lang="en-US" sz="2000" i="1" dirty="0" smtClean="0">
                <a:solidFill>
                  <a:srgbClr val="800000"/>
                </a:solidFill>
              </a:rPr>
              <a:t>.”  </a:t>
            </a:r>
            <a:r>
              <a:rPr lang="en-US" sz="2000" i="1" dirty="0">
                <a:solidFill>
                  <a:srgbClr val="800000"/>
                </a:solidFill>
              </a:rPr>
              <a:t>So the LORD God said to the serpent: </a:t>
            </a:r>
            <a:r>
              <a:rPr lang="en-US" sz="2000" i="1" dirty="0" smtClean="0">
                <a:solidFill>
                  <a:srgbClr val="800000"/>
                </a:solidFill>
              </a:rPr>
              <a:t>“</a:t>
            </a:r>
            <a:r>
              <a:rPr lang="en-US" sz="2000" b="1" i="1" dirty="0" smtClean="0">
                <a:solidFill>
                  <a:srgbClr val="800000"/>
                </a:solidFill>
              </a:rPr>
              <a:t>Because </a:t>
            </a:r>
            <a:r>
              <a:rPr lang="en-US" sz="2000" b="1" i="1" dirty="0">
                <a:solidFill>
                  <a:srgbClr val="800000"/>
                </a:solidFill>
              </a:rPr>
              <a:t>you have done this</a:t>
            </a:r>
            <a:r>
              <a:rPr lang="en-US" sz="2000" i="1" dirty="0">
                <a:solidFill>
                  <a:srgbClr val="800000"/>
                </a:solidFill>
              </a:rPr>
              <a:t>, You are cursed more than all cattle, And more than every beast of the field; On your belly you shall go, And you shall eat dust All the days of your life</a:t>
            </a:r>
            <a:r>
              <a:rPr lang="en-US" sz="2000" i="1" dirty="0" smtClean="0">
                <a:solidFill>
                  <a:srgbClr val="800000"/>
                </a:solidFill>
              </a:rPr>
              <a:t>.  </a:t>
            </a:r>
            <a:r>
              <a:rPr lang="en-US" sz="2000" i="1" dirty="0">
                <a:solidFill>
                  <a:srgbClr val="800000"/>
                </a:solidFill>
              </a:rPr>
              <a:t>And </a:t>
            </a:r>
            <a:r>
              <a:rPr lang="en-US" sz="2000" b="1" i="1" dirty="0">
                <a:solidFill>
                  <a:srgbClr val="800000"/>
                </a:solidFill>
              </a:rPr>
              <a:t>I will put </a:t>
            </a:r>
            <a:r>
              <a:rPr lang="en-US" sz="2000" b="1" i="1" u="sng" dirty="0">
                <a:solidFill>
                  <a:srgbClr val="800000"/>
                </a:solidFill>
              </a:rPr>
              <a:t>enmity</a:t>
            </a:r>
            <a:r>
              <a:rPr lang="en-US" sz="2000" b="1" i="1" dirty="0">
                <a:solidFill>
                  <a:srgbClr val="800000"/>
                </a:solidFill>
              </a:rPr>
              <a:t> Between you and the woman</a:t>
            </a:r>
            <a:r>
              <a:rPr lang="en-US" sz="2000" i="1" dirty="0">
                <a:solidFill>
                  <a:srgbClr val="800000"/>
                </a:solidFill>
              </a:rPr>
              <a:t>, And </a:t>
            </a:r>
            <a:r>
              <a:rPr lang="en-US" sz="2000" b="1" i="1" dirty="0">
                <a:solidFill>
                  <a:srgbClr val="800000"/>
                </a:solidFill>
              </a:rPr>
              <a:t>between your seed and her </a:t>
            </a:r>
            <a:r>
              <a:rPr lang="en-US" sz="2000" b="1" i="1" u="sng" dirty="0">
                <a:solidFill>
                  <a:srgbClr val="800000"/>
                </a:solidFill>
              </a:rPr>
              <a:t>Seed</a:t>
            </a:r>
            <a:r>
              <a:rPr lang="en-US" sz="2000" i="1" dirty="0">
                <a:solidFill>
                  <a:srgbClr val="800000"/>
                </a:solidFill>
              </a:rPr>
              <a:t>; </a:t>
            </a:r>
            <a:r>
              <a:rPr lang="en-US" sz="2000" b="1" i="1" u="sng" dirty="0">
                <a:solidFill>
                  <a:srgbClr val="800000"/>
                </a:solidFill>
              </a:rPr>
              <a:t>He</a:t>
            </a:r>
            <a:r>
              <a:rPr lang="en-US" sz="2000" b="1" i="1" dirty="0">
                <a:solidFill>
                  <a:srgbClr val="800000"/>
                </a:solidFill>
              </a:rPr>
              <a:t> shall bruise your </a:t>
            </a:r>
            <a:r>
              <a:rPr lang="en-US" sz="2000" b="1" i="1" u="sng" dirty="0">
                <a:solidFill>
                  <a:srgbClr val="800000"/>
                </a:solidFill>
              </a:rPr>
              <a:t>head</a:t>
            </a:r>
            <a:r>
              <a:rPr lang="en-US" sz="2000" i="1" dirty="0">
                <a:solidFill>
                  <a:srgbClr val="800000"/>
                </a:solidFill>
              </a:rPr>
              <a:t>, And </a:t>
            </a:r>
            <a:r>
              <a:rPr lang="en-US" sz="2000" b="1" i="1" u="sng" dirty="0">
                <a:solidFill>
                  <a:srgbClr val="800000"/>
                </a:solidFill>
              </a:rPr>
              <a:t>you</a:t>
            </a:r>
            <a:r>
              <a:rPr lang="en-US" sz="2000" b="1" i="1" dirty="0">
                <a:solidFill>
                  <a:srgbClr val="800000"/>
                </a:solidFill>
              </a:rPr>
              <a:t> shall bruise His </a:t>
            </a:r>
            <a:r>
              <a:rPr lang="en-US" sz="2000" b="1" i="1" u="sng" dirty="0">
                <a:solidFill>
                  <a:srgbClr val="800000"/>
                </a:solidFill>
              </a:rPr>
              <a:t>heel</a:t>
            </a:r>
            <a:r>
              <a:rPr lang="en-US" sz="2000" i="1" dirty="0" smtClean="0">
                <a:solidFill>
                  <a:srgbClr val="800000"/>
                </a:solidFill>
              </a:rPr>
              <a:t>.” </a:t>
            </a:r>
            <a:r>
              <a:rPr lang="en-US" sz="2000" dirty="0" smtClean="0"/>
              <a:t>(</a:t>
            </a:r>
            <a:r>
              <a:rPr lang="en-US" sz="2000" b="1" dirty="0" smtClean="0">
                <a:solidFill>
                  <a:srgbClr val="800000"/>
                </a:solidFill>
              </a:rPr>
              <a:t>Gen. 3:13-15</a:t>
            </a:r>
            <a:r>
              <a:rPr lang="en-US" sz="2000" dirty="0" smtClean="0"/>
              <a:t>).</a:t>
            </a:r>
            <a:endParaRPr lang="en-US" sz="2000" dirty="0"/>
          </a:p>
        </p:txBody>
      </p:sp>
    </p:spTree>
    <p:extLst>
      <p:ext uri="{BB962C8B-B14F-4D97-AF65-F5344CB8AC3E}">
        <p14:creationId xmlns:p14="http://schemas.microsoft.com/office/powerpoint/2010/main" val="26906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Glorious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a:t>
            </a:r>
            <a:r>
              <a:rPr lang="en-US" sz="2000" dirty="0" smtClean="0"/>
              <a:t>began in the Garden of Eden.</a:t>
            </a:r>
          </a:p>
          <a:p>
            <a:r>
              <a:rPr lang="en-US" sz="2000" dirty="0" smtClean="0"/>
              <a:t>Splendor of woman and 12 indicates all of God’s people at any time (</a:t>
            </a:r>
            <a:r>
              <a:rPr lang="en-US" sz="2000" b="1" dirty="0" smtClean="0">
                <a:solidFill>
                  <a:srgbClr val="800000"/>
                </a:solidFill>
              </a:rPr>
              <a:t>Gen. 37:9-10</a:t>
            </a:r>
            <a:r>
              <a:rPr lang="en-US" sz="2000" dirty="0" smtClean="0"/>
              <a:t>):</a:t>
            </a:r>
          </a:p>
          <a:p>
            <a:pPr marL="0" lvl="0" indent="0">
              <a:buNone/>
            </a:pPr>
            <a:r>
              <a:rPr lang="en-US" sz="2000" i="1" dirty="0">
                <a:solidFill>
                  <a:srgbClr val="800000"/>
                </a:solidFill>
              </a:rPr>
              <a:t>And you, O tower of the flock, The stronghold of </a:t>
            </a:r>
            <a:r>
              <a:rPr lang="en-US" sz="2000" b="1" i="1" dirty="0">
                <a:solidFill>
                  <a:srgbClr val="800000"/>
                </a:solidFill>
              </a:rPr>
              <a:t>the daughter of Zion</a:t>
            </a:r>
            <a:r>
              <a:rPr lang="en-US" sz="2000" i="1" dirty="0">
                <a:solidFill>
                  <a:srgbClr val="800000"/>
                </a:solidFill>
              </a:rPr>
              <a:t>, To you shall it come, Even the former dominion shall come, The kingdom of the daughter of Jerusalem</a:t>
            </a:r>
            <a:r>
              <a:rPr lang="en-US" sz="2000" i="1" dirty="0" smtClean="0">
                <a:solidFill>
                  <a:srgbClr val="800000"/>
                </a:solidFill>
              </a:rPr>
              <a:t>.”  </a:t>
            </a:r>
            <a:r>
              <a:rPr lang="en-US" sz="2000" i="1" dirty="0">
                <a:solidFill>
                  <a:srgbClr val="800000"/>
                </a:solidFill>
              </a:rPr>
              <a:t>Now </a:t>
            </a:r>
            <a:r>
              <a:rPr lang="en-US" sz="2000" b="1" i="1" dirty="0">
                <a:solidFill>
                  <a:srgbClr val="800000"/>
                </a:solidFill>
              </a:rPr>
              <a:t>why do you cry aloud</a:t>
            </a:r>
            <a:r>
              <a:rPr lang="en-US" sz="2000" i="1" dirty="0">
                <a:solidFill>
                  <a:srgbClr val="800000"/>
                </a:solidFill>
              </a:rPr>
              <a:t>? Is there no king in your midst? Has your counselor perished? For pangs have seized you like </a:t>
            </a:r>
            <a:r>
              <a:rPr lang="en-US" sz="2000" b="1" i="1" dirty="0">
                <a:solidFill>
                  <a:srgbClr val="800000"/>
                </a:solidFill>
              </a:rPr>
              <a:t>a woman in labor</a:t>
            </a:r>
            <a:r>
              <a:rPr lang="en-US" sz="2000" i="1" dirty="0" smtClean="0">
                <a:solidFill>
                  <a:srgbClr val="800000"/>
                </a:solidFill>
              </a:rPr>
              <a:t>.  </a:t>
            </a:r>
            <a:r>
              <a:rPr lang="en-US" sz="2000" i="1" dirty="0">
                <a:solidFill>
                  <a:srgbClr val="800000"/>
                </a:solidFill>
              </a:rPr>
              <a:t>Be in pain, and </a:t>
            </a:r>
            <a:r>
              <a:rPr lang="en-US" sz="2000" b="1" i="1" dirty="0">
                <a:solidFill>
                  <a:srgbClr val="800000"/>
                </a:solidFill>
              </a:rPr>
              <a:t>labor to bring forth</a:t>
            </a:r>
            <a:r>
              <a:rPr lang="en-US" sz="2000" i="1" dirty="0">
                <a:solidFill>
                  <a:srgbClr val="800000"/>
                </a:solidFill>
              </a:rPr>
              <a:t>, </a:t>
            </a:r>
            <a:r>
              <a:rPr lang="en-US" sz="2000" b="1" i="1" dirty="0">
                <a:solidFill>
                  <a:srgbClr val="800000"/>
                </a:solidFill>
              </a:rPr>
              <a:t>O daughter of Zion, Like a woman in birth pangs</a:t>
            </a:r>
            <a:r>
              <a:rPr lang="en-US" sz="2000" i="1" dirty="0">
                <a:solidFill>
                  <a:srgbClr val="800000"/>
                </a:solidFill>
              </a:rPr>
              <a:t>. For now you shall go forth from the city, You shall dwell in the field, And to Babylon you shall go. There you shall be delivered; There the LORD will redeem you From the hand of your enemies</a:t>
            </a:r>
            <a:r>
              <a:rPr lang="en-US" sz="2000" i="1" dirty="0" smtClean="0">
                <a:solidFill>
                  <a:srgbClr val="800000"/>
                </a:solidFill>
              </a:rPr>
              <a:t>. </a:t>
            </a:r>
            <a:r>
              <a:rPr lang="en-US" sz="2000" dirty="0" smtClean="0"/>
              <a:t>(</a:t>
            </a:r>
            <a:r>
              <a:rPr lang="en-US" sz="2000" b="1" dirty="0" smtClean="0">
                <a:solidFill>
                  <a:srgbClr val="800000"/>
                </a:solidFill>
              </a:rPr>
              <a:t>Micah 4:8-10</a:t>
            </a:r>
            <a:r>
              <a:rPr lang="en-US" sz="2000" dirty="0" smtClean="0"/>
              <a:t>).</a:t>
            </a:r>
            <a:endParaRPr lang="en-US" sz="2000" dirty="0"/>
          </a:p>
        </p:txBody>
      </p:sp>
    </p:spTree>
    <p:extLst>
      <p:ext uri="{BB962C8B-B14F-4D97-AF65-F5344CB8AC3E}">
        <p14:creationId xmlns:p14="http://schemas.microsoft.com/office/powerpoint/2010/main" val="365509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a:t>
            </a:r>
            <a:r>
              <a:rPr lang="en-US" sz="2000" dirty="0" smtClean="0"/>
              <a:t>began in the Garden of Eden.</a:t>
            </a:r>
          </a:p>
          <a:p>
            <a:r>
              <a:rPr lang="en-US" sz="2000" dirty="0"/>
              <a:t>Splendor of woman and 12 indicates all of God’s people at any time (</a:t>
            </a:r>
            <a:r>
              <a:rPr lang="en-US" sz="2000" b="1" dirty="0">
                <a:solidFill>
                  <a:srgbClr val="800000"/>
                </a:solidFill>
              </a:rPr>
              <a:t>Gen. 37:9-10</a:t>
            </a:r>
            <a:r>
              <a:rPr lang="en-US" sz="2000" dirty="0" smtClean="0"/>
              <a:t>):</a:t>
            </a:r>
          </a:p>
          <a:p>
            <a:pPr marL="0" lvl="0" indent="0">
              <a:buNone/>
            </a:pPr>
            <a:r>
              <a:rPr lang="en-US" sz="2000" i="1" dirty="0" smtClean="0">
                <a:solidFill>
                  <a:srgbClr val="800000"/>
                </a:solidFill>
              </a:rPr>
              <a:t>“But </a:t>
            </a:r>
            <a:r>
              <a:rPr lang="en-US" sz="2000" i="1" dirty="0">
                <a:solidFill>
                  <a:srgbClr val="800000"/>
                </a:solidFill>
              </a:rPr>
              <a:t>you, Bethlehem </a:t>
            </a:r>
            <a:r>
              <a:rPr lang="en-US" sz="2000" i="1" dirty="0" err="1">
                <a:solidFill>
                  <a:srgbClr val="800000"/>
                </a:solidFill>
              </a:rPr>
              <a:t>Ephrathah</a:t>
            </a:r>
            <a:r>
              <a:rPr lang="en-US" sz="2000" i="1" dirty="0">
                <a:solidFill>
                  <a:srgbClr val="800000"/>
                </a:solidFill>
              </a:rPr>
              <a:t>, Though you are little among the thousands of Judah, Yet </a:t>
            </a:r>
            <a:r>
              <a:rPr lang="en-US" sz="2000" b="1" i="1" dirty="0">
                <a:solidFill>
                  <a:srgbClr val="800000"/>
                </a:solidFill>
              </a:rPr>
              <a:t>out of you shall come forth to Me The </a:t>
            </a:r>
            <a:r>
              <a:rPr lang="en-US" sz="2000" b="1" i="1" u="sng" dirty="0">
                <a:solidFill>
                  <a:srgbClr val="800000"/>
                </a:solidFill>
              </a:rPr>
              <a:t>One to be Ruler</a:t>
            </a:r>
            <a:r>
              <a:rPr lang="en-US" sz="2000" b="1" i="1" dirty="0">
                <a:solidFill>
                  <a:srgbClr val="800000"/>
                </a:solidFill>
              </a:rPr>
              <a:t> in Israel</a:t>
            </a:r>
            <a:r>
              <a:rPr lang="en-US" sz="2000" i="1" dirty="0">
                <a:solidFill>
                  <a:srgbClr val="800000"/>
                </a:solidFill>
              </a:rPr>
              <a:t>, Whose goings forth are from of old, From everlasting</a:t>
            </a:r>
            <a:r>
              <a:rPr lang="en-US" sz="2000" i="1" dirty="0" smtClean="0">
                <a:solidFill>
                  <a:srgbClr val="800000"/>
                </a:solidFill>
              </a:rPr>
              <a:t>.”  Therefore </a:t>
            </a:r>
            <a:r>
              <a:rPr lang="en-US" sz="2000" b="1" i="1" dirty="0">
                <a:solidFill>
                  <a:srgbClr val="800000"/>
                </a:solidFill>
              </a:rPr>
              <a:t>He shall give them up, </a:t>
            </a:r>
            <a:r>
              <a:rPr lang="en-US" sz="2000" b="1" i="1" u="sng" dirty="0">
                <a:solidFill>
                  <a:srgbClr val="800000"/>
                </a:solidFill>
              </a:rPr>
              <a:t>Until the time</a:t>
            </a:r>
            <a:r>
              <a:rPr lang="en-US" sz="2000" b="1" i="1" dirty="0">
                <a:solidFill>
                  <a:srgbClr val="800000"/>
                </a:solidFill>
              </a:rPr>
              <a:t> that she </a:t>
            </a:r>
            <a:r>
              <a:rPr lang="en-US" sz="2000" b="1" i="1" u="sng" dirty="0">
                <a:solidFill>
                  <a:srgbClr val="800000"/>
                </a:solidFill>
              </a:rPr>
              <a:t>who is in labor has given birth</a:t>
            </a:r>
            <a:r>
              <a:rPr lang="en-US" sz="2000" i="1" dirty="0">
                <a:solidFill>
                  <a:srgbClr val="800000"/>
                </a:solidFill>
              </a:rPr>
              <a:t>; Then </a:t>
            </a:r>
            <a:r>
              <a:rPr lang="en-US" sz="2000" b="1" i="1" dirty="0">
                <a:solidFill>
                  <a:srgbClr val="800000"/>
                </a:solidFill>
              </a:rPr>
              <a:t>the remnant of His brethren Shall return</a:t>
            </a:r>
            <a:r>
              <a:rPr lang="en-US" sz="2000" i="1" dirty="0">
                <a:solidFill>
                  <a:srgbClr val="800000"/>
                </a:solidFill>
              </a:rPr>
              <a:t> to the children of Israel</a:t>
            </a:r>
            <a:r>
              <a:rPr lang="en-US" sz="2000" i="1" dirty="0" smtClean="0">
                <a:solidFill>
                  <a:srgbClr val="800000"/>
                </a:solidFill>
              </a:rPr>
              <a:t>.  And </a:t>
            </a:r>
            <a:r>
              <a:rPr lang="en-US" sz="2000" b="1" i="1" dirty="0">
                <a:solidFill>
                  <a:srgbClr val="800000"/>
                </a:solidFill>
              </a:rPr>
              <a:t>He shall stand and feed His flock </a:t>
            </a:r>
            <a:r>
              <a:rPr lang="en-US" sz="2000" i="1" dirty="0">
                <a:solidFill>
                  <a:srgbClr val="800000"/>
                </a:solidFill>
              </a:rPr>
              <a:t>In the strength of the LORD, In the majesty of the name of the LORD His God; And they shall abide, For now </a:t>
            </a:r>
            <a:r>
              <a:rPr lang="en-US" sz="2000" b="1" i="1" dirty="0">
                <a:solidFill>
                  <a:srgbClr val="800000"/>
                </a:solidFill>
              </a:rPr>
              <a:t>He shall be great </a:t>
            </a:r>
            <a:r>
              <a:rPr lang="en-US" sz="2000" i="1" dirty="0">
                <a:solidFill>
                  <a:srgbClr val="800000"/>
                </a:solidFill>
              </a:rPr>
              <a:t>To the ends of the earth</a:t>
            </a:r>
            <a:r>
              <a:rPr lang="en-US" sz="2000" i="1" dirty="0" smtClean="0">
                <a:solidFill>
                  <a:srgbClr val="800000"/>
                </a:solidFill>
              </a:rPr>
              <a:t>; And </a:t>
            </a:r>
            <a:r>
              <a:rPr lang="en-US" sz="2000" b="1" i="1" dirty="0">
                <a:solidFill>
                  <a:srgbClr val="800000"/>
                </a:solidFill>
              </a:rPr>
              <a:t>this One shall be peace</a:t>
            </a:r>
            <a:r>
              <a:rPr lang="en-US" sz="2000" i="1" dirty="0" smtClean="0">
                <a:solidFill>
                  <a:srgbClr val="800000"/>
                </a:solidFill>
              </a:rPr>
              <a:t>.… </a:t>
            </a:r>
            <a:r>
              <a:rPr lang="en-US" sz="2000" dirty="0" smtClean="0"/>
              <a:t>(</a:t>
            </a:r>
            <a:r>
              <a:rPr lang="en-US" sz="2000" b="1" dirty="0" smtClean="0">
                <a:solidFill>
                  <a:srgbClr val="800000"/>
                </a:solidFill>
              </a:rPr>
              <a:t>Micah 5:2-5</a:t>
            </a:r>
            <a:r>
              <a:rPr lang="en-US" sz="2000" dirty="0" smtClean="0"/>
              <a:t>).</a:t>
            </a:r>
            <a:endParaRPr lang="en-US" sz="2000" dirty="0"/>
          </a:p>
        </p:txBody>
      </p:sp>
    </p:spTree>
    <p:extLst>
      <p:ext uri="{BB962C8B-B14F-4D97-AF65-F5344CB8AC3E}">
        <p14:creationId xmlns:p14="http://schemas.microsoft.com/office/powerpoint/2010/main" val="239350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Glorious Woman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a:t>
            </a:r>
            <a:endParaRPr lang="en-US" sz="2000" dirty="0" smtClean="0"/>
          </a:p>
          <a:p>
            <a:r>
              <a:rPr lang="en-US" sz="2000" dirty="0" smtClean="0"/>
              <a:t>Refers to a conflict that </a:t>
            </a:r>
            <a:r>
              <a:rPr lang="en-US" sz="2000" dirty="0" smtClean="0"/>
              <a:t>began in the Garden of Eden.</a:t>
            </a:r>
          </a:p>
          <a:p>
            <a:r>
              <a:rPr lang="en-US" sz="2000" dirty="0"/>
              <a:t>Splendor of woman and 12 indicates all of God’s people at any time (</a:t>
            </a:r>
            <a:r>
              <a:rPr lang="en-US" sz="2000" b="1" dirty="0">
                <a:solidFill>
                  <a:srgbClr val="800000"/>
                </a:solidFill>
              </a:rPr>
              <a:t>Gen. 37:9-10</a:t>
            </a:r>
            <a:r>
              <a:rPr lang="en-US" sz="2000" dirty="0" smtClean="0"/>
              <a:t>).</a:t>
            </a:r>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pPr marL="0" lvl="0" indent="0">
              <a:buNone/>
            </a:pPr>
            <a:r>
              <a:rPr lang="en-US" sz="2000" i="1" dirty="0" smtClean="0">
                <a:solidFill>
                  <a:srgbClr val="800000"/>
                </a:solidFill>
              </a:rPr>
              <a:t>“Before </a:t>
            </a:r>
            <a:r>
              <a:rPr lang="en-US" sz="2000" i="1" dirty="0">
                <a:solidFill>
                  <a:srgbClr val="800000"/>
                </a:solidFill>
              </a:rPr>
              <a:t>she was in labor, </a:t>
            </a:r>
            <a:r>
              <a:rPr lang="en-US" sz="2000" b="1" i="1" dirty="0">
                <a:solidFill>
                  <a:srgbClr val="800000"/>
                </a:solidFill>
              </a:rPr>
              <a:t>she gave birth</a:t>
            </a:r>
            <a:r>
              <a:rPr lang="en-US" sz="2000" i="1" dirty="0">
                <a:solidFill>
                  <a:srgbClr val="800000"/>
                </a:solidFill>
              </a:rPr>
              <a:t>; Before her pain came, She </a:t>
            </a:r>
            <a:r>
              <a:rPr lang="en-US" sz="2000" b="1" i="1" dirty="0">
                <a:solidFill>
                  <a:srgbClr val="800000"/>
                </a:solidFill>
              </a:rPr>
              <a:t>delivered a male child</a:t>
            </a:r>
            <a:r>
              <a:rPr lang="en-US" sz="2000" i="1" dirty="0" smtClean="0">
                <a:solidFill>
                  <a:srgbClr val="800000"/>
                </a:solidFill>
              </a:rPr>
              <a:t>.  Who </a:t>
            </a:r>
            <a:r>
              <a:rPr lang="en-US" sz="2000" i="1" dirty="0">
                <a:solidFill>
                  <a:srgbClr val="800000"/>
                </a:solidFill>
              </a:rPr>
              <a:t>has heard such a thing? Who has seen such things? Shall </a:t>
            </a:r>
            <a:r>
              <a:rPr lang="en-US" sz="2000" b="1" i="1" dirty="0">
                <a:solidFill>
                  <a:srgbClr val="800000"/>
                </a:solidFill>
              </a:rPr>
              <a:t>the earth be made to give birth in one day</a:t>
            </a:r>
            <a:r>
              <a:rPr lang="en-US" sz="2000" i="1" dirty="0">
                <a:solidFill>
                  <a:srgbClr val="800000"/>
                </a:solidFill>
              </a:rPr>
              <a:t>? Or shall </a:t>
            </a:r>
            <a:r>
              <a:rPr lang="en-US" sz="2000" b="1" i="1" dirty="0">
                <a:solidFill>
                  <a:srgbClr val="800000"/>
                </a:solidFill>
              </a:rPr>
              <a:t>a nation be born at once</a:t>
            </a:r>
            <a:r>
              <a:rPr lang="en-US" sz="2000" i="1" dirty="0">
                <a:solidFill>
                  <a:srgbClr val="800000"/>
                </a:solidFill>
              </a:rPr>
              <a:t>? For </a:t>
            </a:r>
            <a:r>
              <a:rPr lang="en-US" sz="2000" b="1" i="1" dirty="0">
                <a:solidFill>
                  <a:srgbClr val="800000"/>
                </a:solidFill>
              </a:rPr>
              <a:t>as soon as Zion was in labor, She </a:t>
            </a:r>
            <a:r>
              <a:rPr lang="en-US" sz="2000" b="1" i="1" u="sng" dirty="0">
                <a:solidFill>
                  <a:srgbClr val="800000"/>
                </a:solidFill>
              </a:rPr>
              <a:t>gave birth to her children</a:t>
            </a:r>
            <a:r>
              <a:rPr lang="en-US" sz="2000" i="1" dirty="0" smtClean="0">
                <a:solidFill>
                  <a:srgbClr val="800000"/>
                </a:solidFill>
              </a:rPr>
              <a:t>.  Shall </a:t>
            </a:r>
            <a:r>
              <a:rPr lang="en-US" sz="2000" i="1" dirty="0">
                <a:solidFill>
                  <a:srgbClr val="800000"/>
                </a:solidFill>
              </a:rPr>
              <a:t>I bring to the time of birth, and not cause delivery</a:t>
            </a:r>
            <a:r>
              <a:rPr lang="en-US" sz="2000" i="1" dirty="0" smtClean="0">
                <a:solidFill>
                  <a:srgbClr val="800000"/>
                </a:solidFill>
              </a:rPr>
              <a:t>?” </a:t>
            </a:r>
            <a:r>
              <a:rPr lang="en-US" sz="2000" i="1" dirty="0">
                <a:solidFill>
                  <a:srgbClr val="800000"/>
                </a:solidFill>
              </a:rPr>
              <a:t>says the LORD. </a:t>
            </a:r>
            <a:r>
              <a:rPr lang="en-US" sz="2000" i="1" dirty="0" smtClean="0">
                <a:solidFill>
                  <a:srgbClr val="800000"/>
                </a:solidFill>
              </a:rPr>
              <a:t>“Shall </a:t>
            </a:r>
            <a:r>
              <a:rPr lang="en-US" sz="2000" i="1" dirty="0">
                <a:solidFill>
                  <a:srgbClr val="800000"/>
                </a:solidFill>
              </a:rPr>
              <a:t>I who cause delivery shut up the womb</a:t>
            </a:r>
            <a:r>
              <a:rPr lang="en-US" sz="2000" i="1" dirty="0" smtClean="0">
                <a:solidFill>
                  <a:srgbClr val="800000"/>
                </a:solidFill>
              </a:rPr>
              <a:t>?” </a:t>
            </a:r>
            <a:r>
              <a:rPr lang="en-US" sz="2000" i="1" dirty="0">
                <a:solidFill>
                  <a:srgbClr val="800000"/>
                </a:solidFill>
              </a:rPr>
              <a:t>says your God. </a:t>
            </a:r>
            <a:r>
              <a:rPr lang="en-US" sz="2000" i="1" dirty="0" smtClean="0">
                <a:solidFill>
                  <a:srgbClr val="800000"/>
                </a:solidFill>
              </a:rPr>
              <a:t> </a:t>
            </a:r>
            <a:r>
              <a:rPr lang="en-US" sz="2000" dirty="0" smtClean="0"/>
              <a:t>(</a:t>
            </a:r>
            <a:r>
              <a:rPr lang="en-US" sz="2000" b="1" dirty="0" smtClean="0">
                <a:solidFill>
                  <a:srgbClr val="800000"/>
                </a:solidFill>
              </a:rPr>
              <a:t>Isaiah 66:7-9</a:t>
            </a:r>
            <a:r>
              <a:rPr lang="en-US" sz="2000" dirty="0"/>
              <a:t> </a:t>
            </a:r>
            <a:r>
              <a:rPr lang="en-US" sz="2000" dirty="0" smtClean="0"/>
              <a:t>; for </a:t>
            </a:r>
            <a:r>
              <a:rPr lang="en-US" sz="2000" i="1" dirty="0" smtClean="0">
                <a:solidFill>
                  <a:srgbClr val="800000"/>
                </a:solidFill>
              </a:rPr>
              <a:t>“suddenly”</a:t>
            </a:r>
            <a:r>
              <a:rPr lang="en-US" sz="2000" dirty="0" smtClean="0"/>
              <a:t>, </a:t>
            </a:r>
            <a:r>
              <a:rPr lang="en-US" sz="2000" dirty="0"/>
              <a:t>see also, </a:t>
            </a:r>
            <a:r>
              <a:rPr lang="en-US" sz="2000" b="1" dirty="0">
                <a:solidFill>
                  <a:srgbClr val="800000"/>
                </a:solidFill>
              </a:rPr>
              <a:t>Malachi 3:1</a:t>
            </a:r>
            <a:r>
              <a:rPr lang="en-US" sz="2000" dirty="0" smtClean="0"/>
              <a:t>).</a:t>
            </a:r>
            <a:endParaRPr lang="en-US" sz="2000" dirty="0"/>
          </a:p>
        </p:txBody>
      </p:sp>
    </p:spTree>
    <p:extLst>
      <p:ext uri="{BB962C8B-B14F-4D97-AF65-F5344CB8AC3E}">
        <p14:creationId xmlns:p14="http://schemas.microsoft.com/office/powerpoint/2010/main" val="166470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Child</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a:t>
            </a:r>
            <a:r>
              <a:rPr lang="en-US" sz="2000" dirty="0" smtClean="0"/>
              <a:t>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endParaRPr lang="en-US" sz="2000" dirty="0" smtClean="0"/>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r>
              <a:rPr lang="en-US" sz="2000" dirty="0" smtClean="0"/>
              <a:t>The </a:t>
            </a:r>
            <a:r>
              <a:rPr lang="en-US" sz="2000" i="1" dirty="0" smtClean="0">
                <a:solidFill>
                  <a:srgbClr val="800000"/>
                </a:solidFill>
              </a:rPr>
              <a:t>“Male Child”</a:t>
            </a:r>
            <a:r>
              <a:rPr lang="en-US" sz="2000" dirty="0" smtClean="0"/>
              <a:t> is obviously the Christ born from the faithful remnant of Israel:</a:t>
            </a:r>
          </a:p>
          <a:p>
            <a:pPr marL="0" lvl="0" indent="0">
              <a:buNone/>
            </a:pPr>
            <a:r>
              <a:rPr lang="en-US" sz="2000" i="1" dirty="0">
                <a:solidFill>
                  <a:srgbClr val="800000"/>
                </a:solidFill>
              </a:rPr>
              <a:t>Why do the nations rage, And the people plot a vain thing</a:t>
            </a:r>
            <a:r>
              <a:rPr lang="en-US" sz="2000" i="1" dirty="0" smtClean="0">
                <a:solidFill>
                  <a:srgbClr val="800000"/>
                </a:solidFill>
              </a:rPr>
              <a:t>?  The </a:t>
            </a:r>
            <a:r>
              <a:rPr lang="en-US" sz="2000" b="1" i="1" dirty="0">
                <a:solidFill>
                  <a:srgbClr val="800000"/>
                </a:solidFill>
              </a:rPr>
              <a:t>kings of the earth set themselves</a:t>
            </a:r>
            <a:r>
              <a:rPr lang="en-US" sz="2000" i="1" dirty="0">
                <a:solidFill>
                  <a:srgbClr val="800000"/>
                </a:solidFill>
              </a:rPr>
              <a:t>, And </a:t>
            </a:r>
            <a:r>
              <a:rPr lang="en-US" sz="2000" b="1" i="1" dirty="0">
                <a:solidFill>
                  <a:srgbClr val="800000"/>
                </a:solidFill>
              </a:rPr>
              <a:t>the rulers take counsel together</a:t>
            </a:r>
            <a:r>
              <a:rPr lang="en-US" sz="2000" i="1" dirty="0">
                <a:solidFill>
                  <a:srgbClr val="800000"/>
                </a:solidFill>
              </a:rPr>
              <a:t>, </a:t>
            </a:r>
            <a:r>
              <a:rPr lang="en-US" sz="2000" b="1" i="1" u="sng" dirty="0">
                <a:solidFill>
                  <a:srgbClr val="800000"/>
                </a:solidFill>
              </a:rPr>
              <a:t>Against the LORD</a:t>
            </a:r>
            <a:r>
              <a:rPr lang="en-US" sz="2000" b="1" i="1" dirty="0">
                <a:solidFill>
                  <a:srgbClr val="800000"/>
                </a:solidFill>
              </a:rPr>
              <a:t> and </a:t>
            </a:r>
            <a:r>
              <a:rPr lang="en-US" sz="2000" b="1" i="1" u="sng" dirty="0">
                <a:solidFill>
                  <a:srgbClr val="800000"/>
                </a:solidFill>
              </a:rPr>
              <a:t>against His Anointed</a:t>
            </a:r>
            <a:r>
              <a:rPr lang="en-US" sz="2000" i="1" dirty="0">
                <a:solidFill>
                  <a:srgbClr val="800000"/>
                </a:solidFill>
              </a:rPr>
              <a:t>, </a:t>
            </a:r>
            <a:r>
              <a:rPr lang="en-US" sz="2000" i="1" dirty="0" smtClean="0">
                <a:solidFill>
                  <a:srgbClr val="800000"/>
                </a:solidFill>
              </a:rPr>
              <a:t>... “Yet </a:t>
            </a:r>
            <a:r>
              <a:rPr lang="en-US" sz="2000" i="1" dirty="0">
                <a:solidFill>
                  <a:srgbClr val="800000"/>
                </a:solidFill>
              </a:rPr>
              <a:t>I have set </a:t>
            </a:r>
            <a:r>
              <a:rPr lang="en-US" sz="2000" b="1" i="1" dirty="0">
                <a:solidFill>
                  <a:srgbClr val="800000"/>
                </a:solidFill>
              </a:rPr>
              <a:t>My King On My holy hill of Zion</a:t>
            </a:r>
            <a:r>
              <a:rPr lang="en-US" sz="2000" i="1" dirty="0" smtClean="0">
                <a:solidFill>
                  <a:srgbClr val="800000"/>
                </a:solidFill>
              </a:rPr>
              <a:t>. … You </a:t>
            </a:r>
            <a:r>
              <a:rPr lang="en-US" sz="2000" i="1" dirty="0">
                <a:solidFill>
                  <a:srgbClr val="800000"/>
                </a:solidFill>
              </a:rPr>
              <a:t>shall </a:t>
            </a:r>
            <a:r>
              <a:rPr lang="en-US" sz="2000" b="1" i="1" dirty="0">
                <a:solidFill>
                  <a:srgbClr val="800000"/>
                </a:solidFill>
              </a:rPr>
              <a:t>break them with a </a:t>
            </a:r>
            <a:r>
              <a:rPr lang="en-US" sz="2000" b="1" i="1" u="sng" dirty="0">
                <a:solidFill>
                  <a:srgbClr val="800000"/>
                </a:solidFill>
              </a:rPr>
              <a:t>rod of iron</a:t>
            </a:r>
            <a:r>
              <a:rPr lang="en-US" sz="2000" i="1" dirty="0">
                <a:solidFill>
                  <a:srgbClr val="800000"/>
                </a:solidFill>
              </a:rPr>
              <a:t>; You shall dash them to pieces like a </a:t>
            </a:r>
            <a:r>
              <a:rPr lang="en-US" sz="2000" i="1" dirty="0" smtClean="0">
                <a:solidFill>
                  <a:srgbClr val="800000"/>
                </a:solidFill>
              </a:rPr>
              <a:t>potter’s </a:t>
            </a:r>
            <a:r>
              <a:rPr lang="en-US" sz="2000" i="1" dirty="0">
                <a:solidFill>
                  <a:srgbClr val="800000"/>
                </a:solidFill>
              </a:rPr>
              <a:t>vessel</a:t>
            </a:r>
            <a:r>
              <a:rPr lang="en-US" sz="2000" i="1" dirty="0" smtClean="0">
                <a:solidFill>
                  <a:srgbClr val="800000"/>
                </a:solidFill>
              </a:rPr>
              <a:t>.” </a:t>
            </a:r>
            <a:r>
              <a:rPr lang="en-US" sz="2000" dirty="0" smtClean="0"/>
              <a:t>(</a:t>
            </a:r>
            <a:r>
              <a:rPr lang="en-US" sz="2000" b="1" dirty="0" smtClean="0">
                <a:solidFill>
                  <a:srgbClr val="800000"/>
                </a:solidFill>
              </a:rPr>
              <a:t>Psalm 2:1-9</a:t>
            </a:r>
            <a:r>
              <a:rPr lang="en-US" sz="2000" dirty="0" smtClean="0"/>
              <a:t>).</a:t>
            </a:r>
          </a:p>
          <a:p>
            <a:r>
              <a:rPr lang="en-US" sz="2000" dirty="0" smtClean="0"/>
              <a:t>See also:  </a:t>
            </a:r>
            <a:r>
              <a:rPr lang="en-US" sz="2000" b="1" dirty="0" smtClean="0">
                <a:solidFill>
                  <a:srgbClr val="800000"/>
                </a:solidFill>
              </a:rPr>
              <a:t>Psalm 110:1-5; Revelation 19:15</a:t>
            </a:r>
            <a:endParaRPr lang="en-US" sz="2000" b="1" dirty="0">
              <a:solidFill>
                <a:srgbClr val="800000"/>
              </a:solidFill>
            </a:endParaRPr>
          </a:p>
        </p:txBody>
      </p:sp>
    </p:spTree>
    <p:extLst>
      <p:ext uri="{BB962C8B-B14F-4D97-AF65-F5344CB8AC3E}">
        <p14:creationId xmlns:p14="http://schemas.microsoft.com/office/powerpoint/2010/main" val="77385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Effect transition="in" filter="fade">
                                      <p:cBhvr>
                                        <p:cTn id="11" dur="500"/>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Dragon</a:t>
            </a:r>
            <a:endParaRPr lang="en-US" dirty="0"/>
          </a:p>
        </p:txBody>
      </p:sp>
      <p:sp>
        <p:nvSpPr>
          <p:cNvPr id="3" name="Content Placeholder 2"/>
          <p:cNvSpPr>
            <a:spLocks noGrp="1"/>
          </p:cNvSpPr>
          <p:nvPr>
            <p:ph sz="quarter" idx="10"/>
          </p:nvPr>
        </p:nvSpPr>
        <p:spPr/>
        <p:txBody>
          <a:bodyPr/>
          <a:lstStyle/>
          <a:p>
            <a:pPr marL="346075" lvl="0" indent="-346075">
              <a:buFont typeface="+mj-lt"/>
              <a:buAutoNum type="arabicPeriod"/>
            </a:pPr>
            <a:r>
              <a:rPr lang="en-US" sz="2000" dirty="0"/>
              <a:t>When are we first introduced to a serpent at war with a woman and her male child?  What could this symbol represent?  Who is represented by the woman, the child, and the dragon? </a:t>
            </a:r>
            <a:endParaRPr lang="en-US" sz="2000" dirty="0" smtClean="0"/>
          </a:p>
          <a:p>
            <a:r>
              <a:rPr lang="en-US" sz="2000" dirty="0" smtClean="0"/>
              <a:t>Refers to a conflict that </a:t>
            </a:r>
            <a:r>
              <a:rPr lang="en-US" sz="2000" dirty="0" smtClean="0"/>
              <a:t>began in the Garden of Eden:</a:t>
            </a:r>
          </a:p>
          <a:p>
            <a:r>
              <a:rPr lang="en-US" sz="2000" dirty="0"/>
              <a:t>Splendor of woman and 12 indicates all of God’s people at any time (</a:t>
            </a:r>
            <a:r>
              <a:rPr lang="en-US" sz="2000" b="1" dirty="0">
                <a:solidFill>
                  <a:srgbClr val="800000"/>
                </a:solidFill>
              </a:rPr>
              <a:t>Gen. 37:9-10</a:t>
            </a:r>
            <a:r>
              <a:rPr lang="en-US" sz="2000" dirty="0"/>
              <a:t>):</a:t>
            </a:r>
            <a:endParaRPr lang="en-US" sz="2000" dirty="0" smtClean="0"/>
          </a:p>
          <a:p>
            <a:r>
              <a:rPr lang="en-US" sz="2000" b="1" dirty="0" smtClean="0">
                <a:solidFill>
                  <a:srgbClr val="800000"/>
                </a:solidFill>
              </a:rPr>
              <a:t>Micah 4:10-5:2 </a:t>
            </a:r>
            <a:r>
              <a:rPr lang="en-US" sz="2000" dirty="0" smtClean="0"/>
              <a:t>emphasizes faithful remnant of Israel laboring until Messiah came.</a:t>
            </a:r>
          </a:p>
          <a:p>
            <a:r>
              <a:rPr lang="en-US" sz="2000" b="1" dirty="0" smtClean="0">
                <a:solidFill>
                  <a:srgbClr val="800000"/>
                </a:solidFill>
              </a:rPr>
              <a:t>Isaiah 66:7-9 </a:t>
            </a:r>
            <a:r>
              <a:rPr lang="en-US" sz="2000" dirty="0" smtClean="0"/>
              <a:t>emphasizes the nation born to her in a day in addition to male child.</a:t>
            </a:r>
          </a:p>
          <a:p>
            <a:r>
              <a:rPr lang="en-US" sz="2000" dirty="0" smtClean="0"/>
              <a:t>The </a:t>
            </a:r>
            <a:r>
              <a:rPr lang="en-US" sz="2000" i="1" dirty="0" smtClean="0">
                <a:solidFill>
                  <a:srgbClr val="800000"/>
                </a:solidFill>
              </a:rPr>
              <a:t>“Male Child”</a:t>
            </a:r>
            <a:r>
              <a:rPr lang="en-US" sz="2000" dirty="0" smtClean="0"/>
              <a:t> is obviously the Christ born from the faithful remnant of Israel.</a:t>
            </a:r>
          </a:p>
          <a:p>
            <a:r>
              <a:rPr lang="en-US" sz="2000" dirty="0" smtClean="0"/>
              <a:t>The Dragon is </a:t>
            </a:r>
            <a:r>
              <a:rPr lang="en-US" sz="2000" dirty="0"/>
              <a:t>directly identified as </a:t>
            </a:r>
            <a:r>
              <a:rPr lang="en-US" sz="2000" i="1" dirty="0" smtClean="0">
                <a:solidFill>
                  <a:srgbClr val="800000"/>
                </a:solidFill>
              </a:rPr>
              <a:t>“that </a:t>
            </a:r>
            <a:r>
              <a:rPr lang="en-US" sz="2000" b="1" i="1" dirty="0">
                <a:solidFill>
                  <a:srgbClr val="800000"/>
                </a:solidFill>
              </a:rPr>
              <a:t>serpent of old</a:t>
            </a:r>
            <a:r>
              <a:rPr lang="en-US" sz="2000" i="1" dirty="0">
                <a:solidFill>
                  <a:srgbClr val="800000"/>
                </a:solidFill>
              </a:rPr>
              <a:t>, called </a:t>
            </a:r>
            <a:r>
              <a:rPr lang="en-US" sz="2000" b="1" i="1" dirty="0">
                <a:solidFill>
                  <a:srgbClr val="800000"/>
                </a:solidFill>
              </a:rPr>
              <a:t>the Devil </a:t>
            </a:r>
            <a:r>
              <a:rPr lang="en-US" sz="2000" i="1" dirty="0">
                <a:solidFill>
                  <a:srgbClr val="800000"/>
                </a:solidFill>
              </a:rPr>
              <a:t>and </a:t>
            </a:r>
            <a:r>
              <a:rPr lang="en-US" sz="2000" b="1" i="1" dirty="0" smtClean="0">
                <a:solidFill>
                  <a:srgbClr val="800000"/>
                </a:solidFill>
              </a:rPr>
              <a:t>Satan</a:t>
            </a:r>
            <a:r>
              <a:rPr lang="en-US" sz="2000" i="1" dirty="0" smtClean="0">
                <a:solidFill>
                  <a:srgbClr val="800000"/>
                </a:solidFill>
              </a:rPr>
              <a:t>”</a:t>
            </a:r>
            <a:r>
              <a:rPr lang="en-US" sz="2000" dirty="0" smtClean="0"/>
              <a:t> </a:t>
            </a:r>
            <a:r>
              <a:rPr lang="en-US" sz="2000" dirty="0"/>
              <a:t>(</a:t>
            </a:r>
            <a:r>
              <a:rPr lang="en-US" sz="2000" b="1" dirty="0">
                <a:solidFill>
                  <a:srgbClr val="800000"/>
                </a:solidFill>
              </a:rPr>
              <a:t>Revelation </a:t>
            </a:r>
            <a:r>
              <a:rPr lang="en-US" sz="2000" b="1" dirty="0" smtClean="0">
                <a:solidFill>
                  <a:srgbClr val="800000"/>
                </a:solidFill>
              </a:rPr>
              <a:t>12:9</a:t>
            </a:r>
            <a:r>
              <a:rPr lang="en-US" sz="2000" dirty="0" smtClean="0"/>
              <a:t>)</a:t>
            </a:r>
            <a:endParaRPr lang="en-US" sz="2000" dirty="0"/>
          </a:p>
        </p:txBody>
      </p:sp>
    </p:spTree>
    <p:extLst>
      <p:ext uri="{BB962C8B-B14F-4D97-AF65-F5344CB8AC3E}">
        <p14:creationId xmlns:p14="http://schemas.microsoft.com/office/powerpoint/2010/main" val="79312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16344</TotalTime>
  <Words>3664</Words>
  <Application>Microsoft Office PowerPoint</Application>
  <PresentationFormat>On-screen Show (16:9)</PresentationFormat>
  <Paragraphs>141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the_lion_of_the_tribe_of_judah-still-16x9</vt:lpstr>
      <vt:lpstr>Revelation Defending God and Encouraging His Saints</vt:lpstr>
      <vt:lpstr>PowerPoint Presentation</vt:lpstr>
      <vt:lpstr>Appearance of Great Signs</vt:lpstr>
      <vt:lpstr>Ancient Conflict</vt:lpstr>
      <vt:lpstr>The Glorious Woman</vt:lpstr>
      <vt:lpstr>The Glorious Woman</vt:lpstr>
      <vt:lpstr>The Glorious Woman</vt:lpstr>
      <vt:lpstr>The Male Child</vt:lpstr>
      <vt:lpstr>The Dragon</vt:lpstr>
      <vt:lpstr>The Dragon’s Power</vt:lpstr>
      <vt:lpstr>The Male Child’s Victory</vt:lpstr>
      <vt:lpstr>The Woman Escapes</vt:lpstr>
      <vt:lpstr>The Woman Escapes</vt:lpstr>
      <vt:lpstr>The Woman Escapes</vt:lpstr>
      <vt:lpstr>PowerPoint Presentation</vt:lpstr>
      <vt:lpstr>“War Breaks Out in Heaven”</vt:lpstr>
      <vt:lpstr>Overcoming When Judged</vt:lpstr>
      <vt:lpstr>The Secret to Overcoming</vt:lpstr>
      <vt:lpstr>PowerPoint Presentation</vt:lpstr>
      <vt:lpstr>The Devil Persecutes the Woman</vt:lpstr>
      <vt:lpstr>The Woman Escapes – Revisited</vt:lpstr>
      <vt:lpstr>Targeting the Woman’s Children</vt:lpstr>
      <vt:lpstr>Targeting Us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Trevor Bowen</dc:creator>
  <cp:lastModifiedBy>C. Trevor Bowen</cp:lastModifiedBy>
  <cp:revision>2579</cp:revision>
  <cp:lastPrinted>2017-05-14T13:54:25Z</cp:lastPrinted>
  <dcterms:created xsi:type="dcterms:W3CDTF">2017-04-01T00:42:32Z</dcterms:created>
  <dcterms:modified xsi:type="dcterms:W3CDTF">2017-05-15T00:28:38Z</dcterms:modified>
</cp:coreProperties>
</file>