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83" r:id="rId2"/>
    <p:sldId id="378" r:id="rId3"/>
    <p:sldId id="380" r:id="rId4"/>
    <p:sldId id="381" r:id="rId5"/>
    <p:sldId id="382" r:id="rId6"/>
    <p:sldId id="350" r:id="rId7"/>
    <p:sldId id="351" r:id="rId8"/>
    <p:sldId id="312" r:id="rId9"/>
    <p:sldId id="357" r:id="rId10"/>
    <p:sldId id="333" r:id="rId11"/>
    <p:sldId id="406" r:id="rId12"/>
    <p:sldId id="405" r:id="rId13"/>
    <p:sldId id="407" r:id="rId14"/>
    <p:sldId id="356" r:id="rId15"/>
    <p:sldId id="408" r:id="rId16"/>
    <p:sldId id="318" r:id="rId17"/>
    <p:sldId id="313" r:id="rId18"/>
    <p:sldId id="349" r:id="rId19"/>
    <p:sldId id="411" r:id="rId20"/>
    <p:sldId id="410" r:id="rId21"/>
    <p:sldId id="409" r:id="rId22"/>
    <p:sldId id="412" r:id="rId23"/>
    <p:sldId id="362" r:id="rId24"/>
    <p:sldId id="384" r:id="rId25"/>
    <p:sldId id="385" r:id="rId26"/>
  </p:sldIdLst>
  <p:sldSz cx="9144000" cy="5143500" type="screen16x9"/>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49" d="100"/>
          <a:sy n="149" d="100"/>
        </p:scale>
        <p:origin x="-612"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6BA463D2-8CFA-42C7-9E7A-A254791D8B3F}" type="datetimeFigureOut">
              <a:rPr lang="en-US" smtClean="0"/>
              <a:t>5/18/2017</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5C2E47C3-C2AB-4CB0-BBCD-723064B2B264}" type="slidenum">
              <a:rPr lang="en-US" smtClean="0"/>
              <a:t>‹#›</a:t>
            </a:fld>
            <a:endParaRPr lang="en-US"/>
          </a:p>
        </p:txBody>
      </p:sp>
    </p:spTree>
    <p:extLst>
      <p:ext uri="{BB962C8B-B14F-4D97-AF65-F5344CB8AC3E}">
        <p14:creationId xmlns:p14="http://schemas.microsoft.com/office/powerpoint/2010/main" val="92791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8313"/>
          </a:xfrm>
          <a:prstGeom prst="rect">
            <a:avLst/>
          </a:prstGeom>
        </p:spPr>
        <p:txBody>
          <a:bodyPr vert="horz" lIns="91440" tIns="45720" rIns="91440" bIns="45720" rtlCol="0"/>
          <a:lstStyle>
            <a:lvl1pPr algn="r">
              <a:defRPr sz="1200"/>
            </a:lvl1pPr>
          </a:lstStyle>
          <a:p>
            <a:fld id="{20B09D3B-D414-449C-B505-68698A20A20D}" type="datetimeFigureOut">
              <a:rPr lang="en-US" smtClean="0"/>
              <a:t>5/18/2017</a:t>
            </a:fld>
            <a:endParaRPr lang="en-US"/>
          </a:p>
        </p:txBody>
      </p:sp>
      <p:sp>
        <p:nvSpPr>
          <p:cNvPr id="4" name="Slide Image Placeholder 3"/>
          <p:cNvSpPr>
            <a:spLocks noGrp="1" noRot="1" noChangeAspect="1"/>
          </p:cNvSpPr>
          <p:nvPr>
            <p:ph type="sldImg" idx="2"/>
          </p:nvPr>
        </p:nvSpPr>
        <p:spPr>
          <a:xfrm>
            <a:off x="428625" y="703263"/>
            <a:ext cx="6245225" cy="3513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49763"/>
            <a:ext cx="5683250" cy="42164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525"/>
            <a:ext cx="3078163"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899525"/>
            <a:ext cx="3078163" cy="468313"/>
          </a:xfrm>
          <a:prstGeom prst="rect">
            <a:avLst/>
          </a:prstGeom>
        </p:spPr>
        <p:txBody>
          <a:bodyPr vert="horz" lIns="91440" tIns="45720" rIns="91440" bIns="45720" rtlCol="0" anchor="b"/>
          <a:lstStyle>
            <a:lvl1pPr algn="r">
              <a:defRPr sz="1200"/>
            </a:lvl1pPr>
          </a:lstStyle>
          <a:p>
            <a:fld id="{D9106257-F59A-4451-B33C-571F0B039292}" type="slidenum">
              <a:rPr lang="en-US" smtClean="0"/>
              <a:t>‹#›</a:t>
            </a:fld>
            <a:endParaRPr lang="en-US"/>
          </a:p>
        </p:txBody>
      </p:sp>
    </p:spTree>
    <p:extLst>
      <p:ext uri="{BB962C8B-B14F-4D97-AF65-F5344CB8AC3E}">
        <p14:creationId xmlns:p14="http://schemas.microsoft.com/office/powerpoint/2010/main" val="41168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smtClean="0"/>
              <a:t>Add Your Title</a:t>
            </a:r>
            <a:endParaRPr lang="en-US" dirty="0"/>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3630400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682729"/>
            <a:ext cx="2133600" cy="3429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4682729"/>
            <a:ext cx="2133600" cy="342900"/>
          </a:xfrm>
          <a:prstGeom prst="rect">
            <a:avLst/>
          </a:prstGeom>
        </p:spPr>
        <p:txBody>
          <a:bodyPr/>
          <a:lstStyle>
            <a:lvl1pPr>
              <a:defRPr/>
            </a:lvl1pPr>
          </a:lstStyle>
          <a:p>
            <a:fld id="{DBA1DA33-ACFF-4273-A34B-A3011CC387F9}" type="slidenum">
              <a:rPr lang="en-US" altLang="en-US"/>
              <a:pPr/>
              <a:t>‹#›</a:t>
            </a:fld>
            <a:endParaRPr lang="en-US" altLang="en-US"/>
          </a:p>
        </p:txBody>
      </p:sp>
    </p:spTree>
    <p:extLst>
      <p:ext uri="{BB962C8B-B14F-4D97-AF65-F5344CB8AC3E}">
        <p14:creationId xmlns:p14="http://schemas.microsoft.com/office/powerpoint/2010/main" val="369296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13 – The Child, the Woman, and the Dragon</a:t>
            </a:r>
            <a:endParaRPr lang="en-US" sz="1800" b="1" dirty="0"/>
          </a:p>
        </p:txBody>
      </p:sp>
    </p:spTree>
    <p:extLst>
      <p:ext uri="{BB962C8B-B14F-4D97-AF65-F5344CB8AC3E}">
        <p14:creationId xmlns:p14="http://schemas.microsoft.com/office/powerpoint/2010/main" val="2453317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Great Image”</a:t>
            </a:r>
            <a:endParaRPr lang="en-US" dirty="0"/>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3"/>
            </a:pPr>
            <a:r>
              <a:rPr lang="en-US" sz="1900" dirty="0"/>
              <a:t>Describe the image or statue that Nebuchadnezzar saw in his dream?  What did each of these segments represent?</a:t>
            </a:r>
            <a:endParaRPr lang="en-US" sz="1900" dirty="0" smtClean="0"/>
          </a:p>
          <a:p>
            <a:pPr marL="0" indent="0">
              <a:spcBef>
                <a:spcPts val="0"/>
              </a:spcBef>
              <a:buNone/>
            </a:pPr>
            <a:r>
              <a:rPr lang="en-US" altLang="en-US" sz="1900" i="1" dirty="0">
                <a:solidFill>
                  <a:srgbClr val="800000"/>
                </a:solidFill>
              </a:rPr>
              <a:t>“You, O king, were watching; and behold, </a:t>
            </a:r>
            <a:r>
              <a:rPr lang="en-US" altLang="en-US" sz="1900" b="1" i="1" dirty="0">
                <a:solidFill>
                  <a:srgbClr val="800000"/>
                </a:solidFill>
              </a:rPr>
              <a:t>a great image</a:t>
            </a:r>
            <a:r>
              <a:rPr lang="en-US" altLang="en-US" sz="1900" i="1" dirty="0">
                <a:solidFill>
                  <a:srgbClr val="800000"/>
                </a:solidFill>
              </a:rPr>
              <a:t>! This great image, whose splendor was excellent, stood before you; and </a:t>
            </a:r>
            <a:r>
              <a:rPr lang="en-US" altLang="en-US" sz="1900" b="1" i="1" dirty="0">
                <a:solidFill>
                  <a:srgbClr val="800000"/>
                </a:solidFill>
              </a:rPr>
              <a:t>its form was awesome</a:t>
            </a:r>
            <a:r>
              <a:rPr lang="en-US" altLang="en-US" sz="1900" i="1" dirty="0">
                <a:solidFill>
                  <a:srgbClr val="800000"/>
                </a:solidFill>
              </a:rPr>
              <a:t>. This </a:t>
            </a:r>
            <a:r>
              <a:rPr lang="en-US" altLang="en-US" sz="1900" i="1" dirty="0" smtClean="0">
                <a:solidFill>
                  <a:srgbClr val="800000"/>
                </a:solidFill>
              </a:rPr>
              <a:t>image’s </a:t>
            </a:r>
            <a:r>
              <a:rPr lang="en-US" altLang="en-US" sz="1900" b="1" i="1" dirty="0">
                <a:solidFill>
                  <a:srgbClr val="800000"/>
                </a:solidFill>
              </a:rPr>
              <a:t>head was of fine </a:t>
            </a:r>
            <a:r>
              <a:rPr lang="en-US" altLang="en-US" sz="1900" b="1" i="1" u="sng" dirty="0">
                <a:solidFill>
                  <a:srgbClr val="800000"/>
                </a:solidFill>
              </a:rPr>
              <a:t>gold</a:t>
            </a:r>
            <a:r>
              <a:rPr lang="en-US" altLang="en-US" sz="1900" i="1" dirty="0">
                <a:solidFill>
                  <a:srgbClr val="800000"/>
                </a:solidFill>
              </a:rPr>
              <a:t>, its </a:t>
            </a:r>
            <a:r>
              <a:rPr lang="en-US" altLang="en-US" sz="1900" b="1" i="1" dirty="0">
                <a:solidFill>
                  <a:srgbClr val="800000"/>
                </a:solidFill>
              </a:rPr>
              <a:t>chest and arms of </a:t>
            </a:r>
            <a:r>
              <a:rPr lang="en-US" altLang="en-US" sz="1900" b="1" i="1" u="sng" dirty="0">
                <a:solidFill>
                  <a:srgbClr val="800000"/>
                </a:solidFill>
              </a:rPr>
              <a:t>silver</a:t>
            </a:r>
            <a:r>
              <a:rPr lang="en-US" altLang="en-US" sz="1900" i="1" dirty="0">
                <a:solidFill>
                  <a:srgbClr val="800000"/>
                </a:solidFill>
              </a:rPr>
              <a:t>, its </a:t>
            </a:r>
            <a:r>
              <a:rPr lang="en-US" altLang="en-US" sz="1900" b="1" i="1" dirty="0">
                <a:solidFill>
                  <a:srgbClr val="800000"/>
                </a:solidFill>
              </a:rPr>
              <a:t>belly and thighs of bronze</a:t>
            </a:r>
            <a:r>
              <a:rPr lang="en-US" altLang="en-US" sz="1900" i="1" dirty="0">
                <a:solidFill>
                  <a:srgbClr val="800000"/>
                </a:solidFill>
              </a:rPr>
              <a:t>, </a:t>
            </a:r>
            <a:r>
              <a:rPr lang="en-US" altLang="en-US" sz="1900" b="1" i="1" dirty="0">
                <a:solidFill>
                  <a:srgbClr val="800000"/>
                </a:solidFill>
              </a:rPr>
              <a:t>its legs of </a:t>
            </a:r>
            <a:r>
              <a:rPr lang="en-US" altLang="en-US" sz="1900" b="1" i="1" u="sng" dirty="0">
                <a:solidFill>
                  <a:srgbClr val="800000"/>
                </a:solidFill>
              </a:rPr>
              <a:t>iron</a:t>
            </a:r>
            <a:r>
              <a:rPr lang="en-US" altLang="en-US" sz="1900" b="1" i="1" dirty="0">
                <a:solidFill>
                  <a:srgbClr val="800000"/>
                </a:solidFill>
              </a:rPr>
              <a:t>, its feet </a:t>
            </a:r>
            <a:r>
              <a:rPr lang="en-US" altLang="en-US" sz="1900" b="1" i="1" u="sng" dirty="0">
                <a:solidFill>
                  <a:srgbClr val="800000"/>
                </a:solidFill>
              </a:rPr>
              <a:t>partly of iron and partly of clay</a:t>
            </a:r>
            <a:r>
              <a:rPr lang="en-US" altLang="en-US" sz="1900" i="1" dirty="0">
                <a:solidFill>
                  <a:srgbClr val="800000"/>
                </a:solidFill>
              </a:rPr>
              <a:t>. You watched while </a:t>
            </a:r>
            <a:r>
              <a:rPr lang="en-US" altLang="en-US" sz="1900" b="1" i="1" dirty="0">
                <a:solidFill>
                  <a:srgbClr val="800000"/>
                </a:solidFill>
              </a:rPr>
              <a:t>a stone was </a:t>
            </a:r>
            <a:r>
              <a:rPr lang="en-US" altLang="en-US" sz="1900" b="1" i="1" u="sng" dirty="0">
                <a:solidFill>
                  <a:srgbClr val="800000"/>
                </a:solidFill>
              </a:rPr>
              <a:t>cut out without hands</a:t>
            </a:r>
            <a:r>
              <a:rPr lang="en-US" altLang="en-US" sz="1900" i="1" dirty="0">
                <a:solidFill>
                  <a:srgbClr val="800000"/>
                </a:solidFill>
              </a:rPr>
              <a:t>, which </a:t>
            </a:r>
            <a:r>
              <a:rPr lang="en-US" altLang="en-US" sz="1900" b="1" i="1" dirty="0">
                <a:solidFill>
                  <a:srgbClr val="800000"/>
                </a:solidFill>
              </a:rPr>
              <a:t>struck the image </a:t>
            </a:r>
            <a:r>
              <a:rPr lang="en-US" altLang="en-US" sz="1900" b="1" i="1" u="sng" dirty="0">
                <a:solidFill>
                  <a:srgbClr val="800000"/>
                </a:solidFill>
              </a:rPr>
              <a:t>on its feet</a:t>
            </a:r>
            <a:r>
              <a:rPr lang="en-US" altLang="en-US" sz="1900" i="1" dirty="0">
                <a:solidFill>
                  <a:srgbClr val="800000"/>
                </a:solidFill>
              </a:rPr>
              <a:t> of iron and clay, and broke them in pieces. Then the iron, the clay, the bronze, the silver, and the gold were </a:t>
            </a:r>
            <a:r>
              <a:rPr lang="en-US" altLang="en-US" sz="1900" b="1" i="1" dirty="0">
                <a:solidFill>
                  <a:srgbClr val="800000"/>
                </a:solidFill>
              </a:rPr>
              <a:t>crushed together</a:t>
            </a:r>
            <a:r>
              <a:rPr lang="en-US" altLang="en-US" sz="1900" i="1" dirty="0">
                <a:solidFill>
                  <a:srgbClr val="800000"/>
                </a:solidFill>
              </a:rPr>
              <a:t>, and became like chaff from the summer threshing floors; the wind carried them away so that </a:t>
            </a:r>
            <a:r>
              <a:rPr lang="en-US" altLang="en-US" sz="1900" b="1" i="1" dirty="0">
                <a:solidFill>
                  <a:srgbClr val="800000"/>
                </a:solidFill>
              </a:rPr>
              <a:t>no trace of them was found</a:t>
            </a:r>
            <a:r>
              <a:rPr lang="en-US" altLang="en-US" sz="1900" i="1" dirty="0">
                <a:solidFill>
                  <a:srgbClr val="800000"/>
                </a:solidFill>
              </a:rPr>
              <a:t>. And </a:t>
            </a:r>
            <a:r>
              <a:rPr lang="en-US" altLang="en-US" sz="1900" b="1" i="1" dirty="0">
                <a:solidFill>
                  <a:srgbClr val="800000"/>
                </a:solidFill>
              </a:rPr>
              <a:t>the stone that struck the image became a </a:t>
            </a:r>
            <a:r>
              <a:rPr lang="en-US" altLang="en-US" sz="1900" b="1" i="1" u="sng" dirty="0">
                <a:solidFill>
                  <a:srgbClr val="800000"/>
                </a:solidFill>
              </a:rPr>
              <a:t>great mountain and filled the whole earth</a:t>
            </a:r>
            <a:r>
              <a:rPr lang="en-US" altLang="en-US" sz="1900" i="1" dirty="0">
                <a:solidFill>
                  <a:srgbClr val="800000"/>
                </a:solidFill>
              </a:rPr>
              <a:t>.”</a:t>
            </a:r>
            <a:r>
              <a:rPr lang="en-US" altLang="en-US" sz="1900" dirty="0">
                <a:solidFill>
                  <a:srgbClr val="800000"/>
                </a:solidFill>
              </a:rPr>
              <a:t> </a:t>
            </a:r>
            <a:r>
              <a:rPr lang="en-US" altLang="en-US" sz="1900" dirty="0"/>
              <a:t>(</a:t>
            </a:r>
            <a:r>
              <a:rPr lang="en-US" altLang="en-US" sz="1900" b="1" dirty="0">
                <a:solidFill>
                  <a:srgbClr val="800000"/>
                </a:solidFill>
              </a:rPr>
              <a:t>Daniel 2:31-35</a:t>
            </a:r>
            <a:r>
              <a:rPr lang="en-US" altLang="en-US" sz="1900" dirty="0" smtClean="0"/>
              <a:t>)</a:t>
            </a:r>
            <a:endParaRPr lang="en-US" sz="1900" dirty="0" smtClean="0"/>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4161" y="1129938"/>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Gold</a:t>
            </a:r>
            <a:endParaRPr lang="en-US" b="1" dirty="0">
              <a:solidFill>
                <a:srgbClr val="800000"/>
              </a:solidFill>
              <a:latin typeface="Impact" panose="020B0806030902050204" pitchFamily="34" charset="0"/>
              <a:cs typeface="Arial" panose="020B0604020202020204" pitchFamily="34" charset="0"/>
            </a:endParaRPr>
          </a:p>
        </p:txBody>
      </p:sp>
      <p:sp>
        <p:nvSpPr>
          <p:cNvPr id="6" name="TextBox 5"/>
          <p:cNvSpPr txBox="1"/>
          <p:nvPr/>
        </p:nvSpPr>
        <p:spPr>
          <a:xfrm>
            <a:off x="6614161" y="1772195"/>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Silver</a:t>
            </a:r>
            <a:endParaRPr lang="en-US" b="1" dirty="0">
              <a:solidFill>
                <a:srgbClr val="800000"/>
              </a:solidFill>
              <a:latin typeface="Impact" panose="020B0806030902050204" pitchFamily="34" charset="0"/>
              <a:cs typeface="Arial" panose="020B0604020202020204" pitchFamily="34" charset="0"/>
            </a:endParaRPr>
          </a:p>
        </p:txBody>
      </p:sp>
      <p:sp>
        <p:nvSpPr>
          <p:cNvPr id="7" name="TextBox 6"/>
          <p:cNvSpPr txBox="1"/>
          <p:nvPr/>
        </p:nvSpPr>
        <p:spPr>
          <a:xfrm>
            <a:off x="6614161" y="2627801"/>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Bronze</a:t>
            </a:r>
            <a:endParaRPr lang="en-US" b="1" dirty="0">
              <a:solidFill>
                <a:srgbClr val="800000"/>
              </a:solidFill>
              <a:latin typeface="Impact" panose="020B0806030902050204" pitchFamily="34" charset="0"/>
              <a:cs typeface="Arial" panose="020B0604020202020204" pitchFamily="34" charset="0"/>
            </a:endParaRPr>
          </a:p>
        </p:txBody>
      </p:sp>
      <p:sp>
        <p:nvSpPr>
          <p:cNvPr id="8" name="TextBox 7"/>
          <p:cNvSpPr txBox="1"/>
          <p:nvPr/>
        </p:nvSpPr>
        <p:spPr>
          <a:xfrm>
            <a:off x="6614161" y="3666310"/>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a:t>
            </a:r>
            <a:endParaRPr lang="en-US" b="1" dirty="0">
              <a:solidFill>
                <a:srgbClr val="800000"/>
              </a:solidFill>
              <a:latin typeface="Impact" panose="020B0806030902050204" pitchFamily="34" charset="0"/>
              <a:cs typeface="Arial" panose="020B0604020202020204" pitchFamily="34" charset="0"/>
            </a:endParaRPr>
          </a:p>
        </p:txBody>
      </p:sp>
      <p:sp>
        <p:nvSpPr>
          <p:cNvPr id="9" name="TextBox 8"/>
          <p:cNvSpPr txBox="1"/>
          <p:nvPr/>
        </p:nvSpPr>
        <p:spPr>
          <a:xfrm>
            <a:off x="6614161" y="4371711"/>
            <a:ext cx="855617" cy="646331"/>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 &amp; Clay</a:t>
            </a:r>
            <a:endParaRPr lang="en-US" b="1" dirty="0">
              <a:solidFill>
                <a:srgbClr val="80000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50035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Kingdoms</a:t>
            </a:r>
            <a:endParaRPr lang="en-US" dirty="0"/>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3"/>
            </a:pPr>
            <a:r>
              <a:rPr lang="en-US" sz="1900" dirty="0"/>
              <a:t>Describe the image or statue that Nebuchadnezzar saw in his dream? </a:t>
            </a:r>
            <a:r>
              <a:rPr lang="en-US" sz="1900" dirty="0" smtClean="0"/>
              <a:t> What </a:t>
            </a:r>
            <a:r>
              <a:rPr lang="en-US" sz="1900" dirty="0"/>
              <a:t>did each of these segments represent?</a:t>
            </a:r>
            <a:endParaRPr lang="en-US" sz="1900" dirty="0" smtClean="0"/>
          </a:p>
          <a:p>
            <a:pPr marL="0" indent="0">
              <a:spcBef>
                <a:spcPts val="0"/>
              </a:spcBef>
              <a:buNone/>
            </a:pPr>
            <a:r>
              <a:rPr lang="en-US" altLang="en-US" sz="1900" i="1" dirty="0">
                <a:solidFill>
                  <a:srgbClr val="800000"/>
                </a:solidFill>
              </a:rPr>
              <a:t>“This is the dream. Now we will tell the </a:t>
            </a:r>
            <a:r>
              <a:rPr lang="en-US" altLang="en-US" sz="1900" b="1" i="1" u="sng" dirty="0">
                <a:solidFill>
                  <a:srgbClr val="800000"/>
                </a:solidFill>
              </a:rPr>
              <a:t>interpretation</a:t>
            </a:r>
            <a:r>
              <a:rPr lang="en-US" altLang="en-US" sz="1900" i="1" dirty="0">
                <a:solidFill>
                  <a:srgbClr val="800000"/>
                </a:solidFill>
              </a:rPr>
              <a:t> of it before the king.  You, O king, are </a:t>
            </a:r>
            <a:r>
              <a:rPr lang="en-US" altLang="en-US" sz="1900" b="1" i="1" dirty="0">
                <a:solidFill>
                  <a:srgbClr val="800000"/>
                </a:solidFill>
              </a:rPr>
              <a:t>a king of kings</a:t>
            </a:r>
            <a:r>
              <a:rPr lang="en-US" altLang="en-US" sz="1900" i="1" dirty="0">
                <a:solidFill>
                  <a:srgbClr val="800000"/>
                </a:solidFill>
              </a:rPr>
              <a:t>. For the God of heaven has given you </a:t>
            </a:r>
            <a:r>
              <a:rPr lang="en-US" altLang="en-US" sz="1900" b="1" i="1" dirty="0">
                <a:solidFill>
                  <a:srgbClr val="800000"/>
                </a:solidFill>
              </a:rPr>
              <a:t>a </a:t>
            </a:r>
            <a:r>
              <a:rPr lang="en-US" altLang="en-US" sz="1900" b="1" i="1" dirty="0" smtClean="0">
                <a:solidFill>
                  <a:srgbClr val="800000"/>
                </a:solidFill>
              </a:rPr>
              <a:t>kingdom </a:t>
            </a:r>
            <a:r>
              <a:rPr lang="en-US" altLang="en-US" sz="1900" i="1" dirty="0" smtClean="0">
                <a:solidFill>
                  <a:srgbClr val="800000"/>
                </a:solidFill>
              </a:rPr>
              <a:t>… </a:t>
            </a:r>
            <a:r>
              <a:rPr lang="en-US" altLang="en-US" sz="1900" b="1" i="1" u="sng" dirty="0" smtClean="0">
                <a:solidFill>
                  <a:srgbClr val="800000"/>
                </a:solidFill>
              </a:rPr>
              <a:t>you</a:t>
            </a:r>
            <a:r>
              <a:rPr lang="en-US" altLang="en-US" sz="1900" b="1" i="1" dirty="0" smtClean="0">
                <a:solidFill>
                  <a:srgbClr val="800000"/>
                </a:solidFill>
              </a:rPr>
              <a:t> </a:t>
            </a:r>
            <a:r>
              <a:rPr lang="en-US" altLang="en-US" sz="1900" b="1" i="1" dirty="0">
                <a:solidFill>
                  <a:srgbClr val="800000"/>
                </a:solidFill>
              </a:rPr>
              <a:t>are this head of gold</a:t>
            </a:r>
            <a:r>
              <a:rPr lang="en-US" altLang="en-US" sz="1900" i="1" dirty="0">
                <a:solidFill>
                  <a:srgbClr val="800000"/>
                </a:solidFill>
              </a:rPr>
              <a:t>. But </a:t>
            </a:r>
            <a:r>
              <a:rPr lang="en-US" altLang="en-US" sz="1900" b="1" i="1" dirty="0">
                <a:solidFill>
                  <a:srgbClr val="800000"/>
                </a:solidFill>
              </a:rPr>
              <a:t>after you shall arise another </a:t>
            </a:r>
            <a:r>
              <a:rPr lang="en-US" altLang="en-US" sz="1900" b="1" i="1" u="sng" dirty="0">
                <a:solidFill>
                  <a:srgbClr val="800000"/>
                </a:solidFill>
              </a:rPr>
              <a:t>kingdom</a:t>
            </a:r>
            <a:r>
              <a:rPr lang="en-US" altLang="en-US" sz="1900" b="1" i="1" dirty="0">
                <a:solidFill>
                  <a:srgbClr val="800000"/>
                </a:solidFill>
              </a:rPr>
              <a:t> </a:t>
            </a:r>
            <a:r>
              <a:rPr lang="en-US" altLang="en-US" sz="1900" i="1" dirty="0" smtClean="0">
                <a:solidFill>
                  <a:srgbClr val="800000"/>
                </a:solidFill>
              </a:rPr>
              <a:t>… then </a:t>
            </a:r>
            <a:r>
              <a:rPr lang="en-US" altLang="en-US" sz="1900" b="1" i="1" dirty="0">
                <a:solidFill>
                  <a:srgbClr val="800000"/>
                </a:solidFill>
              </a:rPr>
              <a:t>another, a </a:t>
            </a:r>
            <a:r>
              <a:rPr lang="en-US" altLang="en-US" sz="1900" b="1" i="1" u="sng" dirty="0">
                <a:solidFill>
                  <a:srgbClr val="800000"/>
                </a:solidFill>
              </a:rPr>
              <a:t>third</a:t>
            </a:r>
            <a:r>
              <a:rPr lang="en-US" altLang="en-US" sz="1900" b="1" i="1" dirty="0">
                <a:solidFill>
                  <a:srgbClr val="800000"/>
                </a:solidFill>
              </a:rPr>
              <a:t> </a:t>
            </a:r>
            <a:r>
              <a:rPr lang="en-US" altLang="en-US" sz="1900" b="1" i="1" u="sng" dirty="0">
                <a:solidFill>
                  <a:srgbClr val="800000"/>
                </a:solidFill>
              </a:rPr>
              <a:t>kingdom</a:t>
            </a:r>
            <a:r>
              <a:rPr lang="en-US" altLang="en-US" sz="1900" b="1" i="1" dirty="0">
                <a:solidFill>
                  <a:srgbClr val="800000"/>
                </a:solidFill>
              </a:rPr>
              <a:t> </a:t>
            </a:r>
            <a:r>
              <a:rPr lang="en-US" altLang="en-US" sz="1900" i="1" dirty="0">
                <a:solidFill>
                  <a:srgbClr val="800000"/>
                </a:solidFill>
              </a:rPr>
              <a:t>of bronze, which shall rule over all the earth. And </a:t>
            </a:r>
            <a:r>
              <a:rPr lang="en-US" altLang="en-US" sz="1900" b="1" i="1" dirty="0">
                <a:solidFill>
                  <a:srgbClr val="800000"/>
                </a:solidFill>
              </a:rPr>
              <a:t>the </a:t>
            </a:r>
            <a:r>
              <a:rPr lang="en-US" altLang="en-US" sz="1900" b="1" i="1" u="sng" dirty="0">
                <a:solidFill>
                  <a:srgbClr val="800000"/>
                </a:solidFill>
              </a:rPr>
              <a:t>fourth kingdom </a:t>
            </a:r>
            <a:r>
              <a:rPr lang="en-US" altLang="en-US" sz="1900" i="1" dirty="0" smtClean="0">
                <a:solidFill>
                  <a:srgbClr val="800000"/>
                </a:solidFill>
              </a:rPr>
              <a:t>…”</a:t>
            </a:r>
            <a:r>
              <a:rPr lang="en-US" altLang="en-US" sz="1900" dirty="0" smtClean="0">
                <a:solidFill>
                  <a:srgbClr val="800000"/>
                </a:solidFill>
              </a:rPr>
              <a:t> </a:t>
            </a:r>
            <a:r>
              <a:rPr lang="en-US" altLang="en-US" sz="1900" dirty="0"/>
              <a:t>(</a:t>
            </a:r>
            <a:r>
              <a:rPr lang="en-US" altLang="en-US" sz="1900" b="1" dirty="0">
                <a:solidFill>
                  <a:srgbClr val="800000"/>
                </a:solidFill>
              </a:rPr>
              <a:t>Daniel </a:t>
            </a:r>
            <a:r>
              <a:rPr lang="en-US" altLang="en-US" sz="1900" b="1" dirty="0" smtClean="0">
                <a:solidFill>
                  <a:srgbClr val="800000"/>
                </a:solidFill>
              </a:rPr>
              <a:t>2:36-40</a:t>
            </a:r>
            <a:r>
              <a:rPr lang="en-US" altLang="en-US" sz="1900" dirty="0" smtClean="0"/>
              <a:t>)</a:t>
            </a:r>
          </a:p>
          <a:p>
            <a:pPr>
              <a:spcBef>
                <a:spcPts val="0"/>
              </a:spcBef>
            </a:pPr>
            <a:r>
              <a:rPr lang="en-US" sz="1900" dirty="0" smtClean="0"/>
              <a:t>Each segment represents a kingdom and possibly its leading, conquering king.</a:t>
            </a:r>
          </a:p>
          <a:p>
            <a:pPr>
              <a:spcBef>
                <a:spcPts val="0"/>
              </a:spcBef>
            </a:pPr>
            <a:r>
              <a:rPr lang="en-US" sz="1900" dirty="0" smtClean="0"/>
              <a:t>Are there 4 or 5 kingdoms in the statue?</a:t>
            </a:r>
          </a:p>
          <a:p>
            <a:pPr>
              <a:spcBef>
                <a:spcPts val="0"/>
              </a:spcBef>
            </a:pPr>
            <a:r>
              <a:rPr lang="en-US" sz="1900" dirty="0" smtClean="0"/>
              <a:t>Only 4 kingdoms are mentioned in the interpretation.</a:t>
            </a:r>
          </a:p>
          <a:p>
            <a:pPr>
              <a:spcBef>
                <a:spcPts val="0"/>
              </a:spcBef>
            </a:pPr>
            <a:r>
              <a:rPr lang="en-US" sz="1900" dirty="0" smtClean="0"/>
              <a:t>The </a:t>
            </a:r>
            <a:r>
              <a:rPr lang="en-US" sz="1900" i="1" dirty="0" smtClean="0">
                <a:solidFill>
                  <a:srgbClr val="800000"/>
                </a:solidFill>
              </a:rPr>
              <a:t>“feet and toes”</a:t>
            </a:r>
            <a:r>
              <a:rPr lang="en-US" sz="1900" dirty="0" smtClean="0"/>
              <a:t> are still part of </a:t>
            </a:r>
            <a:r>
              <a:rPr lang="en-US" sz="1900" i="1" dirty="0" smtClean="0">
                <a:solidFill>
                  <a:srgbClr val="800000"/>
                </a:solidFill>
              </a:rPr>
              <a:t>“the kingdom”</a:t>
            </a:r>
            <a:r>
              <a:rPr lang="en-US" sz="1900" dirty="0" smtClean="0"/>
              <a:t>, </a:t>
            </a:r>
            <a:r>
              <a:rPr lang="en-US" sz="1900" i="1" dirty="0" smtClean="0">
                <a:solidFill>
                  <a:srgbClr val="800000"/>
                </a:solidFill>
              </a:rPr>
              <a:t>“the fourth kingdom”</a:t>
            </a:r>
            <a:r>
              <a:rPr lang="en-US" sz="1900" dirty="0" smtClean="0"/>
              <a:t> – no fifth kingdom – no Futurist view.</a:t>
            </a:r>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2980" y="1129938"/>
            <a:ext cx="1277980" cy="36933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Babylonian</a:t>
            </a:r>
            <a:endParaRPr lang="en-US" b="1" dirty="0">
              <a:solidFill>
                <a:srgbClr val="800000"/>
              </a:solidFill>
              <a:latin typeface="Impact" panose="020B0806030902050204" pitchFamily="34" charset="0"/>
              <a:cs typeface="Arial" panose="020B0604020202020204" pitchFamily="34" charset="0"/>
            </a:endParaRPr>
          </a:p>
        </p:txBody>
      </p:sp>
      <p:sp>
        <p:nvSpPr>
          <p:cNvPr id="6" name="TextBox 5"/>
          <p:cNvSpPr txBox="1"/>
          <p:nvPr/>
        </p:nvSpPr>
        <p:spPr>
          <a:xfrm>
            <a:off x="6402980" y="1772195"/>
            <a:ext cx="1277980" cy="646331"/>
          </a:xfrm>
          <a:prstGeom prst="rect">
            <a:avLst/>
          </a:prstGeom>
          <a:noFill/>
        </p:spPr>
        <p:txBody>
          <a:bodyPr wrap="square" rtlCol="0">
            <a:spAutoFit/>
          </a:bodyPr>
          <a:lstStyle/>
          <a:p>
            <a:pPr algn="ctr"/>
            <a:r>
              <a:rPr lang="en-US" b="1" dirty="0" err="1" smtClean="0">
                <a:solidFill>
                  <a:srgbClr val="800000"/>
                </a:solidFill>
                <a:latin typeface="Impact" panose="020B0806030902050204" pitchFamily="34" charset="0"/>
                <a:cs typeface="Arial" panose="020B0604020202020204" pitchFamily="34" charset="0"/>
              </a:rPr>
              <a:t>Medo-Persion</a:t>
            </a:r>
            <a:endParaRPr lang="en-US" b="1" dirty="0">
              <a:solidFill>
                <a:srgbClr val="800000"/>
              </a:solidFill>
              <a:latin typeface="Impact" panose="020B0806030902050204" pitchFamily="34" charset="0"/>
              <a:cs typeface="Arial" panose="020B0604020202020204" pitchFamily="34" charset="0"/>
            </a:endParaRPr>
          </a:p>
        </p:txBody>
      </p:sp>
      <p:sp>
        <p:nvSpPr>
          <p:cNvPr id="7" name="TextBox 6"/>
          <p:cNvSpPr txBox="1"/>
          <p:nvPr/>
        </p:nvSpPr>
        <p:spPr>
          <a:xfrm>
            <a:off x="6402980" y="2627801"/>
            <a:ext cx="1277980"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Grecian</a:t>
            </a:r>
            <a:endParaRPr lang="en-US" b="1" dirty="0">
              <a:solidFill>
                <a:srgbClr val="800000"/>
              </a:solidFill>
              <a:latin typeface="Impact" panose="020B0806030902050204" pitchFamily="34" charset="0"/>
              <a:cs typeface="Arial" panose="020B0604020202020204" pitchFamily="34" charset="0"/>
            </a:endParaRPr>
          </a:p>
        </p:txBody>
      </p:sp>
      <p:sp>
        <p:nvSpPr>
          <p:cNvPr id="8" name="TextBox 7"/>
          <p:cNvSpPr txBox="1"/>
          <p:nvPr/>
        </p:nvSpPr>
        <p:spPr>
          <a:xfrm>
            <a:off x="6402980" y="3666310"/>
            <a:ext cx="1277980"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Roman</a:t>
            </a:r>
            <a:endParaRPr lang="en-US" b="1" dirty="0">
              <a:solidFill>
                <a:srgbClr val="80000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31103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of Various Materials</a:t>
            </a:r>
            <a:endParaRPr lang="en-US" dirty="0"/>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4"/>
            </a:pPr>
            <a:r>
              <a:rPr lang="en-US" sz="1900" dirty="0"/>
              <a:t>What was the significance of the materials used in each segment?  Why was one material used over another?</a:t>
            </a:r>
            <a:endParaRPr lang="en-US" sz="1900" dirty="0" smtClean="0"/>
          </a:p>
          <a:p>
            <a:pPr marL="0" indent="0">
              <a:spcBef>
                <a:spcPts val="0"/>
              </a:spcBef>
              <a:buNone/>
            </a:pPr>
            <a:r>
              <a:rPr lang="en-US" altLang="en-US" sz="1900" i="1" dirty="0" smtClean="0">
                <a:solidFill>
                  <a:srgbClr val="800000"/>
                </a:solidFill>
              </a:rPr>
              <a:t>“For </a:t>
            </a:r>
            <a:r>
              <a:rPr lang="en-US" altLang="en-US" sz="1900" i="1" dirty="0">
                <a:solidFill>
                  <a:srgbClr val="800000"/>
                </a:solidFill>
              </a:rPr>
              <a:t>the God of heaven has given you </a:t>
            </a:r>
            <a:r>
              <a:rPr lang="en-US" altLang="en-US" sz="1900" b="1" i="1" dirty="0">
                <a:solidFill>
                  <a:srgbClr val="800000"/>
                </a:solidFill>
              </a:rPr>
              <a:t>a kingdom</a:t>
            </a:r>
            <a:r>
              <a:rPr lang="en-US" altLang="en-US" sz="1900" i="1" dirty="0">
                <a:solidFill>
                  <a:srgbClr val="800000"/>
                </a:solidFill>
              </a:rPr>
              <a:t>, power, strength, and glory</a:t>
            </a:r>
            <a:r>
              <a:rPr lang="en-US" altLang="en-US" sz="1900" i="1" dirty="0" smtClean="0">
                <a:solidFill>
                  <a:srgbClr val="800000"/>
                </a:solidFill>
              </a:rPr>
              <a:t>; and </a:t>
            </a:r>
            <a:r>
              <a:rPr lang="en-US" altLang="en-US" sz="1900" i="1" dirty="0">
                <a:solidFill>
                  <a:srgbClr val="800000"/>
                </a:solidFill>
              </a:rPr>
              <a:t>wherever the children of men dwell, or the beasts of the field and the birds of the heaven, He has given them into your hand, and has made you ruler over them </a:t>
            </a:r>
            <a:r>
              <a:rPr lang="en-US" altLang="en-US" sz="1900" i="1" dirty="0" smtClean="0">
                <a:solidFill>
                  <a:srgbClr val="800000"/>
                </a:solidFill>
              </a:rPr>
              <a:t>all – </a:t>
            </a:r>
            <a:r>
              <a:rPr lang="en-US" altLang="en-US" sz="1900" b="1" i="1" dirty="0" smtClean="0">
                <a:solidFill>
                  <a:srgbClr val="800000"/>
                </a:solidFill>
              </a:rPr>
              <a:t>you </a:t>
            </a:r>
            <a:r>
              <a:rPr lang="en-US" altLang="en-US" sz="1900" b="1" i="1" dirty="0">
                <a:solidFill>
                  <a:srgbClr val="800000"/>
                </a:solidFill>
              </a:rPr>
              <a:t>are this head of gold</a:t>
            </a:r>
            <a:r>
              <a:rPr lang="en-US" altLang="en-US" sz="1900" i="1" dirty="0" smtClean="0">
                <a:solidFill>
                  <a:srgbClr val="800000"/>
                </a:solidFill>
              </a:rPr>
              <a:t>. But </a:t>
            </a:r>
            <a:r>
              <a:rPr lang="en-US" altLang="en-US" sz="1900" i="1" dirty="0">
                <a:solidFill>
                  <a:srgbClr val="800000"/>
                </a:solidFill>
              </a:rPr>
              <a:t>after you shall arise </a:t>
            </a:r>
            <a:r>
              <a:rPr lang="en-US" altLang="en-US" sz="1900" b="1" i="1" dirty="0">
                <a:solidFill>
                  <a:srgbClr val="800000"/>
                </a:solidFill>
              </a:rPr>
              <a:t>another kingdom </a:t>
            </a:r>
            <a:r>
              <a:rPr lang="en-US" altLang="en-US" sz="1900" b="1" i="1" u="sng" dirty="0" smtClean="0">
                <a:solidFill>
                  <a:srgbClr val="800000"/>
                </a:solidFill>
              </a:rPr>
              <a:t>inferior</a:t>
            </a:r>
            <a:r>
              <a:rPr lang="en-US" altLang="en-US" sz="1900" b="1" i="1" dirty="0" smtClean="0">
                <a:solidFill>
                  <a:srgbClr val="800000"/>
                </a:solidFill>
              </a:rPr>
              <a:t> to yours</a:t>
            </a:r>
            <a:r>
              <a:rPr lang="en-US" altLang="en-US" sz="1900" i="1" dirty="0" smtClean="0">
                <a:solidFill>
                  <a:srgbClr val="800000"/>
                </a:solidFill>
              </a:rPr>
              <a:t>; </a:t>
            </a:r>
            <a:r>
              <a:rPr lang="en-US" altLang="en-US" sz="1900" i="1" dirty="0">
                <a:solidFill>
                  <a:srgbClr val="800000"/>
                </a:solidFill>
              </a:rPr>
              <a:t>then another, </a:t>
            </a:r>
            <a:r>
              <a:rPr lang="en-US" altLang="en-US" sz="1900" b="1" i="1" dirty="0">
                <a:solidFill>
                  <a:srgbClr val="800000"/>
                </a:solidFill>
              </a:rPr>
              <a:t>a third kingdom of bronze, which shall </a:t>
            </a:r>
            <a:r>
              <a:rPr lang="en-US" altLang="en-US" sz="1900" b="1" i="1" u="sng" dirty="0">
                <a:solidFill>
                  <a:srgbClr val="800000"/>
                </a:solidFill>
              </a:rPr>
              <a:t>rule over all the earth</a:t>
            </a:r>
            <a:r>
              <a:rPr lang="en-US" altLang="en-US" sz="1900" i="1" dirty="0" smtClean="0">
                <a:solidFill>
                  <a:srgbClr val="800000"/>
                </a:solidFill>
              </a:rPr>
              <a:t>. And </a:t>
            </a:r>
            <a:r>
              <a:rPr lang="en-US" altLang="en-US" sz="1900" b="1" i="1" dirty="0">
                <a:solidFill>
                  <a:srgbClr val="800000"/>
                </a:solidFill>
              </a:rPr>
              <a:t>the fourth kingdom shall be as </a:t>
            </a:r>
            <a:r>
              <a:rPr lang="en-US" altLang="en-US" sz="1900" b="1" i="1" u="sng" dirty="0">
                <a:solidFill>
                  <a:srgbClr val="800000"/>
                </a:solidFill>
              </a:rPr>
              <a:t>strong as iron</a:t>
            </a:r>
            <a:r>
              <a:rPr lang="en-US" altLang="en-US" sz="1900" i="1" dirty="0">
                <a:solidFill>
                  <a:srgbClr val="800000"/>
                </a:solidFill>
              </a:rPr>
              <a:t>, inasmuch as iron breaks in pieces and shatters everything; and like iron that crushes</a:t>
            </a:r>
            <a:r>
              <a:rPr lang="en-US" altLang="en-US" sz="1900" b="1" i="1" dirty="0">
                <a:solidFill>
                  <a:srgbClr val="800000"/>
                </a:solidFill>
              </a:rPr>
              <a:t>, that kingdom will break in pieces and </a:t>
            </a:r>
            <a:r>
              <a:rPr lang="en-US" altLang="en-US" sz="1900" b="1" i="1" u="sng" dirty="0">
                <a:solidFill>
                  <a:srgbClr val="800000"/>
                </a:solidFill>
              </a:rPr>
              <a:t>crush all the others</a:t>
            </a:r>
            <a:r>
              <a:rPr lang="en-US" altLang="en-US" sz="1900" i="1" dirty="0" smtClean="0">
                <a:solidFill>
                  <a:srgbClr val="800000"/>
                </a:solidFill>
              </a:rPr>
              <a:t>.”</a:t>
            </a:r>
            <a:r>
              <a:rPr lang="en-US" altLang="en-US" sz="1900" dirty="0" smtClean="0">
                <a:solidFill>
                  <a:srgbClr val="800000"/>
                </a:solidFill>
              </a:rPr>
              <a:t> </a:t>
            </a:r>
            <a:r>
              <a:rPr lang="en-US" altLang="en-US" sz="1900" dirty="0"/>
              <a:t>(</a:t>
            </a:r>
            <a:r>
              <a:rPr lang="en-US" altLang="en-US" sz="1900" b="1" dirty="0">
                <a:solidFill>
                  <a:srgbClr val="800000"/>
                </a:solidFill>
              </a:rPr>
              <a:t>Daniel </a:t>
            </a:r>
            <a:r>
              <a:rPr lang="en-US" altLang="en-US" sz="1900" b="1" dirty="0" smtClean="0">
                <a:solidFill>
                  <a:srgbClr val="800000"/>
                </a:solidFill>
              </a:rPr>
              <a:t>2:36-40</a:t>
            </a:r>
            <a:r>
              <a:rPr lang="en-US" altLang="en-US" sz="1900" dirty="0" smtClean="0"/>
              <a:t>)</a:t>
            </a:r>
            <a:endParaRPr lang="en-US" sz="1900" dirty="0" smtClean="0"/>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4161" y="1129938"/>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Gold</a:t>
            </a:r>
            <a:endParaRPr lang="en-US" b="1" dirty="0">
              <a:solidFill>
                <a:srgbClr val="800000"/>
              </a:solidFill>
              <a:latin typeface="Impact" panose="020B0806030902050204" pitchFamily="34" charset="0"/>
              <a:cs typeface="Arial" panose="020B0604020202020204" pitchFamily="34" charset="0"/>
            </a:endParaRPr>
          </a:p>
        </p:txBody>
      </p:sp>
      <p:sp>
        <p:nvSpPr>
          <p:cNvPr id="6" name="TextBox 5"/>
          <p:cNvSpPr txBox="1"/>
          <p:nvPr/>
        </p:nvSpPr>
        <p:spPr>
          <a:xfrm>
            <a:off x="6614161" y="1772195"/>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Silver</a:t>
            </a:r>
            <a:endParaRPr lang="en-US" b="1" dirty="0">
              <a:solidFill>
                <a:srgbClr val="800000"/>
              </a:solidFill>
              <a:latin typeface="Impact" panose="020B0806030902050204" pitchFamily="34" charset="0"/>
              <a:cs typeface="Arial" panose="020B0604020202020204" pitchFamily="34" charset="0"/>
            </a:endParaRPr>
          </a:p>
        </p:txBody>
      </p:sp>
      <p:sp>
        <p:nvSpPr>
          <p:cNvPr id="7" name="TextBox 6"/>
          <p:cNvSpPr txBox="1"/>
          <p:nvPr/>
        </p:nvSpPr>
        <p:spPr>
          <a:xfrm>
            <a:off x="6614161" y="2627801"/>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Bronze</a:t>
            </a:r>
            <a:endParaRPr lang="en-US" b="1" dirty="0">
              <a:solidFill>
                <a:srgbClr val="800000"/>
              </a:solidFill>
              <a:latin typeface="Impact" panose="020B0806030902050204" pitchFamily="34" charset="0"/>
              <a:cs typeface="Arial" panose="020B0604020202020204" pitchFamily="34" charset="0"/>
            </a:endParaRPr>
          </a:p>
        </p:txBody>
      </p:sp>
      <p:sp>
        <p:nvSpPr>
          <p:cNvPr id="8" name="TextBox 7"/>
          <p:cNvSpPr txBox="1"/>
          <p:nvPr/>
        </p:nvSpPr>
        <p:spPr>
          <a:xfrm>
            <a:off x="6614161" y="3666310"/>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a:t>
            </a:r>
            <a:endParaRPr lang="en-US" b="1" dirty="0">
              <a:solidFill>
                <a:srgbClr val="800000"/>
              </a:solidFill>
              <a:latin typeface="Impact" panose="020B0806030902050204" pitchFamily="34" charset="0"/>
              <a:cs typeface="Arial" panose="020B0604020202020204" pitchFamily="34" charset="0"/>
            </a:endParaRPr>
          </a:p>
        </p:txBody>
      </p:sp>
      <p:sp>
        <p:nvSpPr>
          <p:cNvPr id="9" name="TextBox 8"/>
          <p:cNvSpPr txBox="1"/>
          <p:nvPr/>
        </p:nvSpPr>
        <p:spPr>
          <a:xfrm>
            <a:off x="6614161" y="4371711"/>
            <a:ext cx="855617" cy="646331"/>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 &amp; Clay</a:t>
            </a:r>
            <a:endParaRPr lang="en-US" b="1" dirty="0">
              <a:solidFill>
                <a:srgbClr val="80000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6634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of Various Materials</a:t>
            </a:r>
            <a:endParaRPr lang="en-US" dirty="0"/>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4"/>
            </a:pPr>
            <a:r>
              <a:rPr lang="en-US" sz="1900" dirty="0"/>
              <a:t>What was the significance of the materials used in each segment?  Why was one material used over another?</a:t>
            </a:r>
            <a:endParaRPr lang="en-US" sz="1900" dirty="0" smtClean="0"/>
          </a:p>
          <a:p>
            <a:pPr marL="0" indent="0">
              <a:spcBef>
                <a:spcPts val="0"/>
              </a:spcBef>
              <a:buNone/>
            </a:pPr>
            <a:r>
              <a:rPr lang="en-US" altLang="en-US" sz="1900" i="1" dirty="0" smtClean="0">
                <a:solidFill>
                  <a:srgbClr val="800000"/>
                </a:solidFill>
              </a:rPr>
              <a:t>“Whereas </a:t>
            </a:r>
            <a:r>
              <a:rPr lang="en-US" altLang="en-US" sz="1900" i="1" dirty="0">
                <a:solidFill>
                  <a:srgbClr val="800000"/>
                </a:solidFill>
              </a:rPr>
              <a:t>you saw the feet and toes, </a:t>
            </a:r>
            <a:r>
              <a:rPr lang="en-US" altLang="en-US" sz="1900" b="1" i="1" dirty="0">
                <a:solidFill>
                  <a:srgbClr val="800000"/>
                </a:solidFill>
              </a:rPr>
              <a:t>partly of </a:t>
            </a:r>
            <a:r>
              <a:rPr lang="en-US" altLang="en-US" sz="1900" b="1" i="1" dirty="0" smtClean="0">
                <a:solidFill>
                  <a:srgbClr val="800000"/>
                </a:solidFill>
              </a:rPr>
              <a:t>potter’s </a:t>
            </a:r>
            <a:r>
              <a:rPr lang="en-US" altLang="en-US" sz="1900" b="1" i="1" dirty="0">
                <a:solidFill>
                  <a:srgbClr val="800000"/>
                </a:solidFill>
              </a:rPr>
              <a:t>clay and partly of iron</a:t>
            </a:r>
            <a:r>
              <a:rPr lang="en-US" altLang="en-US" sz="1900" i="1" dirty="0">
                <a:solidFill>
                  <a:srgbClr val="800000"/>
                </a:solidFill>
              </a:rPr>
              <a:t>, the </a:t>
            </a:r>
            <a:r>
              <a:rPr lang="en-US" altLang="en-US" sz="1900" b="1" i="1" dirty="0">
                <a:solidFill>
                  <a:srgbClr val="800000"/>
                </a:solidFill>
              </a:rPr>
              <a:t>kingdom shall be </a:t>
            </a:r>
            <a:r>
              <a:rPr lang="en-US" altLang="en-US" sz="1900" b="1" i="1" u="sng" dirty="0">
                <a:solidFill>
                  <a:srgbClr val="800000"/>
                </a:solidFill>
              </a:rPr>
              <a:t>divided</a:t>
            </a:r>
            <a:r>
              <a:rPr lang="en-US" altLang="en-US" sz="1900" i="1" dirty="0">
                <a:solidFill>
                  <a:srgbClr val="800000"/>
                </a:solidFill>
              </a:rPr>
              <a:t>; yet the </a:t>
            </a:r>
            <a:r>
              <a:rPr lang="en-US" altLang="en-US" sz="1900" b="1" i="1" u="sng" dirty="0">
                <a:solidFill>
                  <a:srgbClr val="800000"/>
                </a:solidFill>
              </a:rPr>
              <a:t>strength</a:t>
            </a:r>
            <a:r>
              <a:rPr lang="en-US" altLang="en-US" sz="1900" b="1" i="1" dirty="0">
                <a:solidFill>
                  <a:srgbClr val="800000"/>
                </a:solidFill>
              </a:rPr>
              <a:t> of the iron shall be in it</a:t>
            </a:r>
            <a:r>
              <a:rPr lang="en-US" altLang="en-US" sz="1900" i="1" dirty="0">
                <a:solidFill>
                  <a:srgbClr val="800000"/>
                </a:solidFill>
              </a:rPr>
              <a:t>, just as you saw </a:t>
            </a:r>
            <a:r>
              <a:rPr lang="en-US" altLang="en-US" sz="1900" b="1" i="1" dirty="0">
                <a:solidFill>
                  <a:srgbClr val="800000"/>
                </a:solidFill>
              </a:rPr>
              <a:t>the iron mixed with ceramic clay</a:t>
            </a:r>
            <a:r>
              <a:rPr lang="en-US" altLang="en-US" sz="1900" i="1" dirty="0" smtClean="0">
                <a:solidFill>
                  <a:srgbClr val="800000"/>
                </a:solidFill>
              </a:rPr>
              <a:t>. And </a:t>
            </a:r>
            <a:r>
              <a:rPr lang="en-US" altLang="en-US" sz="1900" i="1" dirty="0">
                <a:solidFill>
                  <a:srgbClr val="800000"/>
                </a:solidFill>
              </a:rPr>
              <a:t>as the toes of the feet were partly of iron and partly of clay, so the kingdom shall be </a:t>
            </a:r>
            <a:r>
              <a:rPr lang="en-US" altLang="en-US" sz="1900" b="1" i="1" dirty="0">
                <a:solidFill>
                  <a:srgbClr val="800000"/>
                </a:solidFill>
              </a:rPr>
              <a:t>partly strong and partly fragile</a:t>
            </a:r>
            <a:r>
              <a:rPr lang="en-US" altLang="en-US" sz="1900" i="1" dirty="0" smtClean="0">
                <a:solidFill>
                  <a:srgbClr val="800000"/>
                </a:solidFill>
              </a:rPr>
              <a:t>. As </a:t>
            </a:r>
            <a:r>
              <a:rPr lang="en-US" altLang="en-US" sz="1900" i="1" dirty="0">
                <a:solidFill>
                  <a:srgbClr val="800000"/>
                </a:solidFill>
              </a:rPr>
              <a:t>you saw iron mixed with ceramic clay, they will mingle with the seed of men; but they will </a:t>
            </a:r>
            <a:r>
              <a:rPr lang="en-US" altLang="en-US" sz="1900" b="1" i="1" dirty="0">
                <a:solidFill>
                  <a:srgbClr val="800000"/>
                </a:solidFill>
              </a:rPr>
              <a:t>not adhere to one another</a:t>
            </a:r>
            <a:r>
              <a:rPr lang="en-US" altLang="en-US" sz="1900" i="1" dirty="0">
                <a:solidFill>
                  <a:srgbClr val="800000"/>
                </a:solidFill>
              </a:rPr>
              <a:t>, just as iron does not mix with clay</a:t>
            </a:r>
            <a:r>
              <a:rPr lang="en-US" altLang="en-US" sz="1900" i="1" dirty="0" smtClean="0">
                <a:solidFill>
                  <a:srgbClr val="800000"/>
                </a:solidFill>
              </a:rPr>
              <a:t>.”</a:t>
            </a:r>
            <a:r>
              <a:rPr lang="en-US" altLang="en-US" sz="1900" dirty="0" smtClean="0">
                <a:solidFill>
                  <a:srgbClr val="800000"/>
                </a:solidFill>
              </a:rPr>
              <a:t> </a:t>
            </a:r>
            <a:r>
              <a:rPr lang="en-US" altLang="en-US" sz="1900" dirty="0"/>
              <a:t>(</a:t>
            </a:r>
            <a:r>
              <a:rPr lang="en-US" altLang="en-US" sz="1900" b="1" dirty="0">
                <a:solidFill>
                  <a:srgbClr val="800000"/>
                </a:solidFill>
              </a:rPr>
              <a:t>Daniel </a:t>
            </a:r>
            <a:r>
              <a:rPr lang="en-US" altLang="en-US" sz="1900" b="1" dirty="0" smtClean="0">
                <a:solidFill>
                  <a:srgbClr val="800000"/>
                </a:solidFill>
              </a:rPr>
              <a:t>2:36-43</a:t>
            </a:r>
            <a:r>
              <a:rPr lang="en-US" altLang="en-US" sz="1900" dirty="0" smtClean="0"/>
              <a:t>)</a:t>
            </a:r>
          </a:p>
          <a:p>
            <a:pPr>
              <a:spcBef>
                <a:spcPts val="0"/>
              </a:spcBef>
            </a:pPr>
            <a:r>
              <a:rPr lang="en-US" sz="1900" dirty="0" smtClean="0"/>
              <a:t>The kingdoms have descending superiority or value.</a:t>
            </a:r>
          </a:p>
          <a:p>
            <a:pPr>
              <a:spcBef>
                <a:spcPts val="0"/>
              </a:spcBef>
            </a:pPr>
            <a:r>
              <a:rPr lang="en-US" sz="1900" dirty="0" smtClean="0"/>
              <a:t>The fourth, the iron kingdom is the strongest.</a:t>
            </a:r>
          </a:p>
          <a:p>
            <a:pPr>
              <a:spcBef>
                <a:spcPts val="0"/>
              </a:spcBef>
            </a:pPr>
            <a:r>
              <a:rPr lang="en-US" sz="1900" dirty="0" smtClean="0"/>
              <a:t>But, it will have internal division because of conglomeration of differing peoples.</a:t>
            </a:r>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4161" y="1129938"/>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Gold</a:t>
            </a:r>
            <a:endParaRPr lang="en-US" b="1" dirty="0">
              <a:solidFill>
                <a:srgbClr val="800000"/>
              </a:solidFill>
              <a:latin typeface="Impact" panose="020B0806030902050204" pitchFamily="34" charset="0"/>
              <a:cs typeface="Arial" panose="020B0604020202020204" pitchFamily="34" charset="0"/>
            </a:endParaRPr>
          </a:p>
        </p:txBody>
      </p:sp>
      <p:sp>
        <p:nvSpPr>
          <p:cNvPr id="6" name="TextBox 5"/>
          <p:cNvSpPr txBox="1"/>
          <p:nvPr/>
        </p:nvSpPr>
        <p:spPr>
          <a:xfrm>
            <a:off x="6614161" y="1772195"/>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Silver</a:t>
            </a:r>
            <a:endParaRPr lang="en-US" b="1" dirty="0">
              <a:solidFill>
                <a:srgbClr val="800000"/>
              </a:solidFill>
              <a:latin typeface="Impact" panose="020B0806030902050204" pitchFamily="34" charset="0"/>
              <a:cs typeface="Arial" panose="020B0604020202020204" pitchFamily="34" charset="0"/>
            </a:endParaRPr>
          </a:p>
        </p:txBody>
      </p:sp>
      <p:sp>
        <p:nvSpPr>
          <p:cNvPr id="7" name="TextBox 6"/>
          <p:cNvSpPr txBox="1"/>
          <p:nvPr/>
        </p:nvSpPr>
        <p:spPr>
          <a:xfrm>
            <a:off x="6614161" y="2627801"/>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Bronze</a:t>
            </a:r>
            <a:endParaRPr lang="en-US" b="1" dirty="0">
              <a:solidFill>
                <a:srgbClr val="800000"/>
              </a:solidFill>
              <a:latin typeface="Impact" panose="020B0806030902050204" pitchFamily="34" charset="0"/>
              <a:cs typeface="Arial" panose="020B0604020202020204" pitchFamily="34" charset="0"/>
            </a:endParaRPr>
          </a:p>
        </p:txBody>
      </p:sp>
      <p:sp>
        <p:nvSpPr>
          <p:cNvPr id="8" name="TextBox 7"/>
          <p:cNvSpPr txBox="1"/>
          <p:nvPr/>
        </p:nvSpPr>
        <p:spPr>
          <a:xfrm>
            <a:off x="6614161" y="3666310"/>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a:t>
            </a:r>
            <a:endParaRPr lang="en-US" b="1" dirty="0">
              <a:solidFill>
                <a:srgbClr val="800000"/>
              </a:solidFill>
              <a:latin typeface="Impact" panose="020B0806030902050204" pitchFamily="34" charset="0"/>
              <a:cs typeface="Arial" panose="020B0604020202020204" pitchFamily="34" charset="0"/>
            </a:endParaRPr>
          </a:p>
        </p:txBody>
      </p:sp>
      <p:sp>
        <p:nvSpPr>
          <p:cNvPr id="9" name="TextBox 8"/>
          <p:cNvSpPr txBox="1"/>
          <p:nvPr/>
        </p:nvSpPr>
        <p:spPr>
          <a:xfrm>
            <a:off x="6614161" y="4371711"/>
            <a:ext cx="855617" cy="646331"/>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 &amp; Clay</a:t>
            </a:r>
            <a:endParaRPr lang="en-US" b="1" dirty="0">
              <a:solidFill>
                <a:srgbClr val="80000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22713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Conquering, Enduring Kingdom</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5"/>
            </a:pPr>
            <a:r>
              <a:rPr lang="en-US" sz="1800" dirty="0"/>
              <a:t>What happened to the statue?  How would this one be different than those represented by the statue?  What is represented by this</a:t>
            </a:r>
            <a:r>
              <a:rPr lang="en-US" sz="1800" dirty="0" smtClean="0"/>
              <a:t>?</a:t>
            </a:r>
          </a:p>
          <a:p>
            <a:pPr marL="0" lvl="0" indent="0">
              <a:spcBef>
                <a:spcPts val="0"/>
              </a:spcBef>
              <a:buNone/>
            </a:pPr>
            <a:r>
              <a:rPr lang="en-US" sz="1800" i="1" dirty="0" smtClean="0">
                <a:solidFill>
                  <a:srgbClr val="800000"/>
                </a:solidFill>
              </a:rPr>
              <a:t>“You </a:t>
            </a:r>
            <a:r>
              <a:rPr lang="en-US" sz="1800" i="1" dirty="0">
                <a:solidFill>
                  <a:srgbClr val="800000"/>
                </a:solidFill>
              </a:rPr>
              <a:t>watched while </a:t>
            </a:r>
            <a:r>
              <a:rPr lang="en-US" sz="1800" b="1" i="1" dirty="0">
                <a:solidFill>
                  <a:srgbClr val="800000"/>
                </a:solidFill>
              </a:rPr>
              <a:t>a stone was </a:t>
            </a:r>
            <a:r>
              <a:rPr lang="en-US" sz="1800" b="1" i="1" u="sng" dirty="0">
                <a:solidFill>
                  <a:srgbClr val="800000"/>
                </a:solidFill>
              </a:rPr>
              <a:t>cut out without hands</a:t>
            </a:r>
            <a:r>
              <a:rPr lang="en-US" sz="1800" i="1" dirty="0">
                <a:solidFill>
                  <a:srgbClr val="800000"/>
                </a:solidFill>
              </a:rPr>
              <a:t>, which </a:t>
            </a:r>
            <a:r>
              <a:rPr lang="en-US" sz="1800" b="1" i="1" dirty="0">
                <a:solidFill>
                  <a:srgbClr val="800000"/>
                </a:solidFill>
              </a:rPr>
              <a:t>struck the image on its feet </a:t>
            </a:r>
            <a:r>
              <a:rPr lang="en-US" sz="1800" i="1" dirty="0">
                <a:solidFill>
                  <a:srgbClr val="800000"/>
                </a:solidFill>
              </a:rPr>
              <a:t>of iron and clay, and broke them in pieces</a:t>
            </a:r>
            <a:r>
              <a:rPr lang="en-US" sz="1800" i="1" dirty="0" smtClean="0">
                <a:solidFill>
                  <a:srgbClr val="800000"/>
                </a:solidFill>
              </a:rPr>
              <a:t>. Then </a:t>
            </a:r>
            <a:r>
              <a:rPr lang="en-US" sz="1800" b="1" i="1" dirty="0">
                <a:solidFill>
                  <a:srgbClr val="800000"/>
                </a:solidFill>
              </a:rPr>
              <a:t>the iron, the clay, the bronze, the silver, and the gold were </a:t>
            </a:r>
            <a:r>
              <a:rPr lang="en-US" sz="1800" b="1" i="1" u="sng" dirty="0">
                <a:solidFill>
                  <a:srgbClr val="800000"/>
                </a:solidFill>
              </a:rPr>
              <a:t>crushed together</a:t>
            </a:r>
            <a:r>
              <a:rPr lang="en-US" sz="1800" i="1" dirty="0">
                <a:solidFill>
                  <a:srgbClr val="800000"/>
                </a:solidFill>
              </a:rPr>
              <a:t>, and became like chaff from the summer threshing floors; the wind carried them away so that </a:t>
            </a:r>
            <a:r>
              <a:rPr lang="en-US" sz="1800" b="1" i="1" dirty="0">
                <a:solidFill>
                  <a:srgbClr val="800000"/>
                </a:solidFill>
              </a:rPr>
              <a:t>no trace of them was found</a:t>
            </a:r>
            <a:r>
              <a:rPr lang="en-US" sz="1800" i="1" dirty="0">
                <a:solidFill>
                  <a:srgbClr val="800000"/>
                </a:solidFill>
              </a:rPr>
              <a:t>. And </a:t>
            </a:r>
            <a:r>
              <a:rPr lang="en-US" sz="1800" b="1" i="1" dirty="0">
                <a:solidFill>
                  <a:srgbClr val="800000"/>
                </a:solidFill>
              </a:rPr>
              <a:t>the stone that struck the image became a </a:t>
            </a:r>
            <a:r>
              <a:rPr lang="en-US" sz="1800" b="1" i="1" u="sng" dirty="0">
                <a:solidFill>
                  <a:srgbClr val="800000"/>
                </a:solidFill>
              </a:rPr>
              <a:t>great mountain</a:t>
            </a:r>
            <a:r>
              <a:rPr lang="en-US" sz="1800" b="1" i="1" dirty="0">
                <a:solidFill>
                  <a:srgbClr val="800000"/>
                </a:solidFill>
              </a:rPr>
              <a:t> and </a:t>
            </a:r>
            <a:r>
              <a:rPr lang="en-US" sz="1800" b="1" i="1" u="sng" dirty="0">
                <a:solidFill>
                  <a:srgbClr val="800000"/>
                </a:solidFill>
              </a:rPr>
              <a:t>filled the whole earth</a:t>
            </a:r>
            <a:r>
              <a:rPr lang="en-US" sz="1800" i="1" dirty="0">
                <a:solidFill>
                  <a:srgbClr val="800000"/>
                </a:solidFill>
              </a:rPr>
              <a:t>. … And </a:t>
            </a:r>
            <a:r>
              <a:rPr lang="en-US" sz="1800" b="1" i="1" dirty="0">
                <a:solidFill>
                  <a:srgbClr val="800000"/>
                </a:solidFill>
              </a:rPr>
              <a:t>in the days of </a:t>
            </a:r>
            <a:r>
              <a:rPr lang="en-US" sz="1800" b="1" i="1" u="sng" dirty="0">
                <a:solidFill>
                  <a:srgbClr val="800000"/>
                </a:solidFill>
              </a:rPr>
              <a:t>these kings</a:t>
            </a:r>
            <a:r>
              <a:rPr lang="en-US" sz="1800" b="1" i="1" dirty="0">
                <a:solidFill>
                  <a:srgbClr val="800000"/>
                </a:solidFill>
              </a:rPr>
              <a:t> </a:t>
            </a:r>
            <a:r>
              <a:rPr lang="en-US" sz="1800" i="1" dirty="0">
                <a:solidFill>
                  <a:srgbClr val="800000"/>
                </a:solidFill>
              </a:rPr>
              <a:t>the God of heaven will set up </a:t>
            </a:r>
            <a:r>
              <a:rPr lang="en-US" sz="1800" b="1" i="1" dirty="0">
                <a:solidFill>
                  <a:srgbClr val="800000"/>
                </a:solidFill>
              </a:rPr>
              <a:t>a kingdom which shall </a:t>
            </a:r>
            <a:r>
              <a:rPr lang="en-US" sz="1800" b="1" i="1" u="sng" dirty="0">
                <a:solidFill>
                  <a:srgbClr val="800000"/>
                </a:solidFill>
              </a:rPr>
              <a:t>never be destroyed</a:t>
            </a:r>
            <a:r>
              <a:rPr lang="en-US" sz="1800" i="1" dirty="0">
                <a:solidFill>
                  <a:srgbClr val="800000"/>
                </a:solidFill>
              </a:rPr>
              <a:t>; and the kingdom </a:t>
            </a:r>
            <a:r>
              <a:rPr lang="en-US" sz="1800" b="1" i="1" dirty="0">
                <a:solidFill>
                  <a:srgbClr val="800000"/>
                </a:solidFill>
              </a:rPr>
              <a:t>shall </a:t>
            </a:r>
            <a:r>
              <a:rPr lang="en-US" sz="1800" b="1" i="1" u="sng" dirty="0">
                <a:solidFill>
                  <a:srgbClr val="800000"/>
                </a:solidFill>
              </a:rPr>
              <a:t>not be left to other</a:t>
            </a:r>
            <a:r>
              <a:rPr lang="en-US" sz="1800" b="1" i="1" dirty="0">
                <a:solidFill>
                  <a:srgbClr val="800000"/>
                </a:solidFill>
              </a:rPr>
              <a:t> people</a:t>
            </a:r>
            <a:r>
              <a:rPr lang="en-US" sz="1800" i="1" dirty="0">
                <a:solidFill>
                  <a:srgbClr val="800000"/>
                </a:solidFill>
              </a:rPr>
              <a:t>; it shall </a:t>
            </a:r>
            <a:r>
              <a:rPr lang="en-US" sz="1800" b="1" i="1" dirty="0">
                <a:solidFill>
                  <a:srgbClr val="800000"/>
                </a:solidFill>
              </a:rPr>
              <a:t>break in pieces and </a:t>
            </a:r>
            <a:r>
              <a:rPr lang="en-US" sz="1800" b="1" i="1" u="sng" dirty="0">
                <a:solidFill>
                  <a:srgbClr val="800000"/>
                </a:solidFill>
              </a:rPr>
              <a:t>consume all these kingdoms</a:t>
            </a:r>
            <a:r>
              <a:rPr lang="en-US" sz="1800" i="1" dirty="0">
                <a:solidFill>
                  <a:srgbClr val="800000"/>
                </a:solidFill>
              </a:rPr>
              <a:t>, and it shall </a:t>
            </a:r>
            <a:r>
              <a:rPr lang="en-US" sz="1800" b="1" i="1" dirty="0">
                <a:solidFill>
                  <a:srgbClr val="800000"/>
                </a:solidFill>
              </a:rPr>
              <a:t>stand forever</a:t>
            </a:r>
            <a:r>
              <a:rPr lang="en-US" sz="1800" i="1" dirty="0" smtClean="0">
                <a:solidFill>
                  <a:srgbClr val="800000"/>
                </a:solidFill>
              </a:rPr>
              <a:t>.  Inasmuch </a:t>
            </a:r>
            <a:r>
              <a:rPr lang="en-US" sz="1800" i="1" dirty="0">
                <a:solidFill>
                  <a:srgbClr val="800000"/>
                </a:solidFill>
              </a:rPr>
              <a:t>as you saw that the stone was </a:t>
            </a:r>
            <a:r>
              <a:rPr lang="en-US" sz="1800" b="1" i="1" dirty="0">
                <a:solidFill>
                  <a:srgbClr val="800000"/>
                </a:solidFill>
              </a:rPr>
              <a:t>cut out of the mountain </a:t>
            </a:r>
            <a:r>
              <a:rPr lang="en-US" sz="1800" b="1" i="1" u="sng" dirty="0">
                <a:solidFill>
                  <a:srgbClr val="800000"/>
                </a:solidFill>
              </a:rPr>
              <a:t>without hands</a:t>
            </a:r>
            <a:r>
              <a:rPr lang="en-US" sz="1800" i="1" dirty="0">
                <a:solidFill>
                  <a:srgbClr val="800000"/>
                </a:solidFill>
              </a:rPr>
              <a:t>, and that it broke in pieces the iron, the bronze, the clay, the silver, and the </a:t>
            </a:r>
            <a:r>
              <a:rPr lang="en-US" sz="1800" i="1" dirty="0" smtClean="0">
                <a:solidFill>
                  <a:srgbClr val="800000"/>
                </a:solidFill>
              </a:rPr>
              <a:t>gold – </a:t>
            </a:r>
            <a:r>
              <a:rPr lang="en-US" sz="1800" b="1" i="1" dirty="0" smtClean="0">
                <a:solidFill>
                  <a:srgbClr val="800000"/>
                </a:solidFill>
              </a:rPr>
              <a:t>the </a:t>
            </a:r>
            <a:r>
              <a:rPr lang="en-US" sz="1800" b="1" i="1" u="sng" dirty="0" smtClean="0">
                <a:solidFill>
                  <a:srgbClr val="800000"/>
                </a:solidFill>
              </a:rPr>
              <a:t>great </a:t>
            </a:r>
            <a:r>
              <a:rPr lang="en-US" sz="1800" b="1" i="1" u="sng" dirty="0">
                <a:solidFill>
                  <a:srgbClr val="800000"/>
                </a:solidFill>
              </a:rPr>
              <a:t>God</a:t>
            </a:r>
            <a:r>
              <a:rPr lang="en-US" sz="1800" b="1" i="1" dirty="0">
                <a:solidFill>
                  <a:srgbClr val="800000"/>
                </a:solidFill>
              </a:rPr>
              <a:t> has made known </a:t>
            </a:r>
            <a:r>
              <a:rPr lang="en-US" sz="1800" i="1" dirty="0">
                <a:solidFill>
                  <a:srgbClr val="800000"/>
                </a:solidFill>
              </a:rPr>
              <a:t>to the king what will come to pass after this. The dream is certain, and its interpretation is sure</a:t>
            </a:r>
            <a:r>
              <a:rPr lang="en-US" sz="1800" i="1" dirty="0" smtClean="0">
                <a:solidFill>
                  <a:srgbClr val="800000"/>
                </a:solidFill>
              </a:rPr>
              <a:t>.” </a:t>
            </a:r>
            <a:r>
              <a:rPr lang="en-US" sz="1800" dirty="0" smtClean="0"/>
              <a:t>(</a:t>
            </a:r>
            <a:r>
              <a:rPr lang="en-US" sz="1800" b="1" dirty="0" smtClean="0">
                <a:solidFill>
                  <a:srgbClr val="800000"/>
                </a:solidFill>
              </a:rPr>
              <a:t>Daniel 2:34-35, 44-45</a:t>
            </a:r>
            <a:r>
              <a:rPr lang="en-US" sz="1800" dirty="0" smtClean="0"/>
              <a:t>)</a:t>
            </a:r>
          </a:p>
          <a:p>
            <a:pPr>
              <a:spcBef>
                <a:spcPts val="0"/>
              </a:spcBef>
              <a:buFont typeface="+mj-lt"/>
              <a:buAutoNum type="alphaUcPeriod"/>
            </a:pPr>
            <a:r>
              <a:rPr lang="en-US" sz="1800" dirty="0" smtClean="0"/>
              <a:t>The last kingdom will originate with God and arrive in the days of the fourth kingdom, Rome.</a:t>
            </a:r>
          </a:p>
          <a:p>
            <a:pPr>
              <a:spcBef>
                <a:spcPts val="0"/>
              </a:spcBef>
              <a:buFont typeface="+mj-lt"/>
              <a:buAutoNum type="alphaUcPeriod"/>
            </a:pPr>
            <a:r>
              <a:rPr lang="en-US" sz="1800" dirty="0" smtClean="0"/>
              <a:t>It will conquer all earthly kingdoms and never be conquered.</a:t>
            </a:r>
            <a:endParaRPr lang="en-US" sz="1800" dirty="0"/>
          </a:p>
          <a:p>
            <a:pPr marL="0" indent="0">
              <a:spcBef>
                <a:spcPts val="0"/>
              </a:spcBef>
              <a:buNone/>
            </a:pPr>
            <a:endParaRPr lang="en-US" sz="1800" dirty="0" smtClean="0"/>
          </a:p>
          <a:p>
            <a:pPr>
              <a:spcBef>
                <a:spcPts val="0"/>
              </a:spcBef>
            </a:pPr>
            <a:endParaRPr lang="en-US" sz="1800" dirty="0" smtClean="0"/>
          </a:p>
        </p:txBody>
      </p:sp>
    </p:spTree>
    <p:extLst>
      <p:ext uri="{BB962C8B-B14F-4D97-AF65-F5344CB8AC3E}">
        <p14:creationId xmlns:p14="http://schemas.microsoft.com/office/powerpoint/2010/main" val="417176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to Revelation</a:t>
            </a:r>
            <a:endParaRPr lang="en-US" dirty="0"/>
          </a:p>
        </p:txBody>
      </p:sp>
      <p:sp>
        <p:nvSpPr>
          <p:cNvPr id="3" name="Content Placeholder 2"/>
          <p:cNvSpPr>
            <a:spLocks noGrp="1"/>
          </p:cNvSpPr>
          <p:nvPr>
            <p:ph sz="quarter" idx="10"/>
          </p:nvPr>
        </p:nvSpPr>
        <p:spPr/>
        <p:txBody>
          <a:bodyPr/>
          <a:lstStyle/>
          <a:p>
            <a:r>
              <a:rPr lang="en-US" dirty="0" smtClean="0"/>
              <a:t>Four succeeding, earthly kingdoms starting with Babylon.</a:t>
            </a:r>
          </a:p>
          <a:p>
            <a:r>
              <a:rPr lang="en-US" dirty="0" smtClean="0"/>
              <a:t>Later, learn that the other 3 are:  </a:t>
            </a:r>
            <a:r>
              <a:rPr lang="en-US" dirty="0" err="1" smtClean="0"/>
              <a:t>Medo</a:t>
            </a:r>
            <a:r>
              <a:rPr lang="en-US" dirty="0" smtClean="0"/>
              <a:t>-Persian, Grecian, and Roman.</a:t>
            </a:r>
          </a:p>
          <a:p>
            <a:r>
              <a:rPr lang="en-US" dirty="0" smtClean="0"/>
              <a:t>God’s kingdom, the church, is established during days of Roman empire.</a:t>
            </a:r>
          </a:p>
          <a:p>
            <a:r>
              <a:rPr lang="en-US" dirty="0" smtClean="0"/>
              <a:t>The Messianic kingdom will crush the other kingdoms and never be destroyed.</a:t>
            </a:r>
          </a:p>
          <a:p>
            <a:endParaRPr lang="en-US" dirty="0"/>
          </a:p>
        </p:txBody>
      </p:sp>
    </p:spTree>
    <p:extLst>
      <p:ext uri="{BB962C8B-B14F-4D97-AF65-F5344CB8AC3E}">
        <p14:creationId xmlns:p14="http://schemas.microsoft.com/office/powerpoint/2010/main" val="415361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Four Beasts and</a:t>
            </a:r>
            <a:br>
              <a:rPr lang="en-US" dirty="0" smtClean="0"/>
            </a:br>
            <a:r>
              <a:rPr lang="en-US" dirty="0" smtClean="0"/>
              <a:t>the Son of Man</a:t>
            </a:r>
          </a:p>
          <a:p>
            <a:r>
              <a:rPr lang="en-US" dirty="0" smtClean="0"/>
              <a:t>Daniel 7</a:t>
            </a:r>
            <a:endParaRPr lang="en-US" dirty="0"/>
          </a:p>
        </p:txBody>
      </p:sp>
    </p:spTree>
    <p:extLst>
      <p:ext uri="{BB962C8B-B14F-4D97-AF65-F5344CB8AC3E}">
        <p14:creationId xmlns:p14="http://schemas.microsoft.com/office/powerpoint/2010/main" val="3292829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 of the Four Beasts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2000" dirty="0"/>
              <a:t>What is the origin of these four beasts?  What is suggested by this symbol?</a:t>
            </a:r>
            <a:endParaRPr lang="en-US" sz="2000" dirty="0" smtClean="0"/>
          </a:p>
          <a:p>
            <a:pPr marL="0" lvl="0" indent="0">
              <a:buNone/>
            </a:pPr>
            <a:r>
              <a:rPr lang="en-US" sz="2000" i="1" dirty="0">
                <a:solidFill>
                  <a:srgbClr val="800000"/>
                </a:solidFill>
              </a:rPr>
              <a:t>Daniel spoke, saying, </a:t>
            </a:r>
            <a:r>
              <a:rPr lang="en-US" sz="2000" i="1" dirty="0" smtClean="0">
                <a:solidFill>
                  <a:srgbClr val="800000"/>
                </a:solidFill>
              </a:rPr>
              <a:t>“I </a:t>
            </a:r>
            <a:r>
              <a:rPr lang="en-US" sz="2000" i="1" dirty="0">
                <a:solidFill>
                  <a:srgbClr val="800000"/>
                </a:solidFill>
              </a:rPr>
              <a:t>saw in my vision by night, and behold, </a:t>
            </a:r>
            <a:r>
              <a:rPr lang="en-US" sz="2000" b="1" i="1" dirty="0">
                <a:solidFill>
                  <a:srgbClr val="800000"/>
                </a:solidFill>
              </a:rPr>
              <a:t>the </a:t>
            </a:r>
            <a:r>
              <a:rPr lang="en-US" sz="2000" b="1" i="1" u="sng" dirty="0">
                <a:solidFill>
                  <a:srgbClr val="800000"/>
                </a:solidFill>
              </a:rPr>
              <a:t>four winds of heaven</a:t>
            </a:r>
            <a:r>
              <a:rPr lang="en-US" sz="2000" b="1" i="1" dirty="0">
                <a:solidFill>
                  <a:srgbClr val="800000"/>
                </a:solidFill>
              </a:rPr>
              <a:t> were stirring up </a:t>
            </a:r>
            <a:r>
              <a:rPr lang="en-US" sz="2000" b="1" i="1" u="sng" dirty="0">
                <a:solidFill>
                  <a:srgbClr val="800000"/>
                </a:solidFill>
              </a:rPr>
              <a:t>the Great Sea</a:t>
            </a:r>
            <a:r>
              <a:rPr lang="en-US" sz="2000" i="1" dirty="0" smtClean="0">
                <a:solidFill>
                  <a:srgbClr val="800000"/>
                </a:solidFill>
              </a:rPr>
              <a:t>.  And </a:t>
            </a:r>
            <a:r>
              <a:rPr lang="en-US" sz="2000" b="1" i="1" dirty="0">
                <a:solidFill>
                  <a:srgbClr val="800000"/>
                </a:solidFill>
              </a:rPr>
              <a:t>four great beasts came </a:t>
            </a:r>
            <a:r>
              <a:rPr lang="en-US" sz="2000" b="1" i="1" u="sng" dirty="0">
                <a:solidFill>
                  <a:srgbClr val="800000"/>
                </a:solidFill>
              </a:rPr>
              <a:t>up from the sea</a:t>
            </a:r>
            <a:r>
              <a:rPr lang="en-US" sz="2000" i="1" dirty="0">
                <a:solidFill>
                  <a:srgbClr val="800000"/>
                </a:solidFill>
              </a:rPr>
              <a:t>, each different from the other</a:t>
            </a:r>
            <a:r>
              <a:rPr lang="en-US" sz="2000" i="1" dirty="0" smtClean="0">
                <a:solidFill>
                  <a:srgbClr val="800000"/>
                </a:solidFill>
              </a:rPr>
              <a:t>.” </a:t>
            </a:r>
            <a:r>
              <a:rPr lang="en-US" sz="2000" dirty="0" smtClean="0"/>
              <a:t>(</a:t>
            </a:r>
            <a:r>
              <a:rPr lang="en-US" sz="2000" b="1" dirty="0" smtClean="0">
                <a:solidFill>
                  <a:srgbClr val="800000"/>
                </a:solidFill>
              </a:rPr>
              <a:t>Daniel 7:2-3</a:t>
            </a:r>
            <a:r>
              <a:rPr lang="en-US" sz="2000" dirty="0" smtClean="0"/>
              <a:t>)</a:t>
            </a:r>
          </a:p>
          <a:p>
            <a:r>
              <a:rPr lang="en-US" sz="2000" dirty="0" smtClean="0"/>
              <a:t>The </a:t>
            </a:r>
            <a:r>
              <a:rPr lang="en-US" sz="2000" i="1" dirty="0" smtClean="0">
                <a:solidFill>
                  <a:srgbClr val="800000"/>
                </a:solidFill>
              </a:rPr>
              <a:t>“sea”</a:t>
            </a:r>
            <a:r>
              <a:rPr lang="en-US" sz="2000" dirty="0" smtClean="0"/>
              <a:t> seems to represent churning, chaotic society, with rising &amp; falling nations, just like the waves (</a:t>
            </a:r>
            <a:r>
              <a:rPr lang="en-US" sz="2000" b="1" dirty="0" smtClean="0">
                <a:solidFill>
                  <a:srgbClr val="800000"/>
                </a:solidFill>
              </a:rPr>
              <a:t>Psalm 65:7; Isaiah 17:12-13; 57:20-21; Jeremiah 49:23; 51:54-55</a:t>
            </a:r>
            <a:r>
              <a:rPr lang="en-US" sz="2000" dirty="0" smtClean="0"/>
              <a:t>).</a:t>
            </a:r>
          </a:p>
          <a:p>
            <a:r>
              <a:rPr lang="en-US" sz="2000" dirty="0" smtClean="0"/>
              <a:t>Loss of dominion is compared to falling back into the sea, or being covered by it (</a:t>
            </a:r>
            <a:r>
              <a:rPr lang="en-US" sz="2000" b="1" dirty="0" smtClean="0">
                <a:solidFill>
                  <a:srgbClr val="800000"/>
                </a:solidFill>
              </a:rPr>
              <a:t>Jeremiah 51:40; Ezekiel 26:3-4</a:t>
            </a:r>
            <a:r>
              <a:rPr lang="en-US" sz="2000" dirty="0" smtClean="0"/>
              <a:t>).</a:t>
            </a:r>
          </a:p>
          <a:p>
            <a:r>
              <a:rPr lang="en-US" sz="2000" dirty="0" smtClean="0"/>
              <a:t>Powerful nations sit upon or by many waters with </a:t>
            </a:r>
            <a:r>
              <a:rPr lang="en-US" sz="2000" i="1" dirty="0" smtClean="0">
                <a:solidFill>
                  <a:srgbClr val="800000"/>
                </a:solidFill>
              </a:rPr>
              <a:t>“nations streaming”</a:t>
            </a:r>
            <a:r>
              <a:rPr lang="en-US" sz="2000" dirty="0" smtClean="0">
                <a:solidFill>
                  <a:srgbClr val="800000"/>
                </a:solidFill>
              </a:rPr>
              <a:t> </a:t>
            </a:r>
            <a:r>
              <a:rPr lang="en-US" sz="2000" dirty="0" smtClean="0"/>
              <a:t>to it (</a:t>
            </a:r>
            <a:r>
              <a:rPr lang="en-US" sz="2000" b="1" dirty="0" smtClean="0">
                <a:solidFill>
                  <a:srgbClr val="800000"/>
                </a:solidFill>
              </a:rPr>
              <a:t>Jeremiah 51:13, 44</a:t>
            </a:r>
            <a:r>
              <a:rPr lang="en-US" sz="2000" dirty="0" smtClean="0"/>
              <a:t>).</a:t>
            </a:r>
          </a:p>
        </p:txBody>
      </p:sp>
    </p:spTree>
    <p:extLst>
      <p:ext uri="{BB962C8B-B14F-4D97-AF65-F5344CB8AC3E}">
        <p14:creationId xmlns:p14="http://schemas.microsoft.com/office/powerpoint/2010/main" val="280263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Beasts – #1</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Describe the four beasts.  What is suggested by their descriptions?</a:t>
            </a:r>
            <a:endParaRPr lang="en-US" sz="2000" dirty="0" smtClean="0"/>
          </a:p>
          <a:p>
            <a:pPr marL="0" lvl="0" indent="0">
              <a:buNone/>
            </a:pPr>
            <a:r>
              <a:rPr lang="en-US" sz="2000" i="1" dirty="0">
                <a:solidFill>
                  <a:srgbClr val="800000"/>
                </a:solidFill>
              </a:rPr>
              <a:t>“The </a:t>
            </a:r>
            <a:r>
              <a:rPr lang="en-US" sz="2000" b="1" i="1" dirty="0">
                <a:solidFill>
                  <a:srgbClr val="800000"/>
                </a:solidFill>
              </a:rPr>
              <a:t>first</a:t>
            </a:r>
            <a:r>
              <a:rPr lang="en-US" sz="2000" i="1" dirty="0">
                <a:solidFill>
                  <a:srgbClr val="800000"/>
                </a:solidFill>
              </a:rPr>
              <a:t> was </a:t>
            </a:r>
            <a:r>
              <a:rPr lang="en-US" sz="2000" b="1" i="1" dirty="0">
                <a:solidFill>
                  <a:srgbClr val="800000"/>
                </a:solidFill>
              </a:rPr>
              <a:t>like a </a:t>
            </a:r>
            <a:r>
              <a:rPr lang="en-US" sz="2000" b="1" i="1" u="sng" dirty="0">
                <a:solidFill>
                  <a:srgbClr val="800000"/>
                </a:solidFill>
              </a:rPr>
              <a:t>lion</a:t>
            </a:r>
            <a:r>
              <a:rPr lang="en-US" sz="2000" i="1" dirty="0">
                <a:solidFill>
                  <a:srgbClr val="800000"/>
                </a:solidFill>
              </a:rPr>
              <a:t>, and had </a:t>
            </a:r>
            <a:r>
              <a:rPr lang="en-US" sz="2000" b="1" i="1" u="sng" dirty="0" smtClean="0">
                <a:solidFill>
                  <a:srgbClr val="800000"/>
                </a:solidFill>
              </a:rPr>
              <a:t>eagle’s </a:t>
            </a:r>
            <a:r>
              <a:rPr lang="en-US" sz="2000" b="1" i="1" u="sng" dirty="0">
                <a:solidFill>
                  <a:srgbClr val="800000"/>
                </a:solidFill>
              </a:rPr>
              <a:t>wings</a:t>
            </a:r>
            <a:r>
              <a:rPr lang="en-US" sz="2000" i="1" dirty="0">
                <a:solidFill>
                  <a:srgbClr val="800000"/>
                </a:solidFill>
              </a:rPr>
              <a:t>. I watched till its </a:t>
            </a:r>
            <a:r>
              <a:rPr lang="en-US" sz="2000" b="1" i="1" dirty="0">
                <a:solidFill>
                  <a:srgbClr val="800000"/>
                </a:solidFill>
              </a:rPr>
              <a:t>wings were plucked off</a:t>
            </a:r>
            <a:r>
              <a:rPr lang="en-US" sz="2000" i="1" dirty="0">
                <a:solidFill>
                  <a:srgbClr val="800000"/>
                </a:solidFill>
              </a:rPr>
              <a:t>; and it was </a:t>
            </a:r>
            <a:r>
              <a:rPr lang="en-US" sz="2000" b="1" i="1" dirty="0">
                <a:solidFill>
                  <a:srgbClr val="800000"/>
                </a:solidFill>
              </a:rPr>
              <a:t>lifted up from the earth </a:t>
            </a:r>
            <a:r>
              <a:rPr lang="en-US" sz="2000" i="1" dirty="0">
                <a:solidFill>
                  <a:srgbClr val="800000"/>
                </a:solidFill>
              </a:rPr>
              <a:t>and made to </a:t>
            </a:r>
            <a:r>
              <a:rPr lang="en-US" sz="2000" b="1" i="1" dirty="0">
                <a:solidFill>
                  <a:srgbClr val="800000"/>
                </a:solidFill>
              </a:rPr>
              <a:t>stand on two feet like a man</a:t>
            </a:r>
            <a:r>
              <a:rPr lang="en-US" sz="2000" i="1" dirty="0">
                <a:solidFill>
                  <a:srgbClr val="800000"/>
                </a:solidFill>
              </a:rPr>
              <a:t>, and a </a:t>
            </a:r>
            <a:r>
              <a:rPr lang="en-US" sz="2000" b="1" i="1" dirty="0" smtClean="0">
                <a:solidFill>
                  <a:srgbClr val="800000"/>
                </a:solidFill>
              </a:rPr>
              <a:t>man’s </a:t>
            </a:r>
            <a:r>
              <a:rPr lang="en-US" sz="2000" b="1" i="1" dirty="0">
                <a:solidFill>
                  <a:srgbClr val="800000"/>
                </a:solidFill>
              </a:rPr>
              <a:t>heart was given to it</a:t>
            </a:r>
            <a:r>
              <a:rPr lang="en-US" sz="2000" i="1" dirty="0" smtClean="0">
                <a:solidFill>
                  <a:srgbClr val="800000"/>
                </a:solidFill>
              </a:rPr>
              <a:t>.” </a:t>
            </a:r>
            <a:r>
              <a:rPr lang="en-US" sz="2000" dirty="0" smtClean="0"/>
              <a:t>(</a:t>
            </a:r>
            <a:r>
              <a:rPr lang="en-US" sz="2000" b="1" dirty="0" smtClean="0">
                <a:solidFill>
                  <a:srgbClr val="800000"/>
                </a:solidFill>
              </a:rPr>
              <a:t>Daniel 7:4</a:t>
            </a:r>
            <a:r>
              <a:rPr lang="en-US" sz="2000" dirty="0" smtClean="0"/>
              <a:t>)</a:t>
            </a:r>
          </a:p>
          <a:p>
            <a:r>
              <a:rPr lang="en-US" sz="2000" i="1" dirty="0" smtClean="0">
                <a:solidFill>
                  <a:srgbClr val="800000"/>
                </a:solidFill>
              </a:rPr>
              <a:t>“lion”</a:t>
            </a:r>
            <a:r>
              <a:rPr lang="en-US" sz="2000" dirty="0" smtClean="0"/>
              <a:t> – most ferocious predator, king of beasts – powerful conquest</a:t>
            </a:r>
          </a:p>
          <a:p>
            <a:r>
              <a:rPr lang="en-US" sz="2000" i="1" dirty="0" smtClean="0">
                <a:solidFill>
                  <a:srgbClr val="800000"/>
                </a:solidFill>
              </a:rPr>
              <a:t>“eagle’s wings”</a:t>
            </a:r>
            <a:r>
              <a:rPr lang="en-US" sz="2000" dirty="0" smtClean="0"/>
              <a:t> – speed of movement, reach – rapid conquest</a:t>
            </a:r>
          </a:p>
          <a:p>
            <a:r>
              <a:rPr lang="en-US" sz="2000" i="1" dirty="0" smtClean="0">
                <a:solidFill>
                  <a:srgbClr val="800000"/>
                </a:solidFill>
              </a:rPr>
              <a:t>“man’s heart given”</a:t>
            </a:r>
            <a:r>
              <a:rPr lang="en-US" sz="2000" dirty="0" smtClean="0"/>
              <a:t> – conscience was pricked, possibly converted (</a:t>
            </a:r>
            <a:r>
              <a:rPr lang="en-US" sz="2000" b="1" dirty="0" smtClean="0">
                <a:solidFill>
                  <a:srgbClr val="800000"/>
                </a:solidFill>
              </a:rPr>
              <a:t>Daniel 4</a:t>
            </a:r>
            <a:r>
              <a:rPr lang="en-US" sz="2000" dirty="0" smtClean="0"/>
              <a:t>).</a:t>
            </a:r>
          </a:p>
        </p:txBody>
      </p:sp>
    </p:spTree>
    <p:extLst>
      <p:ext uri="{BB962C8B-B14F-4D97-AF65-F5344CB8AC3E}">
        <p14:creationId xmlns:p14="http://schemas.microsoft.com/office/powerpoint/2010/main" val="130729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Beasts – #2</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Describe the four beasts.  What is suggested by their descriptions?</a:t>
            </a:r>
            <a:endParaRPr lang="en-US" sz="2000" dirty="0" smtClean="0"/>
          </a:p>
          <a:p>
            <a:pPr marL="0" lvl="0" indent="0">
              <a:buNone/>
            </a:pPr>
            <a:r>
              <a:rPr lang="en-US" sz="2000" i="1" dirty="0" smtClean="0">
                <a:solidFill>
                  <a:srgbClr val="800000"/>
                </a:solidFill>
              </a:rPr>
              <a:t>“And suddenly another beast, </a:t>
            </a:r>
            <a:r>
              <a:rPr lang="en-US" sz="2000" b="1" i="1" dirty="0" smtClean="0">
                <a:solidFill>
                  <a:srgbClr val="800000"/>
                </a:solidFill>
              </a:rPr>
              <a:t>a second, like a bear</a:t>
            </a:r>
            <a:r>
              <a:rPr lang="en-US" sz="2000" i="1" dirty="0" smtClean="0">
                <a:solidFill>
                  <a:srgbClr val="800000"/>
                </a:solidFill>
              </a:rPr>
              <a:t>. It was </a:t>
            </a:r>
            <a:r>
              <a:rPr lang="en-US" sz="2000" b="1" i="1" dirty="0" smtClean="0">
                <a:solidFill>
                  <a:srgbClr val="800000"/>
                </a:solidFill>
              </a:rPr>
              <a:t>raised up on one side</a:t>
            </a:r>
            <a:r>
              <a:rPr lang="en-US" sz="2000" i="1" dirty="0" smtClean="0">
                <a:solidFill>
                  <a:srgbClr val="800000"/>
                </a:solidFill>
              </a:rPr>
              <a:t>, and had </a:t>
            </a:r>
            <a:r>
              <a:rPr lang="en-US" sz="2000" b="1" i="1" dirty="0" smtClean="0">
                <a:solidFill>
                  <a:srgbClr val="800000"/>
                </a:solidFill>
              </a:rPr>
              <a:t>three ribs in its mouth </a:t>
            </a:r>
            <a:r>
              <a:rPr lang="en-US" sz="2000" i="1" dirty="0" smtClean="0">
                <a:solidFill>
                  <a:srgbClr val="800000"/>
                </a:solidFill>
              </a:rPr>
              <a:t>between its teeth. And they said thus to it: ‘</a:t>
            </a:r>
            <a:r>
              <a:rPr lang="en-US" sz="2000" b="1" i="1" dirty="0" smtClean="0">
                <a:solidFill>
                  <a:srgbClr val="800000"/>
                </a:solidFill>
              </a:rPr>
              <a:t>Arise, devour much flesh</a:t>
            </a:r>
            <a:r>
              <a:rPr lang="en-US" sz="2000" i="1" dirty="0" smtClean="0">
                <a:solidFill>
                  <a:srgbClr val="800000"/>
                </a:solidFill>
              </a:rPr>
              <a:t>!’” </a:t>
            </a:r>
            <a:r>
              <a:rPr lang="en-US" sz="2000" dirty="0" smtClean="0"/>
              <a:t>(</a:t>
            </a:r>
            <a:r>
              <a:rPr lang="en-US" sz="2000" b="1" dirty="0" smtClean="0">
                <a:solidFill>
                  <a:srgbClr val="800000"/>
                </a:solidFill>
              </a:rPr>
              <a:t>Daniel 7:5</a:t>
            </a:r>
            <a:r>
              <a:rPr lang="en-US" sz="2000" dirty="0" smtClean="0"/>
              <a:t>)</a:t>
            </a:r>
          </a:p>
          <a:p>
            <a:r>
              <a:rPr lang="en-US" sz="2000" i="1" dirty="0" smtClean="0">
                <a:solidFill>
                  <a:srgbClr val="800000"/>
                </a:solidFill>
              </a:rPr>
              <a:t>“bear”</a:t>
            </a:r>
            <a:r>
              <a:rPr lang="en-US" sz="2000" dirty="0" smtClean="0"/>
              <a:t> – powerful predator, not as fast – powerful conquest</a:t>
            </a:r>
          </a:p>
          <a:p>
            <a:r>
              <a:rPr lang="en-US" sz="2000" i="1" dirty="0" smtClean="0">
                <a:solidFill>
                  <a:srgbClr val="800000"/>
                </a:solidFill>
              </a:rPr>
              <a:t>“raised up”</a:t>
            </a:r>
            <a:r>
              <a:rPr lang="en-US" sz="2000" dirty="0" smtClean="0"/>
              <a:t> – ready to attack – aggressive conqueror</a:t>
            </a:r>
          </a:p>
          <a:p>
            <a:r>
              <a:rPr lang="en-US" sz="2000" i="1" dirty="0" smtClean="0">
                <a:solidFill>
                  <a:srgbClr val="800000"/>
                </a:solidFill>
              </a:rPr>
              <a:t>“three ribs in its mouth … devour much flesh”</a:t>
            </a:r>
            <a:r>
              <a:rPr lang="en-US" sz="2000" dirty="0" smtClean="0"/>
              <a:t> – not easily satisfied, continuing to conquer even – aggressive, ambitious conqueror</a:t>
            </a:r>
          </a:p>
        </p:txBody>
      </p:sp>
    </p:spTree>
    <p:extLst>
      <p:ext uri="{BB962C8B-B14F-4D97-AF65-F5344CB8AC3E}">
        <p14:creationId xmlns:p14="http://schemas.microsoft.com/office/powerpoint/2010/main" val="305194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Dragon’s Wrath</a:t>
            </a:r>
          </a:p>
          <a:p>
            <a:r>
              <a:rPr lang="en-US" dirty="0" smtClean="0"/>
              <a:t>Revelation 12:12-17</a:t>
            </a:r>
            <a:endParaRPr lang="en-US" dirty="0"/>
          </a:p>
        </p:txBody>
      </p:sp>
    </p:spTree>
    <p:extLst>
      <p:ext uri="{BB962C8B-B14F-4D97-AF65-F5344CB8AC3E}">
        <p14:creationId xmlns:p14="http://schemas.microsoft.com/office/powerpoint/2010/main" val="3996972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Beasts – #3</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Describe the four beasts.  What is suggested by their descriptions?</a:t>
            </a:r>
            <a:endParaRPr lang="en-US" sz="2000" dirty="0" smtClean="0"/>
          </a:p>
          <a:p>
            <a:pPr marL="0" lvl="0" indent="0">
              <a:buNone/>
            </a:pPr>
            <a:r>
              <a:rPr lang="en-US" sz="2000" i="1" dirty="0">
                <a:solidFill>
                  <a:srgbClr val="800000"/>
                </a:solidFill>
              </a:rPr>
              <a:t>“After this I looked, and there was </a:t>
            </a:r>
            <a:r>
              <a:rPr lang="en-US" sz="2000" b="1" i="1" dirty="0">
                <a:solidFill>
                  <a:srgbClr val="800000"/>
                </a:solidFill>
              </a:rPr>
              <a:t>another, like a </a:t>
            </a:r>
            <a:r>
              <a:rPr lang="en-US" sz="2000" b="1" i="1" u="sng" dirty="0">
                <a:solidFill>
                  <a:srgbClr val="800000"/>
                </a:solidFill>
              </a:rPr>
              <a:t>leopard</a:t>
            </a:r>
            <a:r>
              <a:rPr lang="en-US" sz="2000" i="1" dirty="0">
                <a:solidFill>
                  <a:srgbClr val="800000"/>
                </a:solidFill>
              </a:rPr>
              <a:t>, which had </a:t>
            </a:r>
            <a:r>
              <a:rPr lang="en-US" sz="2000" b="1" i="1" dirty="0">
                <a:solidFill>
                  <a:srgbClr val="800000"/>
                </a:solidFill>
              </a:rPr>
              <a:t>on its </a:t>
            </a:r>
            <a:r>
              <a:rPr lang="en-US" sz="2000" b="1" i="1" u="sng" dirty="0">
                <a:solidFill>
                  <a:srgbClr val="800000"/>
                </a:solidFill>
              </a:rPr>
              <a:t>back four wings</a:t>
            </a:r>
            <a:r>
              <a:rPr lang="en-US" sz="2000" b="1" i="1" dirty="0">
                <a:solidFill>
                  <a:srgbClr val="800000"/>
                </a:solidFill>
              </a:rPr>
              <a:t> of a bird</a:t>
            </a:r>
            <a:r>
              <a:rPr lang="en-US" sz="2000" i="1" dirty="0">
                <a:solidFill>
                  <a:srgbClr val="800000"/>
                </a:solidFill>
              </a:rPr>
              <a:t>. The beast also had </a:t>
            </a:r>
            <a:r>
              <a:rPr lang="en-US" sz="2000" b="1" i="1" u="sng" dirty="0">
                <a:solidFill>
                  <a:srgbClr val="800000"/>
                </a:solidFill>
              </a:rPr>
              <a:t>four heads</a:t>
            </a:r>
            <a:r>
              <a:rPr lang="en-US" sz="2000" i="1" dirty="0">
                <a:solidFill>
                  <a:srgbClr val="800000"/>
                </a:solidFill>
              </a:rPr>
              <a:t>, and </a:t>
            </a:r>
            <a:r>
              <a:rPr lang="en-US" sz="2000" b="1" i="1" dirty="0">
                <a:solidFill>
                  <a:srgbClr val="800000"/>
                </a:solidFill>
              </a:rPr>
              <a:t>dominion was given to it</a:t>
            </a:r>
            <a:r>
              <a:rPr lang="en-US" sz="2000" i="1" dirty="0" smtClean="0">
                <a:solidFill>
                  <a:srgbClr val="800000"/>
                </a:solidFill>
              </a:rPr>
              <a:t>.” </a:t>
            </a:r>
            <a:r>
              <a:rPr lang="en-US" sz="2000" dirty="0" smtClean="0"/>
              <a:t>(</a:t>
            </a:r>
            <a:r>
              <a:rPr lang="en-US" sz="2000" b="1" dirty="0" smtClean="0">
                <a:solidFill>
                  <a:srgbClr val="800000"/>
                </a:solidFill>
              </a:rPr>
              <a:t>Daniel 7:6</a:t>
            </a:r>
            <a:r>
              <a:rPr lang="en-US" sz="2000" dirty="0" smtClean="0"/>
              <a:t>)</a:t>
            </a:r>
          </a:p>
          <a:p>
            <a:r>
              <a:rPr lang="en-US" sz="2000" i="1" dirty="0" smtClean="0">
                <a:solidFill>
                  <a:srgbClr val="800000"/>
                </a:solidFill>
              </a:rPr>
              <a:t>“leopard”</a:t>
            </a:r>
            <a:r>
              <a:rPr lang="en-US" sz="2000" dirty="0" smtClean="0"/>
              <a:t> – powerful predator, very fast – not as powerful as lion or bear</a:t>
            </a:r>
          </a:p>
          <a:p>
            <a:r>
              <a:rPr lang="en-US" sz="2000" i="1" dirty="0" smtClean="0">
                <a:solidFill>
                  <a:srgbClr val="800000"/>
                </a:solidFill>
              </a:rPr>
              <a:t>“four wings of a bird”</a:t>
            </a:r>
            <a:r>
              <a:rPr lang="en-US" sz="2000" dirty="0" smtClean="0"/>
              <a:t> – very fast; 4 might symbolize spreading out, world number.</a:t>
            </a:r>
          </a:p>
          <a:p>
            <a:r>
              <a:rPr lang="en-US" sz="2000" i="1" dirty="0" smtClean="0">
                <a:solidFill>
                  <a:srgbClr val="800000"/>
                </a:solidFill>
              </a:rPr>
              <a:t>“four heads”</a:t>
            </a:r>
            <a:r>
              <a:rPr lang="en-US" sz="2000" dirty="0" smtClean="0"/>
              <a:t> – intelligence, or spreading out in all 4 directions (see </a:t>
            </a:r>
            <a:r>
              <a:rPr lang="en-US" sz="2000" b="1" dirty="0" smtClean="0">
                <a:solidFill>
                  <a:srgbClr val="800000"/>
                </a:solidFill>
              </a:rPr>
              <a:t>Daniel 8</a:t>
            </a:r>
            <a:r>
              <a:rPr lang="en-US" sz="2000" dirty="0" smtClean="0"/>
              <a:t>).</a:t>
            </a:r>
          </a:p>
          <a:p>
            <a:r>
              <a:rPr lang="en-US" sz="2000" i="1" dirty="0" smtClean="0">
                <a:solidFill>
                  <a:srgbClr val="800000"/>
                </a:solidFill>
              </a:rPr>
              <a:t>“dominion was given to it”</a:t>
            </a:r>
            <a:r>
              <a:rPr lang="en-US" sz="2000" dirty="0" smtClean="0"/>
              <a:t> – legitimacy of kingdom and rule, even if quick?</a:t>
            </a:r>
          </a:p>
        </p:txBody>
      </p:sp>
    </p:spTree>
    <p:extLst>
      <p:ext uri="{BB962C8B-B14F-4D97-AF65-F5344CB8AC3E}">
        <p14:creationId xmlns:p14="http://schemas.microsoft.com/office/powerpoint/2010/main" val="305194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Beasts – #4</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Describe the four beasts.  What is suggested by their descriptions?</a:t>
            </a:r>
            <a:endParaRPr lang="en-US" sz="2000" dirty="0" smtClean="0"/>
          </a:p>
          <a:p>
            <a:pPr marL="0" lvl="0" indent="0">
              <a:buNone/>
            </a:pPr>
            <a:r>
              <a:rPr lang="en-US" sz="2000" i="1" dirty="0">
                <a:solidFill>
                  <a:srgbClr val="800000"/>
                </a:solidFill>
              </a:rPr>
              <a:t>“After this I saw in the night visions, and behold, </a:t>
            </a:r>
            <a:r>
              <a:rPr lang="en-US" sz="2000" b="1" i="1" dirty="0">
                <a:solidFill>
                  <a:srgbClr val="800000"/>
                </a:solidFill>
              </a:rPr>
              <a:t>a fourth beast, </a:t>
            </a:r>
            <a:r>
              <a:rPr lang="en-US" sz="2000" b="1" i="1" u="sng" dirty="0">
                <a:solidFill>
                  <a:srgbClr val="800000"/>
                </a:solidFill>
              </a:rPr>
              <a:t>dreadful</a:t>
            </a:r>
            <a:r>
              <a:rPr lang="en-US" sz="2000" b="1" i="1" dirty="0">
                <a:solidFill>
                  <a:srgbClr val="800000"/>
                </a:solidFill>
              </a:rPr>
              <a:t> and </a:t>
            </a:r>
            <a:r>
              <a:rPr lang="en-US" sz="2000" b="1" i="1" u="sng" dirty="0">
                <a:solidFill>
                  <a:srgbClr val="800000"/>
                </a:solidFill>
              </a:rPr>
              <a:t>terrible</a:t>
            </a:r>
            <a:r>
              <a:rPr lang="en-US" sz="2000" b="1" i="1" dirty="0">
                <a:solidFill>
                  <a:srgbClr val="800000"/>
                </a:solidFill>
              </a:rPr>
              <a:t>, exceedingly </a:t>
            </a:r>
            <a:r>
              <a:rPr lang="en-US" sz="2000" b="1" i="1" u="sng" dirty="0">
                <a:solidFill>
                  <a:srgbClr val="800000"/>
                </a:solidFill>
              </a:rPr>
              <a:t>strong</a:t>
            </a:r>
            <a:r>
              <a:rPr lang="en-US" sz="2000" i="1" dirty="0">
                <a:solidFill>
                  <a:srgbClr val="800000"/>
                </a:solidFill>
              </a:rPr>
              <a:t>. It had </a:t>
            </a:r>
            <a:r>
              <a:rPr lang="en-US" sz="2000" b="1" i="1" dirty="0">
                <a:solidFill>
                  <a:srgbClr val="800000"/>
                </a:solidFill>
              </a:rPr>
              <a:t>huge </a:t>
            </a:r>
            <a:r>
              <a:rPr lang="en-US" sz="2000" b="1" i="1" u="sng" dirty="0">
                <a:solidFill>
                  <a:srgbClr val="800000"/>
                </a:solidFill>
              </a:rPr>
              <a:t>iron teeth</a:t>
            </a:r>
            <a:r>
              <a:rPr lang="en-US" sz="2000" i="1" dirty="0">
                <a:solidFill>
                  <a:srgbClr val="800000"/>
                </a:solidFill>
              </a:rPr>
              <a:t>; it was </a:t>
            </a:r>
            <a:r>
              <a:rPr lang="en-US" sz="2000" b="1" i="1" u="sng" dirty="0">
                <a:solidFill>
                  <a:srgbClr val="800000"/>
                </a:solidFill>
              </a:rPr>
              <a:t>devouring</a:t>
            </a:r>
            <a:r>
              <a:rPr lang="en-US" sz="2000" b="1" i="1" dirty="0">
                <a:solidFill>
                  <a:srgbClr val="800000"/>
                </a:solidFill>
              </a:rPr>
              <a:t>, </a:t>
            </a:r>
            <a:r>
              <a:rPr lang="en-US" sz="2000" b="1" i="1" u="sng" dirty="0">
                <a:solidFill>
                  <a:srgbClr val="800000"/>
                </a:solidFill>
              </a:rPr>
              <a:t>breaking</a:t>
            </a:r>
            <a:r>
              <a:rPr lang="en-US" sz="2000" b="1" i="1" dirty="0">
                <a:solidFill>
                  <a:srgbClr val="800000"/>
                </a:solidFill>
              </a:rPr>
              <a:t> in pieces, and </a:t>
            </a:r>
            <a:r>
              <a:rPr lang="en-US" sz="2000" b="1" i="1" u="sng" dirty="0">
                <a:solidFill>
                  <a:srgbClr val="800000"/>
                </a:solidFill>
              </a:rPr>
              <a:t>trampling</a:t>
            </a:r>
            <a:r>
              <a:rPr lang="en-US" sz="2000" b="1" i="1" dirty="0">
                <a:solidFill>
                  <a:srgbClr val="800000"/>
                </a:solidFill>
              </a:rPr>
              <a:t> the residue</a:t>
            </a:r>
            <a:r>
              <a:rPr lang="en-US" sz="2000" i="1" dirty="0">
                <a:solidFill>
                  <a:srgbClr val="800000"/>
                </a:solidFill>
              </a:rPr>
              <a:t> with its feet. It was </a:t>
            </a:r>
            <a:r>
              <a:rPr lang="en-US" sz="2000" b="1" i="1" u="sng" dirty="0">
                <a:solidFill>
                  <a:srgbClr val="800000"/>
                </a:solidFill>
              </a:rPr>
              <a:t>different</a:t>
            </a:r>
            <a:r>
              <a:rPr lang="en-US" sz="2000" b="1" i="1" dirty="0">
                <a:solidFill>
                  <a:srgbClr val="800000"/>
                </a:solidFill>
              </a:rPr>
              <a:t> from all the beasts</a:t>
            </a:r>
            <a:r>
              <a:rPr lang="en-US" sz="2000" i="1" dirty="0">
                <a:solidFill>
                  <a:srgbClr val="800000"/>
                </a:solidFill>
              </a:rPr>
              <a:t> that were before it, and it </a:t>
            </a:r>
            <a:r>
              <a:rPr lang="en-US" sz="2000" b="1" i="1" dirty="0">
                <a:solidFill>
                  <a:srgbClr val="800000"/>
                </a:solidFill>
              </a:rPr>
              <a:t>had </a:t>
            </a:r>
            <a:r>
              <a:rPr lang="en-US" sz="2000" b="1" i="1" u="sng" dirty="0">
                <a:solidFill>
                  <a:srgbClr val="800000"/>
                </a:solidFill>
              </a:rPr>
              <a:t>ten horns</a:t>
            </a:r>
            <a:r>
              <a:rPr lang="en-US" sz="2000" i="1" dirty="0" smtClean="0">
                <a:solidFill>
                  <a:srgbClr val="800000"/>
                </a:solidFill>
              </a:rPr>
              <a:t>.” </a:t>
            </a:r>
            <a:r>
              <a:rPr lang="en-US" sz="2000" dirty="0" smtClean="0"/>
              <a:t>(</a:t>
            </a:r>
            <a:r>
              <a:rPr lang="en-US" sz="2000" b="1" dirty="0" smtClean="0">
                <a:solidFill>
                  <a:srgbClr val="800000"/>
                </a:solidFill>
              </a:rPr>
              <a:t>Daniel 7:7</a:t>
            </a:r>
            <a:r>
              <a:rPr lang="en-US" sz="2000" dirty="0" smtClean="0"/>
              <a:t>)</a:t>
            </a:r>
          </a:p>
          <a:p>
            <a:r>
              <a:rPr lang="en-US" sz="2000" i="1" dirty="0" smtClean="0">
                <a:solidFill>
                  <a:srgbClr val="800000"/>
                </a:solidFill>
              </a:rPr>
              <a:t>“dreadful, terrible, exceedingly strong”</a:t>
            </a:r>
            <a:r>
              <a:rPr lang="en-US" sz="2000" dirty="0" smtClean="0"/>
              <a:t> – terrifying, extremely powerful empire</a:t>
            </a:r>
          </a:p>
          <a:p>
            <a:r>
              <a:rPr lang="en-US" sz="2000" i="1" dirty="0" smtClean="0">
                <a:solidFill>
                  <a:srgbClr val="800000"/>
                </a:solidFill>
              </a:rPr>
              <a:t>“huge iron teeth”</a:t>
            </a:r>
            <a:r>
              <a:rPr lang="en-US" sz="2000" dirty="0" smtClean="0"/>
              <a:t> – power to consume, devour</a:t>
            </a:r>
          </a:p>
          <a:p>
            <a:r>
              <a:rPr lang="en-US" sz="2000" i="1" dirty="0" smtClean="0">
                <a:solidFill>
                  <a:srgbClr val="800000"/>
                </a:solidFill>
              </a:rPr>
              <a:t>“devouring, breaking, trampling”</a:t>
            </a:r>
            <a:r>
              <a:rPr lang="en-US" sz="2000" dirty="0" smtClean="0"/>
              <a:t> – trying to leave nothing of preceding empires.</a:t>
            </a:r>
          </a:p>
          <a:p>
            <a:r>
              <a:rPr lang="en-US" sz="2000" i="1" dirty="0" smtClean="0">
                <a:solidFill>
                  <a:srgbClr val="800000"/>
                </a:solidFill>
              </a:rPr>
              <a:t>“different”</a:t>
            </a:r>
            <a:r>
              <a:rPr lang="en-US" sz="2000" dirty="0" smtClean="0"/>
              <a:t> – emphasizes uniqueness compared to the others</a:t>
            </a:r>
          </a:p>
          <a:p>
            <a:r>
              <a:rPr lang="en-US" sz="2000" i="1" dirty="0" smtClean="0">
                <a:solidFill>
                  <a:srgbClr val="800000"/>
                </a:solidFill>
              </a:rPr>
              <a:t>“ten horns”</a:t>
            </a:r>
            <a:r>
              <a:rPr lang="en-US" sz="2000" dirty="0" smtClean="0"/>
              <a:t> – full, complete power.</a:t>
            </a:r>
          </a:p>
        </p:txBody>
      </p:sp>
    </p:spTree>
    <p:extLst>
      <p:ext uri="{BB962C8B-B14F-4D97-AF65-F5344CB8AC3E}">
        <p14:creationId xmlns:p14="http://schemas.microsoft.com/office/powerpoint/2010/main" val="305194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Kingdoms</a:t>
            </a:r>
            <a:endParaRPr lang="en-US" dirty="0"/>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8"/>
            </a:pPr>
            <a:r>
              <a:rPr lang="en-US" sz="2000" dirty="0"/>
              <a:t>How do these beasts compare to the segments of the statue from Nebuchadnezzar’s dream (</a:t>
            </a:r>
            <a:r>
              <a:rPr lang="en-US" sz="2000" b="1" dirty="0">
                <a:solidFill>
                  <a:srgbClr val="800000"/>
                </a:solidFill>
              </a:rPr>
              <a:t>2:28-45</a:t>
            </a:r>
            <a:r>
              <a:rPr lang="en-US" sz="2000" dirty="0" smtClean="0"/>
              <a:t>)?</a:t>
            </a:r>
          </a:p>
          <a:p>
            <a:pPr>
              <a:spcBef>
                <a:spcPts val="0"/>
              </a:spcBef>
            </a:pPr>
            <a:r>
              <a:rPr lang="en-US" sz="2000" dirty="0" smtClean="0"/>
              <a:t>Some similarities in description.</a:t>
            </a:r>
          </a:p>
          <a:p>
            <a:pPr>
              <a:spcBef>
                <a:spcPts val="0"/>
              </a:spcBef>
            </a:pPr>
            <a:r>
              <a:rPr lang="en-US" sz="2000" b="1" dirty="0" smtClean="0">
                <a:solidFill>
                  <a:srgbClr val="800000"/>
                </a:solidFill>
              </a:rPr>
              <a:t>Babylonian</a:t>
            </a:r>
            <a:r>
              <a:rPr lang="en-US" sz="2000" dirty="0" smtClean="0">
                <a:solidFill>
                  <a:srgbClr val="800000"/>
                </a:solidFill>
              </a:rPr>
              <a:t> </a:t>
            </a:r>
            <a:r>
              <a:rPr lang="en-US" sz="2000" dirty="0" smtClean="0"/>
              <a:t>– </a:t>
            </a:r>
            <a:r>
              <a:rPr lang="en-US" sz="2000" b="1" i="1" dirty="0" smtClean="0"/>
              <a:t>Gold</a:t>
            </a:r>
            <a:r>
              <a:rPr lang="en-US" sz="2000" dirty="0" smtClean="0"/>
              <a:t> = </a:t>
            </a:r>
            <a:r>
              <a:rPr lang="en-US" sz="2000" b="1" i="1" dirty="0" smtClean="0"/>
              <a:t>Lion</a:t>
            </a:r>
            <a:r>
              <a:rPr lang="en-US" sz="2000" dirty="0" smtClean="0"/>
              <a:t>, superior</a:t>
            </a:r>
          </a:p>
          <a:p>
            <a:pPr>
              <a:spcBef>
                <a:spcPts val="0"/>
              </a:spcBef>
            </a:pPr>
            <a:r>
              <a:rPr lang="en-US" sz="2000" b="1" dirty="0" err="1" smtClean="0">
                <a:solidFill>
                  <a:srgbClr val="800000"/>
                </a:solidFill>
              </a:rPr>
              <a:t>Medo</a:t>
            </a:r>
            <a:r>
              <a:rPr lang="en-US" sz="2000" b="1" dirty="0" smtClean="0">
                <a:solidFill>
                  <a:srgbClr val="800000"/>
                </a:solidFill>
              </a:rPr>
              <a:t>-Persian</a:t>
            </a:r>
            <a:r>
              <a:rPr lang="en-US" sz="2000" dirty="0" smtClean="0">
                <a:solidFill>
                  <a:srgbClr val="800000"/>
                </a:solidFill>
              </a:rPr>
              <a:t> </a:t>
            </a:r>
            <a:r>
              <a:rPr lang="en-US" sz="2000" dirty="0" smtClean="0"/>
              <a:t>– </a:t>
            </a:r>
            <a:r>
              <a:rPr lang="en-US" sz="2000" b="1" i="1" dirty="0" smtClean="0"/>
              <a:t>Silver</a:t>
            </a:r>
            <a:r>
              <a:rPr lang="en-US" sz="2000" dirty="0" smtClean="0"/>
              <a:t> = </a:t>
            </a:r>
            <a:r>
              <a:rPr lang="en-US" sz="2000" b="1" i="1" dirty="0" smtClean="0"/>
              <a:t>Bear</a:t>
            </a:r>
            <a:r>
              <a:rPr lang="en-US" sz="2000" dirty="0" smtClean="0"/>
              <a:t>, inferior</a:t>
            </a:r>
          </a:p>
          <a:p>
            <a:pPr>
              <a:spcBef>
                <a:spcPts val="0"/>
              </a:spcBef>
            </a:pPr>
            <a:r>
              <a:rPr lang="en-US" sz="2000" b="1" dirty="0" smtClean="0">
                <a:solidFill>
                  <a:srgbClr val="800000"/>
                </a:solidFill>
              </a:rPr>
              <a:t>Grecian</a:t>
            </a:r>
            <a:r>
              <a:rPr lang="en-US" sz="2000" dirty="0" smtClean="0">
                <a:solidFill>
                  <a:srgbClr val="800000"/>
                </a:solidFill>
              </a:rPr>
              <a:t> </a:t>
            </a:r>
            <a:r>
              <a:rPr lang="en-US" sz="2000" dirty="0" smtClean="0"/>
              <a:t>– </a:t>
            </a:r>
            <a:r>
              <a:rPr lang="en-US" sz="2000" b="1" i="1" dirty="0" smtClean="0"/>
              <a:t>Bronze</a:t>
            </a:r>
            <a:r>
              <a:rPr lang="en-US" sz="2000" dirty="0" smtClean="0"/>
              <a:t> = </a:t>
            </a:r>
            <a:r>
              <a:rPr lang="en-US" sz="2000" b="1" i="1" dirty="0" smtClean="0"/>
              <a:t>Leopard</a:t>
            </a:r>
            <a:r>
              <a:rPr lang="en-US" sz="2000" dirty="0" smtClean="0"/>
              <a:t>, fast, sprawling</a:t>
            </a:r>
          </a:p>
          <a:p>
            <a:pPr>
              <a:spcBef>
                <a:spcPts val="0"/>
              </a:spcBef>
            </a:pPr>
            <a:r>
              <a:rPr lang="en-US" sz="2000" b="1" dirty="0" smtClean="0">
                <a:solidFill>
                  <a:srgbClr val="800000"/>
                </a:solidFill>
              </a:rPr>
              <a:t>Roman</a:t>
            </a:r>
            <a:r>
              <a:rPr lang="en-US" sz="2000" dirty="0" smtClean="0">
                <a:solidFill>
                  <a:srgbClr val="800000"/>
                </a:solidFill>
              </a:rPr>
              <a:t> </a:t>
            </a:r>
            <a:r>
              <a:rPr lang="en-US" sz="2000" dirty="0" smtClean="0"/>
              <a:t>– </a:t>
            </a:r>
            <a:r>
              <a:rPr lang="en-US" sz="2000" b="1" i="1" dirty="0" smtClean="0"/>
              <a:t>Iron</a:t>
            </a:r>
            <a:r>
              <a:rPr lang="en-US" sz="2000" dirty="0" smtClean="0"/>
              <a:t> = </a:t>
            </a:r>
            <a:r>
              <a:rPr lang="en-US" sz="2000" b="1" i="1" dirty="0" smtClean="0"/>
              <a:t>Terrible beast</a:t>
            </a:r>
            <a:r>
              <a:rPr lang="en-US" sz="2000" dirty="0" smtClean="0"/>
              <a:t>, iron teeth, most powerful</a:t>
            </a:r>
          </a:p>
          <a:p>
            <a:pPr>
              <a:spcBef>
                <a:spcPts val="0"/>
              </a:spcBef>
            </a:pPr>
            <a:r>
              <a:rPr lang="en-US" sz="2000" dirty="0" smtClean="0"/>
              <a:t>Most powerful alignment key will be events transpiring in fourth kingdom.</a:t>
            </a:r>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2980" y="1129938"/>
            <a:ext cx="1277980" cy="36933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Lion</a:t>
            </a:r>
            <a:endParaRPr lang="en-US" b="1" dirty="0">
              <a:solidFill>
                <a:srgbClr val="800000"/>
              </a:solidFill>
              <a:latin typeface="Impact" panose="020B0806030902050204" pitchFamily="34" charset="0"/>
              <a:cs typeface="Arial" panose="020B0604020202020204" pitchFamily="34" charset="0"/>
            </a:endParaRPr>
          </a:p>
        </p:txBody>
      </p:sp>
      <p:sp>
        <p:nvSpPr>
          <p:cNvPr id="6" name="TextBox 5"/>
          <p:cNvSpPr txBox="1"/>
          <p:nvPr/>
        </p:nvSpPr>
        <p:spPr>
          <a:xfrm>
            <a:off x="6402980" y="1772195"/>
            <a:ext cx="1277980" cy="36933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Bear</a:t>
            </a:r>
            <a:endParaRPr lang="en-US" b="1" dirty="0">
              <a:solidFill>
                <a:srgbClr val="800000"/>
              </a:solidFill>
              <a:latin typeface="Impact" panose="020B0806030902050204" pitchFamily="34" charset="0"/>
              <a:cs typeface="Arial" panose="020B0604020202020204" pitchFamily="34" charset="0"/>
            </a:endParaRPr>
          </a:p>
        </p:txBody>
      </p:sp>
      <p:sp>
        <p:nvSpPr>
          <p:cNvPr id="7" name="TextBox 6"/>
          <p:cNvSpPr txBox="1"/>
          <p:nvPr/>
        </p:nvSpPr>
        <p:spPr>
          <a:xfrm>
            <a:off x="6402980" y="2627801"/>
            <a:ext cx="1277980"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Leopard</a:t>
            </a:r>
            <a:endParaRPr lang="en-US" b="1" dirty="0">
              <a:solidFill>
                <a:srgbClr val="800000"/>
              </a:solidFill>
              <a:latin typeface="Impact" panose="020B0806030902050204" pitchFamily="34" charset="0"/>
              <a:cs typeface="Arial" panose="020B0604020202020204" pitchFamily="34" charset="0"/>
            </a:endParaRPr>
          </a:p>
        </p:txBody>
      </p:sp>
      <p:sp>
        <p:nvSpPr>
          <p:cNvPr id="8" name="TextBox 7"/>
          <p:cNvSpPr txBox="1"/>
          <p:nvPr/>
        </p:nvSpPr>
        <p:spPr>
          <a:xfrm>
            <a:off x="6402980" y="3666310"/>
            <a:ext cx="1277980" cy="646331"/>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Terrible</a:t>
            </a:r>
          </a:p>
          <a:p>
            <a:pPr algn="ctr"/>
            <a:r>
              <a:rPr lang="en-US" b="1" dirty="0" smtClean="0">
                <a:solidFill>
                  <a:srgbClr val="800000"/>
                </a:solidFill>
                <a:latin typeface="Impact" panose="020B0806030902050204" pitchFamily="34" charset="0"/>
                <a:cs typeface="Arial" panose="020B0604020202020204" pitchFamily="34" charset="0"/>
              </a:rPr>
              <a:t>Beast</a:t>
            </a:r>
            <a:endParaRPr lang="en-US" b="1" dirty="0">
              <a:solidFill>
                <a:srgbClr val="80000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349150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Seating God’s Court</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9"/>
            </a:pPr>
            <a:r>
              <a:rPr lang="en-US" sz="1700" dirty="0"/>
              <a:t>Who interrupts the rampage of this fourth beast?  How is He described?  Why might He interject at this point?</a:t>
            </a:r>
            <a:endParaRPr lang="en-US" sz="1700" dirty="0" smtClean="0"/>
          </a:p>
          <a:p>
            <a:pPr marL="0" indent="0">
              <a:spcBef>
                <a:spcPts val="0"/>
              </a:spcBef>
              <a:buNone/>
            </a:pPr>
            <a:r>
              <a:rPr lang="en-US" sz="1700" i="1" dirty="0">
                <a:solidFill>
                  <a:srgbClr val="800000"/>
                </a:solidFill>
              </a:rPr>
              <a:t>“I was considering the horns, and there was another horn, </a:t>
            </a:r>
            <a:r>
              <a:rPr lang="en-US" sz="1700" b="1" i="1" dirty="0">
                <a:solidFill>
                  <a:srgbClr val="800000"/>
                </a:solidFill>
              </a:rPr>
              <a:t>a little one, coming up among them</a:t>
            </a:r>
            <a:r>
              <a:rPr lang="en-US" sz="1700" i="1" dirty="0">
                <a:solidFill>
                  <a:srgbClr val="800000"/>
                </a:solidFill>
              </a:rPr>
              <a:t>, before whom </a:t>
            </a:r>
            <a:r>
              <a:rPr lang="en-US" sz="1700" b="1" i="1" dirty="0">
                <a:solidFill>
                  <a:srgbClr val="800000"/>
                </a:solidFill>
              </a:rPr>
              <a:t>three of the first horns were plucked out by the roots</a:t>
            </a:r>
            <a:r>
              <a:rPr lang="en-US" sz="1700" i="1" dirty="0">
                <a:solidFill>
                  <a:srgbClr val="800000"/>
                </a:solidFill>
              </a:rPr>
              <a:t>. And there, </a:t>
            </a:r>
            <a:r>
              <a:rPr lang="en-US" sz="1700" b="1" i="1" u="sng" dirty="0">
                <a:solidFill>
                  <a:srgbClr val="800000"/>
                </a:solidFill>
              </a:rPr>
              <a:t>in this horn</a:t>
            </a:r>
            <a:r>
              <a:rPr lang="en-US" sz="1700" i="1" dirty="0">
                <a:solidFill>
                  <a:srgbClr val="800000"/>
                </a:solidFill>
              </a:rPr>
              <a:t>, </a:t>
            </a:r>
            <a:r>
              <a:rPr lang="en-US" sz="1700" b="1" i="1" dirty="0">
                <a:solidFill>
                  <a:srgbClr val="800000"/>
                </a:solidFill>
              </a:rPr>
              <a:t>were eyes like the eyes of a man, and a mouth speaking </a:t>
            </a:r>
            <a:r>
              <a:rPr lang="en-US" sz="1700" b="1" i="1" u="sng" dirty="0">
                <a:solidFill>
                  <a:srgbClr val="800000"/>
                </a:solidFill>
              </a:rPr>
              <a:t>pompous words</a:t>
            </a:r>
            <a:r>
              <a:rPr lang="en-US" sz="1700" i="1" dirty="0">
                <a:solidFill>
                  <a:srgbClr val="800000"/>
                </a:solidFill>
              </a:rPr>
              <a:t>.  I watched till thrones were put in place, And </a:t>
            </a:r>
            <a:r>
              <a:rPr lang="en-US" sz="1700" b="1" i="1" dirty="0">
                <a:solidFill>
                  <a:srgbClr val="800000"/>
                </a:solidFill>
              </a:rPr>
              <a:t>the </a:t>
            </a:r>
            <a:r>
              <a:rPr lang="en-US" sz="1700" b="1" i="1" baseline="30000" dirty="0" smtClean="0">
                <a:solidFill>
                  <a:srgbClr val="800000"/>
                </a:solidFill>
              </a:rPr>
              <a:t>1</a:t>
            </a:r>
            <a:r>
              <a:rPr lang="en-US" sz="1700" b="1" i="1" u="sng" dirty="0" smtClean="0">
                <a:solidFill>
                  <a:srgbClr val="800000"/>
                </a:solidFill>
              </a:rPr>
              <a:t>Ancient </a:t>
            </a:r>
            <a:r>
              <a:rPr lang="en-US" sz="1700" b="1" i="1" u="sng" dirty="0">
                <a:solidFill>
                  <a:srgbClr val="800000"/>
                </a:solidFill>
              </a:rPr>
              <a:t>of Days</a:t>
            </a:r>
            <a:r>
              <a:rPr lang="en-US" sz="1700" b="1" i="1" dirty="0">
                <a:solidFill>
                  <a:srgbClr val="800000"/>
                </a:solidFill>
              </a:rPr>
              <a:t> was seated</a:t>
            </a:r>
            <a:r>
              <a:rPr lang="en-US" sz="1700" i="1" dirty="0">
                <a:solidFill>
                  <a:srgbClr val="800000"/>
                </a:solidFill>
              </a:rPr>
              <a:t>; His </a:t>
            </a:r>
            <a:r>
              <a:rPr lang="en-US" sz="1700" b="1" i="1" baseline="30000" dirty="0" smtClean="0">
                <a:solidFill>
                  <a:srgbClr val="800000"/>
                </a:solidFill>
              </a:rPr>
              <a:t>2</a:t>
            </a:r>
            <a:r>
              <a:rPr lang="en-US" sz="1700" b="1" i="1" dirty="0" smtClean="0">
                <a:solidFill>
                  <a:srgbClr val="800000"/>
                </a:solidFill>
              </a:rPr>
              <a:t>garment </a:t>
            </a:r>
            <a:r>
              <a:rPr lang="en-US" sz="1700" b="1" i="1" dirty="0">
                <a:solidFill>
                  <a:srgbClr val="800000"/>
                </a:solidFill>
              </a:rPr>
              <a:t>was </a:t>
            </a:r>
            <a:r>
              <a:rPr lang="en-US" sz="1700" b="1" i="1" u="sng" dirty="0">
                <a:solidFill>
                  <a:srgbClr val="800000"/>
                </a:solidFill>
              </a:rPr>
              <a:t>white as snow</a:t>
            </a:r>
            <a:r>
              <a:rPr lang="en-US" sz="1700" i="1" dirty="0">
                <a:solidFill>
                  <a:srgbClr val="800000"/>
                </a:solidFill>
              </a:rPr>
              <a:t>, And the </a:t>
            </a:r>
            <a:r>
              <a:rPr lang="en-US" sz="1700" b="1" i="1" baseline="30000" dirty="0" smtClean="0">
                <a:solidFill>
                  <a:srgbClr val="800000"/>
                </a:solidFill>
              </a:rPr>
              <a:t>3</a:t>
            </a:r>
            <a:r>
              <a:rPr lang="en-US" sz="1700" b="1" i="1" dirty="0" smtClean="0">
                <a:solidFill>
                  <a:srgbClr val="800000"/>
                </a:solidFill>
              </a:rPr>
              <a:t>hair </a:t>
            </a:r>
            <a:r>
              <a:rPr lang="en-US" sz="1700" b="1" i="1" dirty="0">
                <a:solidFill>
                  <a:srgbClr val="800000"/>
                </a:solidFill>
              </a:rPr>
              <a:t>of His head was like </a:t>
            </a:r>
            <a:r>
              <a:rPr lang="en-US" sz="1700" b="1" i="1" u="sng" dirty="0">
                <a:solidFill>
                  <a:srgbClr val="800000"/>
                </a:solidFill>
              </a:rPr>
              <a:t>pure wool</a:t>
            </a:r>
            <a:r>
              <a:rPr lang="en-US" sz="1700" i="1" dirty="0">
                <a:solidFill>
                  <a:srgbClr val="800000"/>
                </a:solidFill>
              </a:rPr>
              <a:t>. His </a:t>
            </a:r>
            <a:r>
              <a:rPr lang="en-US" sz="1700" b="1" i="1" baseline="30000" dirty="0" smtClean="0">
                <a:solidFill>
                  <a:srgbClr val="800000"/>
                </a:solidFill>
              </a:rPr>
              <a:t>3</a:t>
            </a:r>
            <a:r>
              <a:rPr lang="en-US" sz="1700" b="1" i="1" dirty="0" smtClean="0">
                <a:solidFill>
                  <a:srgbClr val="800000"/>
                </a:solidFill>
              </a:rPr>
              <a:t>throne </a:t>
            </a:r>
            <a:r>
              <a:rPr lang="en-US" sz="1700" b="1" i="1" dirty="0">
                <a:solidFill>
                  <a:srgbClr val="800000"/>
                </a:solidFill>
              </a:rPr>
              <a:t>was a </a:t>
            </a:r>
            <a:r>
              <a:rPr lang="en-US" sz="1700" b="1" i="1" u="sng" dirty="0">
                <a:solidFill>
                  <a:srgbClr val="800000"/>
                </a:solidFill>
              </a:rPr>
              <a:t>fiery flame</a:t>
            </a:r>
            <a:r>
              <a:rPr lang="en-US" sz="1700" i="1" dirty="0">
                <a:solidFill>
                  <a:srgbClr val="800000"/>
                </a:solidFill>
              </a:rPr>
              <a:t>, Its </a:t>
            </a:r>
            <a:r>
              <a:rPr lang="en-US" sz="1700" b="1" i="1" baseline="30000" dirty="0" smtClean="0">
                <a:solidFill>
                  <a:srgbClr val="800000"/>
                </a:solidFill>
              </a:rPr>
              <a:t>4</a:t>
            </a:r>
            <a:r>
              <a:rPr lang="en-US" sz="1700" b="1" i="1" dirty="0" smtClean="0">
                <a:solidFill>
                  <a:srgbClr val="800000"/>
                </a:solidFill>
              </a:rPr>
              <a:t>wheels </a:t>
            </a:r>
            <a:r>
              <a:rPr lang="en-US" sz="1700" b="1" i="1" dirty="0">
                <a:solidFill>
                  <a:srgbClr val="800000"/>
                </a:solidFill>
              </a:rPr>
              <a:t>a </a:t>
            </a:r>
            <a:r>
              <a:rPr lang="en-US" sz="1700" b="1" i="1" u="sng" dirty="0">
                <a:solidFill>
                  <a:srgbClr val="800000"/>
                </a:solidFill>
              </a:rPr>
              <a:t>burning fire</a:t>
            </a:r>
            <a:r>
              <a:rPr lang="en-US" sz="1700" i="1" dirty="0">
                <a:solidFill>
                  <a:srgbClr val="800000"/>
                </a:solidFill>
              </a:rPr>
              <a:t>;  A </a:t>
            </a:r>
            <a:r>
              <a:rPr lang="en-US" sz="1700" b="1" i="1" baseline="30000" dirty="0" smtClean="0">
                <a:solidFill>
                  <a:srgbClr val="800000"/>
                </a:solidFill>
              </a:rPr>
              <a:t>5</a:t>
            </a:r>
            <a:r>
              <a:rPr lang="en-US" sz="1700" b="1" i="1" dirty="0" smtClean="0">
                <a:solidFill>
                  <a:srgbClr val="800000"/>
                </a:solidFill>
              </a:rPr>
              <a:t>fiery </a:t>
            </a:r>
            <a:r>
              <a:rPr lang="en-US" sz="1700" b="1" i="1" dirty="0">
                <a:solidFill>
                  <a:srgbClr val="800000"/>
                </a:solidFill>
              </a:rPr>
              <a:t>stream issued And came forth from before Him</a:t>
            </a:r>
            <a:r>
              <a:rPr lang="en-US" sz="1700" i="1" dirty="0">
                <a:solidFill>
                  <a:srgbClr val="800000"/>
                </a:solidFill>
              </a:rPr>
              <a:t>. A </a:t>
            </a:r>
            <a:r>
              <a:rPr lang="en-US" sz="1700" b="1" i="1" baseline="30000" dirty="0" smtClean="0">
                <a:solidFill>
                  <a:srgbClr val="800000"/>
                </a:solidFill>
              </a:rPr>
              <a:t>6</a:t>
            </a:r>
            <a:r>
              <a:rPr lang="en-US" sz="1700" b="1" i="1" dirty="0" smtClean="0">
                <a:solidFill>
                  <a:srgbClr val="800000"/>
                </a:solidFill>
              </a:rPr>
              <a:t>thousand </a:t>
            </a:r>
            <a:r>
              <a:rPr lang="en-US" sz="1700" b="1" i="1" dirty="0">
                <a:solidFill>
                  <a:srgbClr val="800000"/>
                </a:solidFill>
              </a:rPr>
              <a:t>thousands ministered to Him</a:t>
            </a:r>
            <a:r>
              <a:rPr lang="en-US" sz="1700" i="1" dirty="0">
                <a:solidFill>
                  <a:srgbClr val="800000"/>
                </a:solidFill>
              </a:rPr>
              <a:t>; </a:t>
            </a:r>
            <a:r>
              <a:rPr lang="en-US" sz="1700" b="1" i="1" dirty="0">
                <a:solidFill>
                  <a:srgbClr val="800000"/>
                </a:solidFill>
              </a:rPr>
              <a:t>Ten thousand times ten thousand stood before Him</a:t>
            </a:r>
            <a:r>
              <a:rPr lang="en-US" sz="1700" i="1" dirty="0">
                <a:solidFill>
                  <a:srgbClr val="800000"/>
                </a:solidFill>
              </a:rPr>
              <a:t>. </a:t>
            </a:r>
            <a:r>
              <a:rPr lang="en-US" sz="1700" b="1" i="1" dirty="0">
                <a:solidFill>
                  <a:srgbClr val="800000"/>
                </a:solidFill>
              </a:rPr>
              <a:t>The </a:t>
            </a:r>
            <a:r>
              <a:rPr lang="en-US" sz="1700" b="1" i="1" baseline="30000" dirty="0" smtClean="0">
                <a:solidFill>
                  <a:srgbClr val="800000"/>
                </a:solidFill>
              </a:rPr>
              <a:t>7</a:t>
            </a:r>
            <a:r>
              <a:rPr lang="en-US" sz="1700" b="1" i="1" dirty="0" smtClean="0">
                <a:solidFill>
                  <a:srgbClr val="800000"/>
                </a:solidFill>
              </a:rPr>
              <a:t>court </a:t>
            </a:r>
            <a:r>
              <a:rPr lang="en-US" sz="1700" b="1" i="1" dirty="0">
                <a:solidFill>
                  <a:srgbClr val="800000"/>
                </a:solidFill>
              </a:rPr>
              <a:t>was seated, And the books were opened</a:t>
            </a:r>
            <a:r>
              <a:rPr lang="en-US" sz="1700" i="1" dirty="0">
                <a:solidFill>
                  <a:srgbClr val="800000"/>
                </a:solidFill>
              </a:rPr>
              <a:t>.” </a:t>
            </a:r>
            <a:r>
              <a:rPr lang="en-US" sz="1700" dirty="0"/>
              <a:t>(</a:t>
            </a:r>
            <a:r>
              <a:rPr lang="en-US" sz="1700" b="1" dirty="0">
                <a:solidFill>
                  <a:srgbClr val="800000"/>
                </a:solidFill>
              </a:rPr>
              <a:t>Daniel 7:8-10</a:t>
            </a:r>
            <a:r>
              <a:rPr lang="en-US" sz="1700" dirty="0"/>
              <a:t>)</a:t>
            </a:r>
          </a:p>
          <a:p>
            <a:pPr>
              <a:spcBef>
                <a:spcPts val="0"/>
              </a:spcBef>
            </a:pPr>
            <a:r>
              <a:rPr lang="en-US" sz="1700" dirty="0" smtClean="0"/>
              <a:t>God Almighty calls a court of judgment to examine these beasts, especially the last.</a:t>
            </a:r>
          </a:p>
          <a:p>
            <a:pPr>
              <a:spcBef>
                <a:spcPts val="0"/>
              </a:spcBef>
            </a:pPr>
            <a:r>
              <a:rPr lang="en-US" sz="1700" dirty="0" smtClean="0"/>
              <a:t>White snow implies purity, holiness, righteousness (</a:t>
            </a:r>
            <a:r>
              <a:rPr lang="en-US" sz="1700" b="1" dirty="0" smtClean="0">
                <a:solidFill>
                  <a:srgbClr val="800000"/>
                </a:solidFill>
              </a:rPr>
              <a:t>Job 9:30; Psalm 51:7; Isaiah 1:18</a:t>
            </a:r>
            <a:r>
              <a:rPr lang="en-US" sz="1700" dirty="0" smtClean="0"/>
              <a:t>).</a:t>
            </a:r>
          </a:p>
          <a:p>
            <a:pPr>
              <a:spcBef>
                <a:spcPts val="0"/>
              </a:spcBef>
            </a:pPr>
            <a:r>
              <a:rPr lang="en-US" sz="1700" dirty="0" smtClean="0"/>
              <a:t>Pure wool may imply purity again, or just His age, the </a:t>
            </a:r>
            <a:r>
              <a:rPr lang="en-US" sz="1700" i="1" dirty="0" smtClean="0">
                <a:solidFill>
                  <a:srgbClr val="800000"/>
                </a:solidFill>
              </a:rPr>
              <a:t>“Ancient of Days”</a:t>
            </a:r>
            <a:r>
              <a:rPr lang="en-US" sz="1700" dirty="0" smtClean="0"/>
              <a:t>.</a:t>
            </a:r>
          </a:p>
          <a:p>
            <a:pPr>
              <a:spcBef>
                <a:spcPts val="0"/>
              </a:spcBef>
            </a:pPr>
            <a:r>
              <a:rPr lang="en-US" sz="1700" dirty="0" smtClean="0"/>
              <a:t>Images of fire represent consuming judgment, similar to </a:t>
            </a:r>
            <a:r>
              <a:rPr lang="en-US" sz="1700" b="1" dirty="0" smtClean="0">
                <a:solidFill>
                  <a:srgbClr val="800000"/>
                </a:solidFill>
              </a:rPr>
              <a:t>Ezekiel 1, 9-10</a:t>
            </a:r>
            <a:r>
              <a:rPr lang="en-US" sz="1700" dirty="0" smtClean="0"/>
              <a:t>.</a:t>
            </a:r>
          </a:p>
          <a:p>
            <a:pPr>
              <a:spcBef>
                <a:spcPts val="0"/>
              </a:spcBef>
            </a:pPr>
            <a:r>
              <a:rPr lang="en-US" sz="1700" dirty="0" smtClean="0"/>
              <a:t>Wheels are reminiscent of cherubs from </a:t>
            </a:r>
            <a:r>
              <a:rPr lang="en-US" sz="1700" b="1" dirty="0" smtClean="0">
                <a:solidFill>
                  <a:srgbClr val="800000"/>
                </a:solidFill>
              </a:rPr>
              <a:t>Ezekiel 1, 10</a:t>
            </a:r>
            <a:r>
              <a:rPr lang="en-US" sz="1700" dirty="0" smtClean="0"/>
              <a:t>.</a:t>
            </a:r>
          </a:p>
          <a:p>
            <a:pPr>
              <a:spcBef>
                <a:spcPts val="0"/>
              </a:spcBef>
            </a:pPr>
            <a:r>
              <a:rPr lang="en-US" sz="1700" dirty="0" smtClean="0"/>
              <a:t>Innumerable hosts emphasize His recognized authority &amp; power.</a:t>
            </a:r>
          </a:p>
          <a:p>
            <a:pPr>
              <a:spcBef>
                <a:spcPts val="0"/>
              </a:spcBef>
            </a:pPr>
            <a:r>
              <a:rPr lang="en-US" sz="1700" dirty="0" smtClean="0"/>
              <a:t>The </a:t>
            </a:r>
            <a:r>
              <a:rPr lang="en-US" sz="1700" i="1" dirty="0" smtClean="0">
                <a:solidFill>
                  <a:srgbClr val="800000"/>
                </a:solidFill>
              </a:rPr>
              <a:t>“pompous words”</a:t>
            </a:r>
            <a:r>
              <a:rPr lang="en-US" sz="1700" dirty="0" smtClean="0"/>
              <a:t> imply the worst blasphemy considering the pagan peers.</a:t>
            </a:r>
            <a:endParaRPr lang="en-US" sz="1700" dirty="0"/>
          </a:p>
        </p:txBody>
      </p:sp>
    </p:spTree>
    <p:extLst>
      <p:ext uri="{BB962C8B-B14F-4D97-AF65-F5344CB8AC3E}">
        <p14:creationId xmlns:p14="http://schemas.microsoft.com/office/powerpoint/2010/main" val="136072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Judgment and Prolonging of Beasts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0"/>
            </a:pPr>
            <a:r>
              <a:rPr lang="en-US" sz="2000" dirty="0"/>
              <a:t>What happens to the beasts, and what is suggested by this?</a:t>
            </a:r>
            <a:endParaRPr lang="en-US" sz="2000" dirty="0" smtClean="0"/>
          </a:p>
          <a:p>
            <a:pPr marL="0" indent="0">
              <a:spcBef>
                <a:spcPts val="0"/>
              </a:spcBef>
              <a:buNone/>
            </a:pPr>
            <a:r>
              <a:rPr lang="en-US" sz="2000" i="1" dirty="0" smtClean="0">
                <a:solidFill>
                  <a:srgbClr val="800000"/>
                </a:solidFill>
              </a:rPr>
              <a:t>“I </a:t>
            </a:r>
            <a:r>
              <a:rPr lang="en-US" sz="2000" i="1" dirty="0">
                <a:solidFill>
                  <a:srgbClr val="800000"/>
                </a:solidFill>
              </a:rPr>
              <a:t>watched then because of the sound of the pompous words which the horn was speaking; I watched till </a:t>
            </a:r>
            <a:r>
              <a:rPr lang="en-US" sz="2000" b="1" i="1" dirty="0">
                <a:solidFill>
                  <a:srgbClr val="800000"/>
                </a:solidFill>
              </a:rPr>
              <a:t>the beast was slain</a:t>
            </a:r>
            <a:r>
              <a:rPr lang="en-US" sz="2000" i="1" dirty="0">
                <a:solidFill>
                  <a:srgbClr val="800000"/>
                </a:solidFill>
              </a:rPr>
              <a:t>, and </a:t>
            </a:r>
            <a:r>
              <a:rPr lang="en-US" sz="2000" b="1" i="1" dirty="0">
                <a:solidFill>
                  <a:srgbClr val="800000"/>
                </a:solidFill>
              </a:rPr>
              <a:t>its body destroyed </a:t>
            </a:r>
            <a:r>
              <a:rPr lang="en-US" sz="2000" i="1" dirty="0">
                <a:solidFill>
                  <a:srgbClr val="800000"/>
                </a:solidFill>
              </a:rPr>
              <a:t>and given to the burning flame</a:t>
            </a:r>
            <a:r>
              <a:rPr lang="en-US" sz="2000" i="1" dirty="0" smtClean="0">
                <a:solidFill>
                  <a:srgbClr val="800000"/>
                </a:solidFill>
              </a:rPr>
              <a:t>.  As </a:t>
            </a:r>
            <a:r>
              <a:rPr lang="en-US" sz="2000" i="1" dirty="0">
                <a:solidFill>
                  <a:srgbClr val="800000"/>
                </a:solidFill>
              </a:rPr>
              <a:t>for </a:t>
            </a:r>
            <a:r>
              <a:rPr lang="en-US" sz="2000" b="1" i="1" dirty="0">
                <a:solidFill>
                  <a:srgbClr val="800000"/>
                </a:solidFill>
              </a:rPr>
              <a:t>the rest of the beasts</a:t>
            </a:r>
            <a:r>
              <a:rPr lang="en-US" sz="2000" i="1" dirty="0">
                <a:solidFill>
                  <a:srgbClr val="800000"/>
                </a:solidFill>
              </a:rPr>
              <a:t>, they had their </a:t>
            </a:r>
            <a:r>
              <a:rPr lang="en-US" sz="2000" b="1" i="1" dirty="0">
                <a:solidFill>
                  <a:srgbClr val="800000"/>
                </a:solidFill>
              </a:rPr>
              <a:t>dominion taken away</a:t>
            </a:r>
            <a:r>
              <a:rPr lang="en-US" sz="2000" i="1" dirty="0">
                <a:solidFill>
                  <a:srgbClr val="800000"/>
                </a:solidFill>
              </a:rPr>
              <a:t>, yet </a:t>
            </a:r>
            <a:r>
              <a:rPr lang="en-US" sz="2000" b="1" i="1" dirty="0">
                <a:solidFill>
                  <a:srgbClr val="800000"/>
                </a:solidFill>
              </a:rPr>
              <a:t>their lives were prolonged </a:t>
            </a:r>
            <a:r>
              <a:rPr lang="en-US" sz="2000" i="1" dirty="0">
                <a:solidFill>
                  <a:srgbClr val="800000"/>
                </a:solidFill>
              </a:rPr>
              <a:t>for a season and a time</a:t>
            </a:r>
            <a:r>
              <a:rPr lang="en-US" sz="2000" i="1" dirty="0" smtClean="0">
                <a:solidFill>
                  <a:srgbClr val="800000"/>
                </a:solidFill>
              </a:rPr>
              <a:t>.” </a:t>
            </a:r>
            <a:r>
              <a:rPr lang="en-US" sz="2000" dirty="0" smtClean="0"/>
              <a:t>(</a:t>
            </a:r>
            <a:r>
              <a:rPr lang="en-US" sz="2000" b="1" dirty="0" smtClean="0">
                <a:solidFill>
                  <a:srgbClr val="800000"/>
                </a:solidFill>
              </a:rPr>
              <a:t>Daniel 7:11-12</a:t>
            </a:r>
            <a:r>
              <a:rPr lang="en-US" sz="2000" dirty="0" smtClean="0"/>
              <a:t>)</a:t>
            </a:r>
          </a:p>
          <a:p>
            <a:pPr>
              <a:spcBef>
                <a:spcPts val="0"/>
              </a:spcBef>
            </a:pPr>
            <a:r>
              <a:rPr lang="en-US" sz="2000" dirty="0" smtClean="0"/>
              <a:t>Ultimately, they are all destroyed as part of God’s judgment.</a:t>
            </a:r>
          </a:p>
          <a:p>
            <a:pPr>
              <a:spcBef>
                <a:spcPts val="0"/>
              </a:spcBef>
            </a:pPr>
            <a:r>
              <a:rPr lang="en-US" sz="2000" dirty="0" smtClean="0"/>
              <a:t>But, the last beast is killed and destroyed immediately after its judgment.</a:t>
            </a:r>
          </a:p>
          <a:p>
            <a:pPr>
              <a:spcBef>
                <a:spcPts val="0"/>
              </a:spcBef>
            </a:pPr>
            <a:r>
              <a:rPr lang="en-US" sz="2000" dirty="0" smtClean="0"/>
              <a:t>The other beasts live on, even though their authority is taken a way.</a:t>
            </a:r>
          </a:p>
          <a:p>
            <a:pPr>
              <a:spcBef>
                <a:spcPts val="0"/>
              </a:spcBef>
            </a:pPr>
            <a:r>
              <a:rPr lang="en-US" sz="2000" dirty="0" smtClean="0"/>
              <a:t>This may suggest that the 4</a:t>
            </a:r>
            <a:r>
              <a:rPr lang="en-US" sz="2000" baseline="30000" dirty="0" smtClean="0"/>
              <a:t>th</a:t>
            </a:r>
            <a:r>
              <a:rPr lang="en-US" sz="2000" dirty="0" smtClean="0"/>
              <a:t> beast, Rome, was a composite in one of two ways:</a:t>
            </a:r>
          </a:p>
          <a:p>
            <a:pPr lvl="1">
              <a:spcBef>
                <a:spcPts val="0"/>
              </a:spcBef>
            </a:pPr>
            <a:r>
              <a:rPr lang="en-US" sz="1600" b="1" dirty="0" smtClean="0"/>
              <a:t>Spiritually</a:t>
            </a:r>
            <a:r>
              <a:rPr lang="en-US" sz="1600" dirty="0" smtClean="0"/>
              <a:t> – Defeating, judging Rome implied defeat, judgment of all 4 empires.</a:t>
            </a:r>
          </a:p>
          <a:p>
            <a:pPr lvl="1">
              <a:spcBef>
                <a:spcPts val="0"/>
              </a:spcBef>
            </a:pPr>
            <a:r>
              <a:rPr lang="en-US" sz="1600" b="1" dirty="0" smtClean="0"/>
              <a:t>Nationally </a:t>
            </a:r>
            <a:r>
              <a:rPr lang="en-US" sz="1600" dirty="0" smtClean="0"/>
              <a:t>– The preceding empires were decapitated, one government replaced with another, but populous remained the same.  However, much of Rome’s people were destroyed and replaced.</a:t>
            </a:r>
          </a:p>
          <a:p>
            <a:pPr lvl="1">
              <a:spcBef>
                <a:spcPts val="0"/>
              </a:spcBef>
            </a:pPr>
            <a:r>
              <a:rPr lang="en-US" sz="1600" dirty="0" smtClean="0"/>
              <a:t>Both could be true and intended.</a:t>
            </a:r>
            <a:endParaRPr lang="en-US" sz="1600" dirty="0"/>
          </a:p>
        </p:txBody>
      </p:sp>
    </p:spTree>
    <p:extLst>
      <p:ext uri="{BB962C8B-B14F-4D97-AF65-F5344CB8AC3E}">
        <p14:creationId xmlns:p14="http://schemas.microsoft.com/office/powerpoint/2010/main" val="203900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Christ’s Ascension &amp; Coronation</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11"/>
            </a:pPr>
            <a:r>
              <a:rPr lang="en-US" sz="2000" dirty="0"/>
              <a:t>Who is brought near to the One seated on the throne?  How is He described?  What event is suggested by this description?  What parts of Revelation are parallel to this event?</a:t>
            </a:r>
            <a:endParaRPr lang="en-US" sz="2000" dirty="0" smtClean="0"/>
          </a:p>
          <a:p>
            <a:pPr marL="0" indent="0">
              <a:lnSpc>
                <a:spcPct val="97000"/>
              </a:lnSpc>
              <a:spcBef>
                <a:spcPts val="0"/>
              </a:spcBef>
              <a:buNone/>
            </a:pPr>
            <a:r>
              <a:rPr lang="en-US" sz="2000" i="1" dirty="0" smtClean="0">
                <a:solidFill>
                  <a:srgbClr val="800000"/>
                </a:solidFill>
              </a:rPr>
              <a:t>“I </a:t>
            </a:r>
            <a:r>
              <a:rPr lang="en-US" sz="2000" i="1" dirty="0">
                <a:solidFill>
                  <a:srgbClr val="800000"/>
                </a:solidFill>
              </a:rPr>
              <a:t>was watching in the night visions, And behold, </a:t>
            </a:r>
            <a:r>
              <a:rPr lang="en-US" sz="2000" b="1" i="1" dirty="0">
                <a:solidFill>
                  <a:srgbClr val="800000"/>
                </a:solidFill>
              </a:rPr>
              <a:t>One like </a:t>
            </a:r>
            <a:r>
              <a:rPr lang="en-US" sz="2000" b="1" i="1" u="sng" dirty="0">
                <a:solidFill>
                  <a:srgbClr val="800000"/>
                </a:solidFill>
              </a:rPr>
              <a:t>the Son of Man</a:t>
            </a:r>
            <a:r>
              <a:rPr lang="en-US" sz="2000" b="1" i="1" dirty="0">
                <a:solidFill>
                  <a:srgbClr val="800000"/>
                </a:solidFill>
              </a:rPr>
              <a:t>, Coming </a:t>
            </a:r>
            <a:r>
              <a:rPr lang="en-US" sz="2000" b="1" i="1" u="sng" dirty="0">
                <a:solidFill>
                  <a:srgbClr val="800000"/>
                </a:solidFill>
              </a:rPr>
              <a:t>with the clouds</a:t>
            </a:r>
            <a:r>
              <a:rPr lang="en-US" sz="2000" b="1" i="1" dirty="0">
                <a:solidFill>
                  <a:srgbClr val="800000"/>
                </a:solidFill>
              </a:rPr>
              <a:t> of heaven</a:t>
            </a:r>
            <a:r>
              <a:rPr lang="en-US" sz="2000" i="1" dirty="0">
                <a:solidFill>
                  <a:srgbClr val="800000"/>
                </a:solidFill>
              </a:rPr>
              <a:t>! He came to the Ancient of Days, And they brought Him near before Him</a:t>
            </a:r>
            <a:r>
              <a:rPr lang="en-US" sz="2000" i="1" dirty="0" smtClean="0">
                <a:solidFill>
                  <a:srgbClr val="800000"/>
                </a:solidFill>
              </a:rPr>
              <a:t>.  Then </a:t>
            </a:r>
            <a:r>
              <a:rPr lang="en-US" sz="2000" b="1" i="1" dirty="0">
                <a:solidFill>
                  <a:srgbClr val="800000"/>
                </a:solidFill>
              </a:rPr>
              <a:t>to Him was given dominion and glory and a kingdom</a:t>
            </a:r>
            <a:r>
              <a:rPr lang="en-US" sz="2000" i="1" dirty="0">
                <a:solidFill>
                  <a:srgbClr val="800000"/>
                </a:solidFill>
              </a:rPr>
              <a:t>, That </a:t>
            </a:r>
            <a:r>
              <a:rPr lang="en-US" sz="2000" b="1" i="1" dirty="0">
                <a:solidFill>
                  <a:srgbClr val="800000"/>
                </a:solidFill>
              </a:rPr>
              <a:t>all peoples, nations, and languages</a:t>
            </a:r>
            <a:r>
              <a:rPr lang="en-US" sz="2000" i="1" dirty="0">
                <a:solidFill>
                  <a:srgbClr val="800000"/>
                </a:solidFill>
              </a:rPr>
              <a:t> should serve Him. His dominion is an </a:t>
            </a:r>
            <a:r>
              <a:rPr lang="en-US" sz="2000" b="1" i="1" dirty="0">
                <a:solidFill>
                  <a:srgbClr val="800000"/>
                </a:solidFill>
              </a:rPr>
              <a:t>everlasting dominion, Which shall not pass away</a:t>
            </a:r>
            <a:r>
              <a:rPr lang="en-US" sz="2000" i="1" dirty="0">
                <a:solidFill>
                  <a:srgbClr val="800000"/>
                </a:solidFill>
              </a:rPr>
              <a:t>, And </a:t>
            </a:r>
            <a:r>
              <a:rPr lang="en-US" sz="2000" b="1" i="1" dirty="0">
                <a:solidFill>
                  <a:srgbClr val="800000"/>
                </a:solidFill>
              </a:rPr>
              <a:t>His kingdom </a:t>
            </a:r>
            <a:r>
              <a:rPr lang="en-US" sz="2000" b="1" i="1" u="sng" dirty="0">
                <a:solidFill>
                  <a:srgbClr val="800000"/>
                </a:solidFill>
              </a:rPr>
              <a:t>the one</a:t>
            </a:r>
            <a:r>
              <a:rPr lang="en-US" sz="2000" b="1" i="1" dirty="0">
                <a:solidFill>
                  <a:srgbClr val="800000"/>
                </a:solidFill>
              </a:rPr>
              <a:t> Which shall not be destroyed</a:t>
            </a:r>
            <a:r>
              <a:rPr lang="en-US" sz="2000" i="1" dirty="0" smtClean="0">
                <a:solidFill>
                  <a:srgbClr val="800000"/>
                </a:solidFill>
              </a:rPr>
              <a:t>.” </a:t>
            </a:r>
            <a:r>
              <a:rPr lang="en-US" sz="2000" dirty="0" smtClean="0"/>
              <a:t>(</a:t>
            </a:r>
            <a:r>
              <a:rPr lang="en-US" sz="2000" b="1" dirty="0" smtClean="0">
                <a:solidFill>
                  <a:srgbClr val="800000"/>
                </a:solidFill>
              </a:rPr>
              <a:t>Daniel 7:13-14</a:t>
            </a:r>
            <a:r>
              <a:rPr lang="en-US" sz="2000" dirty="0" smtClean="0"/>
              <a:t>)</a:t>
            </a:r>
          </a:p>
          <a:p>
            <a:pPr>
              <a:lnSpc>
                <a:spcPct val="97000"/>
              </a:lnSpc>
              <a:spcBef>
                <a:spcPts val="0"/>
              </a:spcBef>
            </a:pPr>
            <a:r>
              <a:rPr lang="en-US" sz="2000" dirty="0" smtClean="0"/>
              <a:t>Heaven’s view of Jesus ascension, revealed in symbolic vision (</a:t>
            </a:r>
            <a:r>
              <a:rPr lang="en-US" sz="2000" b="1" dirty="0" smtClean="0">
                <a:solidFill>
                  <a:srgbClr val="800000"/>
                </a:solidFill>
              </a:rPr>
              <a:t>Acts 1:9-11</a:t>
            </a:r>
            <a:r>
              <a:rPr lang="en-US" sz="2000" dirty="0" smtClean="0"/>
              <a:t>).</a:t>
            </a:r>
          </a:p>
          <a:p>
            <a:pPr>
              <a:lnSpc>
                <a:spcPct val="97000"/>
              </a:lnSpc>
              <a:spcBef>
                <a:spcPts val="0"/>
              </a:spcBef>
            </a:pPr>
            <a:r>
              <a:rPr lang="en-US" sz="2000" dirty="0" smtClean="0"/>
              <a:t>Seems parallel to appearance of Jesus’ and granting of scroll (</a:t>
            </a:r>
            <a:r>
              <a:rPr lang="en-US" sz="2000" b="1" dirty="0" smtClean="0">
                <a:solidFill>
                  <a:srgbClr val="800000"/>
                </a:solidFill>
              </a:rPr>
              <a:t>Revelation 4-5</a:t>
            </a:r>
            <a:r>
              <a:rPr lang="en-US" sz="2000" dirty="0" smtClean="0"/>
              <a:t>).</a:t>
            </a:r>
          </a:p>
          <a:p>
            <a:pPr>
              <a:lnSpc>
                <a:spcPct val="97000"/>
              </a:lnSpc>
              <a:spcBef>
                <a:spcPts val="0"/>
              </a:spcBef>
            </a:pPr>
            <a:r>
              <a:rPr lang="en-US" sz="2000" dirty="0" smtClean="0"/>
              <a:t>Also parallel to rock striking feet of 4</a:t>
            </a:r>
            <a:r>
              <a:rPr lang="en-US" sz="2000" baseline="30000" dirty="0" smtClean="0"/>
              <a:t>th</a:t>
            </a:r>
            <a:r>
              <a:rPr lang="en-US" sz="2000" dirty="0" smtClean="0"/>
              <a:t> kingdom and mountain consuming all preceding kingdoms and their residue (</a:t>
            </a:r>
            <a:r>
              <a:rPr lang="en-US" sz="2000" b="1" dirty="0" smtClean="0">
                <a:solidFill>
                  <a:srgbClr val="800000"/>
                </a:solidFill>
              </a:rPr>
              <a:t>Daniel 2:44-45</a:t>
            </a:r>
            <a:r>
              <a:rPr lang="en-US" sz="2000" dirty="0" smtClean="0"/>
              <a:t>).</a:t>
            </a:r>
          </a:p>
          <a:p>
            <a:pPr>
              <a:lnSpc>
                <a:spcPct val="97000"/>
              </a:lnSpc>
              <a:spcBef>
                <a:spcPts val="0"/>
              </a:spcBef>
            </a:pPr>
            <a:r>
              <a:rPr lang="en-US" sz="2000" dirty="0" smtClean="0"/>
              <a:t>Represents Jesus’ ascension, establishment of church, and judgment against nations.</a:t>
            </a:r>
            <a:endParaRPr lang="en-US" sz="2000" dirty="0"/>
          </a:p>
        </p:txBody>
      </p:sp>
    </p:spTree>
    <p:extLst>
      <p:ext uri="{BB962C8B-B14F-4D97-AF65-F5344CB8AC3E}">
        <p14:creationId xmlns:p14="http://schemas.microsoft.com/office/powerpoint/2010/main" val="282747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Woman Escapes – Revisited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8"/>
            </a:pPr>
            <a:r>
              <a:rPr lang="en-US" sz="2000" dirty="0"/>
              <a:t>How was the woman attacked and saved?  What does this represent?</a:t>
            </a:r>
            <a:endParaRPr lang="en-US" sz="2000" dirty="0" smtClean="0"/>
          </a:p>
          <a:p>
            <a:pPr marL="0" lvl="0" indent="0">
              <a:spcBef>
                <a:spcPts val="0"/>
              </a:spcBef>
              <a:buNone/>
            </a:pPr>
            <a:r>
              <a:rPr lang="en-US" sz="2000" i="1" dirty="0">
                <a:solidFill>
                  <a:srgbClr val="800000"/>
                </a:solidFill>
              </a:rPr>
              <a:t>But </a:t>
            </a:r>
            <a:r>
              <a:rPr lang="en-US" sz="2000" b="1" i="1" dirty="0">
                <a:solidFill>
                  <a:srgbClr val="800000"/>
                </a:solidFill>
              </a:rPr>
              <a:t>the woman was given two wings of a great eagle</a:t>
            </a:r>
            <a:r>
              <a:rPr lang="en-US" sz="2000" i="1" dirty="0">
                <a:solidFill>
                  <a:srgbClr val="800000"/>
                </a:solidFill>
              </a:rPr>
              <a:t>, that she might </a:t>
            </a:r>
            <a:r>
              <a:rPr lang="en-US" sz="2000" b="1" i="1" dirty="0">
                <a:solidFill>
                  <a:srgbClr val="800000"/>
                </a:solidFill>
              </a:rPr>
              <a:t>fly into the wilderness to her place</a:t>
            </a:r>
            <a:r>
              <a:rPr lang="en-US" sz="2000" i="1" dirty="0">
                <a:solidFill>
                  <a:srgbClr val="800000"/>
                </a:solidFill>
              </a:rPr>
              <a:t>, where she is </a:t>
            </a:r>
            <a:r>
              <a:rPr lang="en-US" sz="2000" b="1" i="1" dirty="0">
                <a:solidFill>
                  <a:srgbClr val="800000"/>
                </a:solidFill>
              </a:rPr>
              <a:t>nourished for a time and times and half a time, from the presence of the serpent</a:t>
            </a:r>
            <a:r>
              <a:rPr lang="en-US" sz="2000" i="1" dirty="0" smtClean="0">
                <a:solidFill>
                  <a:srgbClr val="800000"/>
                </a:solidFill>
              </a:rPr>
              <a:t>.  So </a:t>
            </a:r>
            <a:r>
              <a:rPr lang="en-US" sz="2000" i="1" dirty="0">
                <a:solidFill>
                  <a:srgbClr val="800000"/>
                </a:solidFill>
              </a:rPr>
              <a:t>the </a:t>
            </a:r>
            <a:r>
              <a:rPr lang="en-US" sz="2000" b="1" i="1" dirty="0">
                <a:solidFill>
                  <a:srgbClr val="800000"/>
                </a:solidFill>
              </a:rPr>
              <a:t>serpent spewed water out of his mouth like a flood after the woman</a:t>
            </a:r>
            <a:r>
              <a:rPr lang="en-US" sz="2000" i="1" dirty="0">
                <a:solidFill>
                  <a:srgbClr val="800000"/>
                </a:solidFill>
              </a:rPr>
              <a:t>, that he might cause her to be </a:t>
            </a:r>
            <a:r>
              <a:rPr lang="en-US" sz="2000" b="1" i="1" dirty="0">
                <a:solidFill>
                  <a:srgbClr val="800000"/>
                </a:solidFill>
              </a:rPr>
              <a:t>carried away by the flood</a:t>
            </a:r>
            <a:r>
              <a:rPr lang="en-US" sz="2000" i="1" dirty="0" smtClean="0">
                <a:solidFill>
                  <a:srgbClr val="800000"/>
                </a:solidFill>
              </a:rPr>
              <a:t>.  But </a:t>
            </a:r>
            <a:r>
              <a:rPr lang="en-US" sz="2000" b="1" i="1" dirty="0">
                <a:solidFill>
                  <a:srgbClr val="800000"/>
                </a:solidFill>
              </a:rPr>
              <a:t>the </a:t>
            </a:r>
            <a:r>
              <a:rPr lang="en-US" sz="2000" b="1" i="1" u="sng" dirty="0">
                <a:solidFill>
                  <a:srgbClr val="800000"/>
                </a:solidFill>
              </a:rPr>
              <a:t>earth helped</a:t>
            </a:r>
            <a:r>
              <a:rPr lang="en-US" sz="2000" b="1" i="1" dirty="0">
                <a:solidFill>
                  <a:srgbClr val="800000"/>
                </a:solidFill>
              </a:rPr>
              <a:t> the woman</a:t>
            </a:r>
            <a:r>
              <a:rPr lang="en-US" sz="2000" i="1" dirty="0">
                <a:solidFill>
                  <a:srgbClr val="800000"/>
                </a:solidFill>
              </a:rPr>
              <a:t>, and </a:t>
            </a:r>
            <a:r>
              <a:rPr lang="en-US" sz="2000" b="1" i="1" dirty="0">
                <a:solidFill>
                  <a:srgbClr val="800000"/>
                </a:solidFill>
              </a:rPr>
              <a:t>the earth opened its mouth and </a:t>
            </a:r>
            <a:r>
              <a:rPr lang="en-US" sz="2000" b="1" i="1" u="sng" dirty="0">
                <a:solidFill>
                  <a:srgbClr val="800000"/>
                </a:solidFill>
              </a:rPr>
              <a:t>swallowed up the flood</a:t>
            </a:r>
            <a:r>
              <a:rPr lang="en-US" sz="2000" b="1" i="1" dirty="0">
                <a:solidFill>
                  <a:srgbClr val="800000"/>
                </a:solidFill>
              </a:rPr>
              <a:t> </a:t>
            </a:r>
            <a:r>
              <a:rPr lang="en-US" sz="2000" i="1" dirty="0">
                <a:solidFill>
                  <a:srgbClr val="800000"/>
                </a:solidFill>
              </a:rPr>
              <a:t>which the dragon had spewed out of his mouth. </a:t>
            </a:r>
            <a:r>
              <a:rPr lang="en-US" sz="2000" i="1" dirty="0" smtClean="0">
                <a:solidFill>
                  <a:srgbClr val="800000"/>
                </a:solidFill>
              </a:rPr>
              <a:t> </a:t>
            </a:r>
            <a:r>
              <a:rPr lang="en-US" sz="2000" dirty="0" smtClean="0"/>
              <a:t>(</a:t>
            </a:r>
            <a:r>
              <a:rPr lang="en-US" sz="2000" b="1" dirty="0" smtClean="0">
                <a:solidFill>
                  <a:srgbClr val="800000"/>
                </a:solidFill>
              </a:rPr>
              <a:t>Revelation 12:14-16</a:t>
            </a:r>
            <a:r>
              <a:rPr lang="en-US" sz="2000" dirty="0" smtClean="0"/>
              <a:t>)</a:t>
            </a:r>
          </a:p>
          <a:p>
            <a:pPr>
              <a:spcBef>
                <a:spcPts val="0"/>
              </a:spcBef>
            </a:pPr>
            <a:r>
              <a:rPr lang="en-US" sz="2000" dirty="0" smtClean="0"/>
              <a:t>1</a:t>
            </a:r>
            <a:r>
              <a:rPr lang="en-US" sz="2000" baseline="30000" dirty="0" smtClean="0"/>
              <a:t>st</a:t>
            </a:r>
            <a:r>
              <a:rPr lang="en-US" sz="2000" dirty="0" smtClean="0"/>
              <a:t> Attempt – Direct persecution, brute force attempt to destroy early church.</a:t>
            </a:r>
          </a:p>
          <a:p>
            <a:pPr>
              <a:spcBef>
                <a:spcPts val="0"/>
              </a:spcBef>
            </a:pPr>
            <a:r>
              <a:rPr lang="en-US" sz="2000" dirty="0" smtClean="0"/>
              <a:t>1</a:t>
            </a:r>
            <a:r>
              <a:rPr lang="en-US" sz="2000" baseline="30000" dirty="0" smtClean="0"/>
              <a:t>st</a:t>
            </a:r>
            <a:r>
              <a:rPr lang="en-US" sz="2000" dirty="0" smtClean="0"/>
              <a:t> Escape – She’s carried to wilderness on wings of a great eagle (</a:t>
            </a:r>
            <a:r>
              <a:rPr lang="en-US" sz="2000" b="1" dirty="0" smtClean="0">
                <a:solidFill>
                  <a:srgbClr val="800000"/>
                </a:solidFill>
              </a:rPr>
              <a:t>Exodus 19:4; 23:20; Isaiah 40:31; Colossians 3:3</a:t>
            </a:r>
            <a:r>
              <a:rPr lang="en-US" sz="2000" dirty="0" smtClean="0"/>
              <a:t>).</a:t>
            </a:r>
          </a:p>
          <a:p>
            <a:pPr>
              <a:spcBef>
                <a:spcPts val="0"/>
              </a:spcBef>
            </a:pPr>
            <a:r>
              <a:rPr lang="en-US" sz="2000" dirty="0" smtClean="0"/>
              <a:t>2</a:t>
            </a:r>
            <a:r>
              <a:rPr lang="en-US" sz="2000" baseline="30000" dirty="0" smtClean="0"/>
              <a:t>nd</a:t>
            </a:r>
            <a:r>
              <a:rPr lang="en-US" sz="2000" dirty="0" smtClean="0"/>
              <a:t> Attempt – Flood of maybe lies, false doctrine, propaganda (</a:t>
            </a:r>
            <a:r>
              <a:rPr lang="en-US" sz="2000" b="1" dirty="0" smtClean="0">
                <a:solidFill>
                  <a:srgbClr val="800000"/>
                </a:solidFill>
              </a:rPr>
              <a:t>Jn.8:44; 1Jn. 4:1-6</a:t>
            </a:r>
            <a:r>
              <a:rPr lang="en-US" sz="2000" dirty="0" smtClean="0"/>
              <a:t>).</a:t>
            </a:r>
          </a:p>
          <a:p>
            <a:pPr>
              <a:spcBef>
                <a:spcPts val="0"/>
              </a:spcBef>
            </a:pPr>
            <a:r>
              <a:rPr lang="en-US" sz="2000" dirty="0" smtClean="0"/>
              <a:t>2</a:t>
            </a:r>
            <a:r>
              <a:rPr lang="en-US" sz="2000" baseline="30000" dirty="0" smtClean="0"/>
              <a:t>nd</a:t>
            </a:r>
            <a:r>
              <a:rPr lang="en-US" sz="2000" dirty="0" smtClean="0"/>
              <a:t> Escape – Earth swallows lies, displaying their failure and emptiness (</a:t>
            </a:r>
            <a:r>
              <a:rPr lang="en-US" sz="2000" b="1" dirty="0" smtClean="0">
                <a:solidFill>
                  <a:srgbClr val="800000"/>
                </a:solidFill>
              </a:rPr>
              <a:t>Pro. 4:18</a:t>
            </a:r>
            <a:r>
              <a:rPr lang="en-US" sz="2000" dirty="0" smtClean="0"/>
              <a:t>).</a:t>
            </a:r>
          </a:p>
          <a:p>
            <a:pPr>
              <a:spcBef>
                <a:spcPts val="0"/>
              </a:spcBef>
            </a:pPr>
            <a:r>
              <a:rPr lang="en-US" sz="2000" dirty="0" smtClean="0"/>
              <a:t>Alternative:  Earth helped through distractions (uprisings, wars, etc.).</a:t>
            </a:r>
          </a:p>
        </p:txBody>
      </p:sp>
    </p:spTree>
    <p:extLst>
      <p:ext uri="{BB962C8B-B14F-4D97-AF65-F5344CB8AC3E}">
        <p14:creationId xmlns:p14="http://schemas.microsoft.com/office/powerpoint/2010/main" val="39895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the Woman’s Children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9"/>
            </a:pPr>
            <a:r>
              <a:rPr lang="en-US" sz="2000" dirty="0"/>
              <a:t>With the woman out of reach, whom did the dragon target next?  What lessons can we learn from this verse and chapter as a whole?</a:t>
            </a:r>
            <a:endParaRPr lang="en-US" sz="2000" dirty="0" smtClean="0"/>
          </a:p>
          <a:p>
            <a:pPr marL="0" indent="0">
              <a:spcBef>
                <a:spcPts val="0"/>
              </a:spcBef>
              <a:buNone/>
            </a:pPr>
            <a:r>
              <a:rPr lang="en-US" sz="2000" i="1" dirty="0">
                <a:solidFill>
                  <a:srgbClr val="800000"/>
                </a:solidFill>
              </a:rPr>
              <a:t>And the dragon was </a:t>
            </a:r>
            <a:r>
              <a:rPr lang="en-US" sz="2000" b="1" i="1" dirty="0">
                <a:solidFill>
                  <a:srgbClr val="800000"/>
                </a:solidFill>
              </a:rPr>
              <a:t>enraged with the woman</a:t>
            </a:r>
            <a:r>
              <a:rPr lang="en-US" sz="2000" i="1" dirty="0">
                <a:solidFill>
                  <a:srgbClr val="800000"/>
                </a:solidFill>
              </a:rPr>
              <a:t>, and he went to </a:t>
            </a:r>
            <a:r>
              <a:rPr lang="en-US" sz="2000" b="1" i="1" dirty="0">
                <a:solidFill>
                  <a:srgbClr val="800000"/>
                </a:solidFill>
              </a:rPr>
              <a:t>make war with the </a:t>
            </a:r>
            <a:r>
              <a:rPr lang="en-US" sz="2000" b="1" i="1" u="sng" dirty="0">
                <a:solidFill>
                  <a:srgbClr val="800000"/>
                </a:solidFill>
              </a:rPr>
              <a:t>rest of her offspring</a:t>
            </a:r>
            <a:r>
              <a:rPr lang="en-US" sz="2000" i="1" dirty="0">
                <a:solidFill>
                  <a:srgbClr val="800000"/>
                </a:solidFill>
              </a:rPr>
              <a:t>, who </a:t>
            </a:r>
            <a:r>
              <a:rPr lang="en-US" sz="2000" b="1" i="1" dirty="0">
                <a:solidFill>
                  <a:srgbClr val="800000"/>
                </a:solidFill>
              </a:rPr>
              <a:t>keep the commandments of God </a:t>
            </a:r>
            <a:r>
              <a:rPr lang="en-US" sz="2000" i="1" dirty="0">
                <a:solidFill>
                  <a:srgbClr val="800000"/>
                </a:solidFill>
              </a:rPr>
              <a:t>and </a:t>
            </a:r>
            <a:r>
              <a:rPr lang="en-US" sz="2000" b="1" i="1" dirty="0">
                <a:solidFill>
                  <a:srgbClr val="800000"/>
                </a:solidFill>
              </a:rPr>
              <a:t>have the testimony of Jesus Christ</a:t>
            </a:r>
            <a:r>
              <a:rPr lang="en-US" sz="2000" i="1" dirty="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12:17</a:t>
            </a:r>
            <a:r>
              <a:rPr lang="en-US" sz="2000" dirty="0" smtClean="0"/>
              <a:t>)</a:t>
            </a:r>
            <a:endParaRPr lang="en-US" sz="2000" dirty="0"/>
          </a:p>
          <a:p>
            <a:pPr>
              <a:spcBef>
                <a:spcPts val="0"/>
              </a:spcBef>
            </a:pPr>
            <a:r>
              <a:rPr lang="en-US" sz="2000" dirty="0" smtClean="0"/>
              <a:t>The dragon is full of great wrath and rage.  This rage is now poured out on her offspring – subsequent generations of Christians not part of church establishment.</a:t>
            </a:r>
          </a:p>
          <a:p>
            <a:pPr>
              <a:spcBef>
                <a:spcPts val="0"/>
              </a:spcBef>
            </a:pPr>
            <a:r>
              <a:rPr lang="en-US" sz="2000" dirty="0" smtClean="0"/>
              <a:t>John was the last of </a:t>
            </a:r>
            <a:r>
              <a:rPr lang="en-US" sz="2000" i="1" dirty="0" smtClean="0">
                <a:solidFill>
                  <a:srgbClr val="800000"/>
                </a:solidFill>
              </a:rPr>
              <a:t>“the woman”</a:t>
            </a:r>
            <a:r>
              <a:rPr lang="en-US" sz="2000" dirty="0" smtClean="0"/>
              <a:t>.  Most of his readers belonged to </a:t>
            </a:r>
            <a:r>
              <a:rPr lang="en-US" sz="2000" i="1" dirty="0" smtClean="0">
                <a:solidFill>
                  <a:srgbClr val="800000"/>
                </a:solidFill>
              </a:rPr>
              <a:t>“her offspring”</a:t>
            </a:r>
            <a:r>
              <a:rPr lang="en-US" sz="2000" dirty="0" smtClean="0"/>
              <a:t>.</a:t>
            </a:r>
          </a:p>
          <a:p>
            <a:pPr>
              <a:spcBef>
                <a:spcPts val="0"/>
              </a:spcBef>
            </a:pPr>
            <a:r>
              <a:rPr lang="en-US" sz="2000" dirty="0" smtClean="0"/>
              <a:t>The woman had already succeeded and escaped.  The lesson and time of challenge and trial had now come to </a:t>
            </a:r>
            <a:r>
              <a:rPr lang="en-US" sz="2000" b="1" i="1" dirty="0" smtClean="0"/>
              <a:t>her children</a:t>
            </a:r>
            <a:r>
              <a:rPr lang="en-US" sz="2000" dirty="0" smtClean="0"/>
              <a:t>, John’s readers – and by extension, us.</a:t>
            </a:r>
          </a:p>
          <a:p>
            <a:pPr>
              <a:spcBef>
                <a:spcPts val="0"/>
              </a:spcBef>
            </a:pPr>
            <a:r>
              <a:rPr lang="en-US" sz="2000" dirty="0" smtClean="0"/>
              <a:t>If we </a:t>
            </a:r>
            <a:r>
              <a:rPr lang="en-US" sz="2000" i="1" dirty="0" smtClean="0">
                <a:solidFill>
                  <a:srgbClr val="800000"/>
                </a:solidFill>
              </a:rPr>
              <a:t>“keep the commandments of God”</a:t>
            </a:r>
            <a:r>
              <a:rPr lang="en-US" sz="2000" dirty="0" smtClean="0"/>
              <a:t> and </a:t>
            </a:r>
            <a:r>
              <a:rPr lang="en-US" sz="2000" i="1" dirty="0" smtClean="0">
                <a:solidFill>
                  <a:srgbClr val="800000"/>
                </a:solidFill>
              </a:rPr>
              <a:t>“have the testimony of Jesus Christ”</a:t>
            </a:r>
            <a:r>
              <a:rPr lang="en-US" sz="2000" dirty="0" smtClean="0"/>
              <a:t>, we can expect both the dragon’s rage and persecution (</a:t>
            </a:r>
            <a:r>
              <a:rPr lang="en-US" sz="2000" b="1" dirty="0" smtClean="0">
                <a:solidFill>
                  <a:srgbClr val="800000"/>
                </a:solidFill>
              </a:rPr>
              <a:t>2 Tim. 3:12; Mat. 5:10-16</a:t>
            </a:r>
            <a:r>
              <a:rPr lang="en-US" sz="2000" dirty="0" smtClean="0"/>
              <a:t>).</a:t>
            </a:r>
          </a:p>
          <a:p>
            <a:pPr>
              <a:spcBef>
                <a:spcPts val="0"/>
              </a:spcBef>
            </a:pPr>
            <a:r>
              <a:rPr lang="en-US" sz="2000" dirty="0" smtClean="0"/>
              <a:t>It is our turn to </a:t>
            </a:r>
            <a:r>
              <a:rPr lang="en-US" sz="2000" i="1" dirty="0" smtClean="0">
                <a:solidFill>
                  <a:srgbClr val="800000"/>
                </a:solidFill>
              </a:rPr>
              <a:t>“overcome”</a:t>
            </a:r>
            <a:r>
              <a:rPr lang="en-US" sz="2000" dirty="0" smtClean="0"/>
              <a:t>, and we can only do so as they did!</a:t>
            </a:r>
            <a:endParaRPr lang="en-US" sz="2000" dirty="0"/>
          </a:p>
        </p:txBody>
      </p:sp>
    </p:spTree>
    <p:extLst>
      <p:ext uri="{BB962C8B-B14F-4D97-AF65-F5344CB8AC3E}">
        <p14:creationId xmlns:p14="http://schemas.microsoft.com/office/powerpoint/2010/main" val="377892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Us</a:t>
            </a:r>
            <a:endParaRPr lang="en-US" dirty="0"/>
          </a:p>
        </p:txBody>
      </p:sp>
      <p:sp>
        <p:nvSpPr>
          <p:cNvPr id="3" name="Content Placeholder 2"/>
          <p:cNvSpPr>
            <a:spLocks noGrp="1"/>
          </p:cNvSpPr>
          <p:nvPr>
            <p:ph sz="quarter" idx="10"/>
          </p:nvPr>
        </p:nvSpPr>
        <p:spPr/>
        <p:txBody>
          <a:bodyPr lIns="91440" tIns="91440" rIns="91440" bIns="91440" anchor="ctr" anchorCtr="0"/>
          <a:lstStyle/>
          <a:p>
            <a:pPr marL="0" indent="0">
              <a:spcBef>
                <a:spcPts val="0"/>
              </a:spcBef>
              <a:buNone/>
            </a:pPr>
            <a:r>
              <a:rPr lang="en-US" sz="4000" i="1" dirty="0" smtClean="0">
                <a:solidFill>
                  <a:srgbClr val="800000"/>
                </a:solidFill>
              </a:rPr>
              <a:t>And</a:t>
            </a:r>
            <a:r>
              <a:rPr lang="en-US" sz="4000" b="1" i="1" dirty="0" smtClean="0">
                <a:solidFill>
                  <a:srgbClr val="800000"/>
                </a:solidFill>
              </a:rPr>
              <a:t> they </a:t>
            </a:r>
            <a:r>
              <a:rPr lang="en-US" sz="4000" b="1" i="1" u="sng" dirty="0">
                <a:solidFill>
                  <a:srgbClr val="800000"/>
                </a:solidFill>
              </a:rPr>
              <a:t>overcame</a:t>
            </a:r>
            <a:r>
              <a:rPr lang="en-US" sz="4000" b="1" i="1" dirty="0">
                <a:solidFill>
                  <a:srgbClr val="800000"/>
                </a:solidFill>
              </a:rPr>
              <a:t> him by </a:t>
            </a:r>
            <a:r>
              <a:rPr lang="en-US" sz="4000" b="1" i="1" baseline="30000" dirty="0">
                <a:solidFill>
                  <a:srgbClr val="800000"/>
                </a:solidFill>
              </a:rPr>
              <a:t>1</a:t>
            </a:r>
            <a:r>
              <a:rPr lang="en-US" sz="4000" b="1" i="1" dirty="0">
                <a:solidFill>
                  <a:srgbClr val="800000"/>
                </a:solidFill>
              </a:rPr>
              <a:t>the </a:t>
            </a:r>
            <a:r>
              <a:rPr lang="en-US" sz="4000" b="1" i="1" u="sng" dirty="0">
                <a:solidFill>
                  <a:srgbClr val="800000"/>
                </a:solidFill>
              </a:rPr>
              <a:t>blood of the Lamb</a:t>
            </a:r>
            <a:r>
              <a:rPr lang="en-US" sz="4000" b="1" i="1" dirty="0">
                <a:solidFill>
                  <a:srgbClr val="800000"/>
                </a:solidFill>
              </a:rPr>
              <a:t> </a:t>
            </a:r>
            <a:r>
              <a:rPr lang="en-US" sz="4000" i="1" dirty="0">
                <a:solidFill>
                  <a:srgbClr val="800000"/>
                </a:solidFill>
              </a:rPr>
              <a:t>and </a:t>
            </a:r>
            <a:r>
              <a:rPr lang="en-US" sz="4000" b="1" i="1" dirty="0">
                <a:solidFill>
                  <a:srgbClr val="800000"/>
                </a:solidFill>
              </a:rPr>
              <a:t>by </a:t>
            </a:r>
            <a:r>
              <a:rPr lang="en-US" sz="4000" b="1" i="1" baseline="30000" dirty="0">
                <a:solidFill>
                  <a:srgbClr val="800000"/>
                </a:solidFill>
              </a:rPr>
              <a:t>2</a:t>
            </a:r>
            <a:r>
              <a:rPr lang="en-US" sz="4000" b="1" i="1" dirty="0">
                <a:solidFill>
                  <a:srgbClr val="800000"/>
                </a:solidFill>
              </a:rPr>
              <a:t>the </a:t>
            </a:r>
            <a:r>
              <a:rPr lang="en-US" sz="4000" b="1" i="1" u="sng" dirty="0">
                <a:solidFill>
                  <a:srgbClr val="800000"/>
                </a:solidFill>
              </a:rPr>
              <a:t>word of their testimony</a:t>
            </a:r>
            <a:r>
              <a:rPr lang="en-US" sz="4000" i="1" dirty="0">
                <a:solidFill>
                  <a:srgbClr val="800000"/>
                </a:solidFill>
              </a:rPr>
              <a:t>, and </a:t>
            </a:r>
            <a:r>
              <a:rPr lang="en-US" sz="4000" b="1" i="1" dirty="0">
                <a:solidFill>
                  <a:srgbClr val="800000"/>
                </a:solidFill>
              </a:rPr>
              <a:t>they </a:t>
            </a:r>
            <a:r>
              <a:rPr lang="en-US" sz="4000" b="1" i="1" baseline="30000" dirty="0">
                <a:solidFill>
                  <a:srgbClr val="800000"/>
                </a:solidFill>
              </a:rPr>
              <a:t>3</a:t>
            </a:r>
            <a:r>
              <a:rPr lang="en-US" sz="4000" b="1" i="1" u="sng" dirty="0">
                <a:solidFill>
                  <a:srgbClr val="800000"/>
                </a:solidFill>
              </a:rPr>
              <a:t>did not love their lives to the death</a:t>
            </a:r>
            <a:r>
              <a:rPr lang="en-US" sz="4000" i="1" dirty="0" smtClean="0">
                <a:solidFill>
                  <a:srgbClr val="800000"/>
                </a:solidFill>
              </a:rPr>
              <a:t> </a:t>
            </a:r>
            <a:r>
              <a:rPr lang="en-US" sz="4000" dirty="0"/>
              <a:t>(</a:t>
            </a:r>
            <a:r>
              <a:rPr lang="en-US" sz="4000" b="1" dirty="0">
                <a:solidFill>
                  <a:srgbClr val="800000"/>
                </a:solidFill>
              </a:rPr>
              <a:t>Revelation </a:t>
            </a:r>
            <a:r>
              <a:rPr lang="en-US" sz="4000" b="1" dirty="0" smtClean="0">
                <a:solidFill>
                  <a:srgbClr val="800000"/>
                </a:solidFill>
              </a:rPr>
              <a:t>12:11</a:t>
            </a:r>
            <a:r>
              <a:rPr lang="en-US" sz="4000" dirty="0" smtClean="0"/>
              <a:t>)</a:t>
            </a:r>
            <a:endParaRPr lang="en-US" sz="4000" dirty="0"/>
          </a:p>
        </p:txBody>
      </p:sp>
    </p:spTree>
    <p:extLst>
      <p:ext uri="{BB962C8B-B14F-4D97-AF65-F5344CB8AC3E}">
        <p14:creationId xmlns:p14="http://schemas.microsoft.com/office/powerpoint/2010/main" val="316758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Appendix – Related Prophecies of Daniel</a:t>
            </a:r>
            <a:endParaRPr lang="en-US" sz="1800" b="1" dirty="0"/>
          </a:p>
        </p:txBody>
      </p:sp>
    </p:spTree>
    <p:extLst>
      <p:ext uri="{BB962C8B-B14F-4D97-AF65-F5344CB8AC3E}">
        <p14:creationId xmlns:p14="http://schemas.microsoft.com/office/powerpoint/2010/main" val="1171034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Nebuchadnezzar’s Dream</a:t>
            </a:r>
          </a:p>
          <a:p>
            <a:r>
              <a:rPr lang="en-US" dirty="0" smtClean="0"/>
              <a:t>Daniel 2</a:t>
            </a:r>
            <a:endParaRPr lang="en-US" dirty="0"/>
          </a:p>
        </p:txBody>
      </p:sp>
    </p:spTree>
    <p:extLst>
      <p:ext uri="{BB962C8B-B14F-4D97-AF65-F5344CB8AC3E}">
        <p14:creationId xmlns:p14="http://schemas.microsoft.com/office/powerpoint/2010/main" val="3014515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Changer of Times and Seasons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smtClean="0"/>
              <a:t>How does Daniel’s prayer of thanksgiving for God revealing the interpretation of Nebuchadnezzar’s dream describe God relevant to nations, kings, and the future?</a:t>
            </a:r>
          </a:p>
          <a:p>
            <a:pPr marL="0" indent="0">
              <a:buNone/>
            </a:pPr>
            <a:r>
              <a:rPr lang="en-US" sz="2000" i="1" dirty="0" smtClean="0">
                <a:solidFill>
                  <a:srgbClr val="800000"/>
                </a:solidFill>
              </a:rPr>
              <a:t>Then </a:t>
            </a:r>
            <a:r>
              <a:rPr lang="en-US" sz="2000" i="1" dirty="0">
                <a:solidFill>
                  <a:srgbClr val="800000"/>
                </a:solidFill>
              </a:rPr>
              <a:t>the </a:t>
            </a:r>
            <a:r>
              <a:rPr lang="en-US" sz="2000" b="1" i="1" dirty="0">
                <a:solidFill>
                  <a:srgbClr val="800000"/>
                </a:solidFill>
              </a:rPr>
              <a:t>secret was revealed to Daniel </a:t>
            </a:r>
            <a:r>
              <a:rPr lang="en-US" sz="2000" i="1" dirty="0">
                <a:solidFill>
                  <a:srgbClr val="800000"/>
                </a:solidFill>
              </a:rPr>
              <a:t>in a night vision. So Daniel blessed the God of heaven</a:t>
            </a:r>
            <a:r>
              <a:rPr lang="en-US" sz="2000" i="1" dirty="0" smtClean="0">
                <a:solidFill>
                  <a:srgbClr val="800000"/>
                </a:solidFill>
              </a:rPr>
              <a:t>.  Daniel </a:t>
            </a:r>
            <a:r>
              <a:rPr lang="en-US" sz="2000" i="1" dirty="0">
                <a:solidFill>
                  <a:srgbClr val="800000"/>
                </a:solidFill>
              </a:rPr>
              <a:t>answered and said: </a:t>
            </a:r>
            <a:r>
              <a:rPr lang="en-US" sz="2000" i="1" dirty="0" smtClean="0">
                <a:solidFill>
                  <a:srgbClr val="800000"/>
                </a:solidFill>
              </a:rPr>
              <a:t>“Blessed </a:t>
            </a:r>
            <a:r>
              <a:rPr lang="en-US" sz="2000" i="1" dirty="0">
                <a:solidFill>
                  <a:srgbClr val="800000"/>
                </a:solidFill>
              </a:rPr>
              <a:t>be the name of God forever and ever, For </a:t>
            </a:r>
            <a:r>
              <a:rPr lang="en-US" sz="2000" b="1" i="1" baseline="30000" dirty="0" smtClean="0">
                <a:solidFill>
                  <a:srgbClr val="800000"/>
                </a:solidFill>
              </a:rPr>
              <a:t>1</a:t>
            </a:r>
            <a:r>
              <a:rPr lang="en-US" sz="2000" b="1" i="1" dirty="0" smtClean="0">
                <a:solidFill>
                  <a:srgbClr val="800000"/>
                </a:solidFill>
              </a:rPr>
              <a:t>wisdom </a:t>
            </a:r>
            <a:r>
              <a:rPr lang="en-US" sz="2000" b="1" i="1" dirty="0">
                <a:solidFill>
                  <a:srgbClr val="800000"/>
                </a:solidFill>
              </a:rPr>
              <a:t>and </a:t>
            </a:r>
            <a:r>
              <a:rPr lang="en-US" sz="2000" b="1" i="1" baseline="30000" dirty="0" smtClean="0">
                <a:solidFill>
                  <a:srgbClr val="800000"/>
                </a:solidFill>
              </a:rPr>
              <a:t>2</a:t>
            </a:r>
            <a:r>
              <a:rPr lang="en-US" sz="2000" b="1" i="1" dirty="0" smtClean="0">
                <a:solidFill>
                  <a:srgbClr val="800000"/>
                </a:solidFill>
              </a:rPr>
              <a:t>might </a:t>
            </a:r>
            <a:r>
              <a:rPr lang="en-US" sz="2000" b="1" i="1" dirty="0">
                <a:solidFill>
                  <a:srgbClr val="800000"/>
                </a:solidFill>
              </a:rPr>
              <a:t>are His</a:t>
            </a:r>
            <a:r>
              <a:rPr lang="en-US" sz="2000" i="1" dirty="0" smtClean="0">
                <a:solidFill>
                  <a:srgbClr val="800000"/>
                </a:solidFill>
              </a:rPr>
              <a:t>.  And </a:t>
            </a:r>
            <a:r>
              <a:rPr lang="en-US" sz="2000" b="1" i="1" dirty="0">
                <a:solidFill>
                  <a:srgbClr val="800000"/>
                </a:solidFill>
              </a:rPr>
              <a:t>He </a:t>
            </a:r>
            <a:r>
              <a:rPr lang="en-US" sz="2000" b="1" i="1" baseline="30000" dirty="0" smtClean="0">
                <a:solidFill>
                  <a:srgbClr val="800000"/>
                </a:solidFill>
              </a:rPr>
              <a:t>3</a:t>
            </a:r>
            <a:r>
              <a:rPr lang="en-US" sz="2000" b="1" i="1" u="sng" dirty="0" smtClean="0">
                <a:solidFill>
                  <a:srgbClr val="800000"/>
                </a:solidFill>
              </a:rPr>
              <a:t>changes</a:t>
            </a:r>
            <a:r>
              <a:rPr lang="en-US" sz="2000" b="1" i="1" dirty="0" smtClean="0">
                <a:solidFill>
                  <a:srgbClr val="800000"/>
                </a:solidFill>
              </a:rPr>
              <a:t> </a:t>
            </a:r>
            <a:r>
              <a:rPr lang="en-US" sz="2000" b="1" i="1" dirty="0">
                <a:solidFill>
                  <a:srgbClr val="800000"/>
                </a:solidFill>
              </a:rPr>
              <a:t>the times and the seasons</a:t>
            </a:r>
            <a:r>
              <a:rPr lang="en-US" sz="2000" i="1" dirty="0">
                <a:solidFill>
                  <a:srgbClr val="800000"/>
                </a:solidFill>
              </a:rPr>
              <a:t>; </a:t>
            </a:r>
            <a:r>
              <a:rPr lang="en-US" sz="2000" b="1" i="1" dirty="0">
                <a:solidFill>
                  <a:srgbClr val="800000"/>
                </a:solidFill>
              </a:rPr>
              <a:t>He </a:t>
            </a:r>
            <a:r>
              <a:rPr lang="en-US" sz="2000" b="1" i="1" baseline="30000" dirty="0" smtClean="0">
                <a:solidFill>
                  <a:srgbClr val="800000"/>
                </a:solidFill>
              </a:rPr>
              <a:t>4</a:t>
            </a:r>
            <a:r>
              <a:rPr lang="en-US" sz="2000" b="1" i="1" u="sng" dirty="0" smtClean="0">
                <a:solidFill>
                  <a:srgbClr val="800000"/>
                </a:solidFill>
              </a:rPr>
              <a:t>removes</a:t>
            </a:r>
            <a:r>
              <a:rPr lang="en-US" sz="2000" b="1" i="1" dirty="0" smtClean="0">
                <a:solidFill>
                  <a:srgbClr val="800000"/>
                </a:solidFill>
              </a:rPr>
              <a:t> </a:t>
            </a:r>
            <a:r>
              <a:rPr lang="en-US" sz="2000" b="1" i="1" dirty="0">
                <a:solidFill>
                  <a:srgbClr val="800000"/>
                </a:solidFill>
              </a:rPr>
              <a:t>kings and </a:t>
            </a:r>
            <a:r>
              <a:rPr lang="en-US" sz="2000" b="1" i="1" baseline="30000" dirty="0" smtClean="0">
                <a:solidFill>
                  <a:srgbClr val="800000"/>
                </a:solidFill>
              </a:rPr>
              <a:t>5</a:t>
            </a:r>
            <a:r>
              <a:rPr lang="en-US" sz="2000" b="1" i="1" u="sng" dirty="0" smtClean="0">
                <a:solidFill>
                  <a:srgbClr val="800000"/>
                </a:solidFill>
              </a:rPr>
              <a:t>raises</a:t>
            </a:r>
            <a:r>
              <a:rPr lang="en-US" sz="2000" b="1" i="1" dirty="0" smtClean="0">
                <a:solidFill>
                  <a:srgbClr val="800000"/>
                </a:solidFill>
              </a:rPr>
              <a:t> </a:t>
            </a:r>
            <a:r>
              <a:rPr lang="en-US" sz="2000" b="1" i="1" dirty="0">
                <a:solidFill>
                  <a:srgbClr val="800000"/>
                </a:solidFill>
              </a:rPr>
              <a:t>up kings</a:t>
            </a:r>
            <a:r>
              <a:rPr lang="en-US" sz="2000" i="1" dirty="0">
                <a:solidFill>
                  <a:srgbClr val="800000"/>
                </a:solidFill>
              </a:rPr>
              <a:t>; He </a:t>
            </a:r>
            <a:r>
              <a:rPr lang="en-US" sz="2000" b="1" i="1" dirty="0">
                <a:solidFill>
                  <a:srgbClr val="800000"/>
                </a:solidFill>
              </a:rPr>
              <a:t>gives </a:t>
            </a:r>
            <a:r>
              <a:rPr lang="en-US" sz="2000" b="1" i="1" baseline="30000" dirty="0" smtClean="0">
                <a:solidFill>
                  <a:srgbClr val="800000"/>
                </a:solidFill>
              </a:rPr>
              <a:t>6</a:t>
            </a:r>
            <a:r>
              <a:rPr lang="en-US" sz="2000" b="1" i="1" dirty="0" smtClean="0">
                <a:solidFill>
                  <a:srgbClr val="800000"/>
                </a:solidFill>
              </a:rPr>
              <a:t>wisdom </a:t>
            </a:r>
            <a:r>
              <a:rPr lang="en-US" sz="2000" b="1" i="1" dirty="0">
                <a:solidFill>
                  <a:srgbClr val="800000"/>
                </a:solidFill>
              </a:rPr>
              <a:t>to the wise </a:t>
            </a:r>
            <a:r>
              <a:rPr lang="en-US" sz="2000" i="1" dirty="0">
                <a:solidFill>
                  <a:srgbClr val="800000"/>
                </a:solidFill>
              </a:rPr>
              <a:t>And </a:t>
            </a:r>
            <a:r>
              <a:rPr lang="en-US" sz="2000" b="1" i="1" baseline="30000" dirty="0" smtClean="0">
                <a:solidFill>
                  <a:srgbClr val="800000"/>
                </a:solidFill>
              </a:rPr>
              <a:t>7</a:t>
            </a:r>
            <a:r>
              <a:rPr lang="en-US" sz="2000" b="1" i="1" dirty="0" smtClean="0">
                <a:solidFill>
                  <a:srgbClr val="800000"/>
                </a:solidFill>
              </a:rPr>
              <a:t>knowledge </a:t>
            </a:r>
            <a:r>
              <a:rPr lang="en-US" sz="2000" b="1" i="1" dirty="0">
                <a:solidFill>
                  <a:srgbClr val="800000"/>
                </a:solidFill>
              </a:rPr>
              <a:t>to those who have understanding</a:t>
            </a:r>
            <a:r>
              <a:rPr lang="en-US" sz="2000" i="1" dirty="0" smtClean="0">
                <a:solidFill>
                  <a:srgbClr val="800000"/>
                </a:solidFill>
              </a:rPr>
              <a:t>.  He </a:t>
            </a:r>
            <a:r>
              <a:rPr lang="en-US" sz="2000" b="1" i="1" baseline="30000" dirty="0" smtClean="0">
                <a:solidFill>
                  <a:srgbClr val="800000"/>
                </a:solidFill>
              </a:rPr>
              <a:t>9</a:t>
            </a:r>
            <a:r>
              <a:rPr lang="en-US" sz="2000" b="1" i="1" dirty="0" smtClean="0">
                <a:solidFill>
                  <a:srgbClr val="800000"/>
                </a:solidFill>
              </a:rPr>
              <a:t>reveals </a:t>
            </a:r>
            <a:r>
              <a:rPr lang="en-US" sz="2000" b="1" i="1" dirty="0">
                <a:solidFill>
                  <a:srgbClr val="800000"/>
                </a:solidFill>
              </a:rPr>
              <a:t>deep and secret things</a:t>
            </a:r>
            <a:r>
              <a:rPr lang="en-US" sz="2000" i="1" dirty="0">
                <a:solidFill>
                  <a:srgbClr val="800000"/>
                </a:solidFill>
              </a:rPr>
              <a:t>; He </a:t>
            </a:r>
            <a:r>
              <a:rPr lang="en-US" sz="2000" b="1" i="1" baseline="30000" dirty="0" smtClean="0">
                <a:solidFill>
                  <a:srgbClr val="800000"/>
                </a:solidFill>
              </a:rPr>
              <a:t>10</a:t>
            </a:r>
            <a:r>
              <a:rPr lang="en-US" sz="2000" b="1" i="1" dirty="0" smtClean="0">
                <a:solidFill>
                  <a:srgbClr val="800000"/>
                </a:solidFill>
              </a:rPr>
              <a:t>knows </a:t>
            </a:r>
            <a:r>
              <a:rPr lang="en-US" sz="2000" b="1" i="1" dirty="0">
                <a:solidFill>
                  <a:srgbClr val="800000"/>
                </a:solidFill>
              </a:rPr>
              <a:t>what is in the darkness</a:t>
            </a:r>
            <a:r>
              <a:rPr lang="en-US" sz="2000" i="1" dirty="0">
                <a:solidFill>
                  <a:srgbClr val="800000"/>
                </a:solidFill>
              </a:rPr>
              <a:t>, And </a:t>
            </a:r>
            <a:r>
              <a:rPr lang="en-US" sz="2000" b="1" i="1" baseline="30000" dirty="0" smtClean="0">
                <a:solidFill>
                  <a:srgbClr val="800000"/>
                </a:solidFill>
              </a:rPr>
              <a:t>11</a:t>
            </a:r>
            <a:r>
              <a:rPr lang="en-US" sz="2000" b="1" i="1" dirty="0" smtClean="0">
                <a:solidFill>
                  <a:srgbClr val="800000"/>
                </a:solidFill>
              </a:rPr>
              <a:t>light </a:t>
            </a:r>
            <a:r>
              <a:rPr lang="en-US" sz="2000" b="1" i="1" dirty="0">
                <a:solidFill>
                  <a:srgbClr val="800000"/>
                </a:solidFill>
              </a:rPr>
              <a:t>dwells with Him</a:t>
            </a:r>
            <a:r>
              <a:rPr lang="en-US" sz="2000" i="1" dirty="0" smtClean="0">
                <a:solidFill>
                  <a:srgbClr val="800000"/>
                </a:solidFill>
              </a:rPr>
              <a:t>.”  </a:t>
            </a:r>
            <a:r>
              <a:rPr lang="en-US" sz="2000" dirty="0" smtClean="0"/>
              <a:t>(</a:t>
            </a:r>
            <a:r>
              <a:rPr lang="en-US" sz="2000" b="1" dirty="0" smtClean="0">
                <a:solidFill>
                  <a:srgbClr val="800000"/>
                </a:solidFill>
              </a:rPr>
              <a:t>Daniel 2:19-22</a:t>
            </a:r>
            <a:r>
              <a:rPr lang="en-US" sz="2000" dirty="0" smtClean="0"/>
              <a:t>).</a:t>
            </a:r>
          </a:p>
          <a:p>
            <a:r>
              <a:rPr lang="en-US" sz="2000" dirty="0" smtClean="0"/>
              <a:t>Ascribes knowledge, wisdom, and power to God.</a:t>
            </a:r>
          </a:p>
          <a:p>
            <a:r>
              <a:rPr lang="en-US" sz="2000" dirty="0" smtClean="0"/>
              <a:t>Recognizes God as the one Who </a:t>
            </a:r>
            <a:r>
              <a:rPr lang="en-US" sz="2000" i="1" dirty="0" smtClean="0">
                <a:solidFill>
                  <a:srgbClr val="800000"/>
                </a:solidFill>
              </a:rPr>
              <a:t>“changes the times and the seasons”</a:t>
            </a:r>
            <a:r>
              <a:rPr lang="en-US" sz="2000" dirty="0" smtClean="0"/>
              <a:t>.</a:t>
            </a:r>
          </a:p>
          <a:p>
            <a:r>
              <a:rPr lang="en-US" sz="2000" dirty="0" smtClean="0"/>
              <a:t>Acknowledges God as the one Who raises and overthrows kingdoms.</a:t>
            </a:r>
          </a:p>
          <a:p>
            <a:r>
              <a:rPr lang="en-US" sz="2000" dirty="0" smtClean="0"/>
              <a:t>In summary, He </a:t>
            </a:r>
            <a:r>
              <a:rPr lang="en-US" sz="2000" b="1" i="1" dirty="0" smtClean="0"/>
              <a:t>knows</a:t>
            </a:r>
            <a:r>
              <a:rPr lang="en-US" sz="2000" dirty="0" smtClean="0"/>
              <a:t> and </a:t>
            </a:r>
            <a:r>
              <a:rPr lang="en-US" sz="2000" b="1" i="1" dirty="0" smtClean="0"/>
              <a:t>controls</a:t>
            </a:r>
            <a:r>
              <a:rPr lang="en-US" sz="2000" dirty="0" smtClean="0"/>
              <a:t> the rise and fall of kings and kingdoms.</a:t>
            </a:r>
          </a:p>
        </p:txBody>
      </p:sp>
    </p:spTree>
    <p:extLst>
      <p:ext uri="{BB962C8B-B14F-4D97-AF65-F5344CB8AC3E}">
        <p14:creationId xmlns:p14="http://schemas.microsoft.com/office/powerpoint/2010/main" val="363104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Be in the Latter Days?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2"/>
            </a:pPr>
            <a:r>
              <a:rPr lang="en-US" sz="2000" dirty="0" smtClean="0"/>
              <a:t>What was the occasion for Nebuchadnezzar’s dream?  What provoked God to reveal it to him?  What was the time of its applicability?</a:t>
            </a:r>
          </a:p>
          <a:p>
            <a:pPr marL="0" indent="0">
              <a:buNone/>
            </a:pPr>
            <a:r>
              <a:rPr lang="en-US" sz="2000" i="1" dirty="0" smtClean="0">
                <a:solidFill>
                  <a:srgbClr val="800000"/>
                </a:solidFill>
              </a:rPr>
              <a:t>“But </a:t>
            </a:r>
            <a:r>
              <a:rPr lang="en-US" sz="2000" i="1" dirty="0">
                <a:solidFill>
                  <a:srgbClr val="800000"/>
                </a:solidFill>
              </a:rPr>
              <a:t>there is a God in heaven who reveals secrets, and </a:t>
            </a:r>
            <a:r>
              <a:rPr lang="en-US" sz="2000" b="1" i="1" dirty="0">
                <a:solidFill>
                  <a:srgbClr val="800000"/>
                </a:solidFill>
              </a:rPr>
              <a:t>He has made known to King Nebuchadnezzar what will be in </a:t>
            </a:r>
            <a:r>
              <a:rPr lang="en-US" sz="2000" b="1" i="1" u="sng" dirty="0">
                <a:solidFill>
                  <a:srgbClr val="800000"/>
                </a:solidFill>
              </a:rPr>
              <a:t>the latter days</a:t>
            </a:r>
            <a:r>
              <a:rPr lang="en-US" sz="2000" i="1" dirty="0">
                <a:solidFill>
                  <a:srgbClr val="800000"/>
                </a:solidFill>
              </a:rPr>
              <a:t>. Your dream, and the visions of your head upon your bed, were these</a:t>
            </a:r>
            <a:r>
              <a:rPr lang="en-US" sz="2000" i="1" dirty="0" smtClean="0">
                <a:solidFill>
                  <a:srgbClr val="800000"/>
                </a:solidFill>
              </a:rPr>
              <a:t>:  As </a:t>
            </a:r>
            <a:r>
              <a:rPr lang="en-US" sz="2000" i="1" dirty="0">
                <a:solidFill>
                  <a:srgbClr val="800000"/>
                </a:solidFill>
              </a:rPr>
              <a:t>for you, O king, </a:t>
            </a:r>
            <a:r>
              <a:rPr lang="en-US" sz="2000" b="1" i="1" dirty="0">
                <a:solidFill>
                  <a:srgbClr val="800000"/>
                </a:solidFill>
              </a:rPr>
              <a:t>thoughts came to your mind </a:t>
            </a:r>
            <a:r>
              <a:rPr lang="en-US" sz="2000" i="1" dirty="0">
                <a:solidFill>
                  <a:srgbClr val="800000"/>
                </a:solidFill>
              </a:rPr>
              <a:t>while on your bed, </a:t>
            </a:r>
            <a:r>
              <a:rPr lang="en-US" sz="2000" b="1" i="1" dirty="0">
                <a:solidFill>
                  <a:srgbClr val="800000"/>
                </a:solidFill>
              </a:rPr>
              <a:t>about what would </a:t>
            </a:r>
            <a:r>
              <a:rPr lang="en-US" sz="2000" b="1" i="1" u="sng" dirty="0">
                <a:solidFill>
                  <a:srgbClr val="800000"/>
                </a:solidFill>
              </a:rPr>
              <a:t>come to pass after this</a:t>
            </a:r>
            <a:r>
              <a:rPr lang="en-US" sz="2000" i="1" dirty="0">
                <a:solidFill>
                  <a:srgbClr val="800000"/>
                </a:solidFill>
              </a:rPr>
              <a:t>; and He who reveals secrets has </a:t>
            </a:r>
            <a:r>
              <a:rPr lang="en-US" sz="2000" b="1" i="1" dirty="0">
                <a:solidFill>
                  <a:srgbClr val="800000"/>
                </a:solidFill>
              </a:rPr>
              <a:t>made known to you </a:t>
            </a:r>
            <a:r>
              <a:rPr lang="en-US" sz="2000" b="1" i="1" u="sng" dirty="0">
                <a:solidFill>
                  <a:srgbClr val="800000"/>
                </a:solidFill>
              </a:rPr>
              <a:t>what will be</a:t>
            </a:r>
            <a:r>
              <a:rPr lang="en-US" sz="2000" i="1" dirty="0" smtClean="0">
                <a:solidFill>
                  <a:srgbClr val="800000"/>
                </a:solidFill>
              </a:rPr>
              <a:t>. </a:t>
            </a:r>
            <a:r>
              <a:rPr lang="en-US" sz="2000" dirty="0" smtClean="0"/>
              <a:t>(</a:t>
            </a:r>
            <a:r>
              <a:rPr lang="en-US" sz="2000" b="1" dirty="0" smtClean="0">
                <a:solidFill>
                  <a:srgbClr val="800000"/>
                </a:solidFill>
              </a:rPr>
              <a:t>Daniel 2:28-29</a:t>
            </a:r>
            <a:r>
              <a:rPr lang="en-US" sz="2000" dirty="0" smtClean="0"/>
              <a:t>)</a:t>
            </a:r>
          </a:p>
          <a:p>
            <a:r>
              <a:rPr lang="en-US" sz="2000" dirty="0" smtClean="0"/>
              <a:t>Seems Nebuchadnezzar was wondering about events after his present time, nation.</a:t>
            </a:r>
          </a:p>
          <a:p>
            <a:r>
              <a:rPr lang="en-US" sz="2000" dirty="0" smtClean="0"/>
              <a:t>God through Daniel applies them to </a:t>
            </a:r>
            <a:r>
              <a:rPr lang="en-US" sz="2000" i="1" dirty="0" smtClean="0">
                <a:solidFill>
                  <a:srgbClr val="800000"/>
                </a:solidFill>
              </a:rPr>
              <a:t>“the latter days”</a:t>
            </a:r>
            <a:r>
              <a:rPr lang="en-US" sz="2000" dirty="0" smtClean="0"/>
              <a:t> or </a:t>
            </a:r>
            <a:r>
              <a:rPr lang="en-US" sz="2000" i="1" dirty="0" smtClean="0">
                <a:solidFill>
                  <a:srgbClr val="800000"/>
                </a:solidFill>
              </a:rPr>
              <a:t>“the last days”</a:t>
            </a:r>
            <a:r>
              <a:rPr lang="en-US" sz="2000" dirty="0" smtClean="0"/>
              <a:t>.</a:t>
            </a:r>
            <a:endParaRPr lang="en-US" sz="2000" dirty="0"/>
          </a:p>
          <a:p>
            <a:r>
              <a:rPr lang="en-US" sz="2000" dirty="0" smtClean="0"/>
              <a:t>So, </a:t>
            </a:r>
            <a:r>
              <a:rPr lang="en-US" sz="2000" i="1" dirty="0" smtClean="0">
                <a:solidFill>
                  <a:srgbClr val="800000"/>
                </a:solidFill>
              </a:rPr>
              <a:t>“end days”</a:t>
            </a:r>
            <a:r>
              <a:rPr lang="en-US" sz="2000" dirty="0" smtClean="0"/>
              <a:t> but end of what? …</a:t>
            </a:r>
          </a:p>
          <a:p>
            <a:r>
              <a:rPr lang="en-US" sz="2000" dirty="0" smtClean="0"/>
              <a:t>Don’t assume.  Must look to the inspired interpretation of the dream.</a:t>
            </a:r>
          </a:p>
        </p:txBody>
      </p:sp>
    </p:spTree>
    <p:extLst>
      <p:ext uri="{BB962C8B-B14F-4D97-AF65-F5344CB8AC3E}">
        <p14:creationId xmlns:p14="http://schemas.microsoft.com/office/powerpoint/2010/main" val="420272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19774</TotalTime>
  <Words>3294</Words>
  <Application>Microsoft Office PowerPoint</Application>
  <PresentationFormat>On-screen Show (16:9)</PresentationFormat>
  <Paragraphs>163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the_lion_of_the_tribe_of_judah-still-16x9</vt:lpstr>
      <vt:lpstr>Revelation Defending God and Encouraging His Saints</vt:lpstr>
      <vt:lpstr>PowerPoint Presentation</vt:lpstr>
      <vt:lpstr>The Woman Escapes – Revisited</vt:lpstr>
      <vt:lpstr>Targeting the Woman’s Children</vt:lpstr>
      <vt:lpstr>Targeting Us</vt:lpstr>
      <vt:lpstr>Revelation Defending God and Encouraging His Saints</vt:lpstr>
      <vt:lpstr>PowerPoint Presentation</vt:lpstr>
      <vt:lpstr>The Changer of Times and Seasons</vt:lpstr>
      <vt:lpstr>What Will Be in the Latter Days?</vt:lpstr>
      <vt:lpstr>“A Great Image”</vt:lpstr>
      <vt:lpstr>Four Kingdoms</vt:lpstr>
      <vt:lpstr>Image of Various Materials</vt:lpstr>
      <vt:lpstr>Image of Various Materials</vt:lpstr>
      <vt:lpstr>The Conquering, Enduring Kingdom</vt:lpstr>
      <vt:lpstr>Relevance to Revelation</vt:lpstr>
      <vt:lpstr>PowerPoint Presentation</vt:lpstr>
      <vt:lpstr>The Origin of the Four Beasts</vt:lpstr>
      <vt:lpstr>The Four Beasts – #1</vt:lpstr>
      <vt:lpstr>The Four Beasts – #2</vt:lpstr>
      <vt:lpstr>The Four Beasts – #3</vt:lpstr>
      <vt:lpstr>The Four Beasts – #4</vt:lpstr>
      <vt:lpstr>Four Kingdoms</vt:lpstr>
      <vt:lpstr>Seating God’s Court</vt:lpstr>
      <vt:lpstr>Judgment and Prolonging of Beasts</vt:lpstr>
      <vt:lpstr>Christ’s Ascension &amp; Coronation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Trevor Bowen</dc:creator>
  <cp:lastModifiedBy>C. Trevor Bowen</cp:lastModifiedBy>
  <cp:revision>2795</cp:revision>
  <cp:lastPrinted>2017-05-14T13:54:25Z</cp:lastPrinted>
  <dcterms:created xsi:type="dcterms:W3CDTF">2017-04-01T00:42:32Z</dcterms:created>
  <dcterms:modified xsi:type="dcterms:W3CDTF">2017-05-19T02:49:00Z</dcterms:modified>
</cp:coreProperties>
</file>