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6"/>
  </p:notesMasterIdLst>
  <p:handoutMasterIdLst>
    <p:handoutMasterId r:id="rId37"/>
  </p:handoutMasterIdLst>
  <p:sldIdLst>
    <p:sldId id="420" r:id="rId2"/>
    <p:sldId id="318" r:id="rId3"/>
    <p:sldId id="386" r:id="rId4"/>
    <p:sldId id="387" r:id="rId5"/>
    <p:sldId id="388" r:id="rId6"/>
    <p:sldId id="389" r:id="rId7"/>
    <p:sldId id="413" r:id="rId8"/>
    <p:sldId id="414" r:id="rId9"/>
    <p:sldId id="419" r:id="rId10"/>
    <p:sldId id="361" r:id="rId11"/>
    <p:sldId id="390" r:id="rId12"/>
    <p:sldId id="392" r:id="rId13"/>
    <p:sldId id="393" r:id="rId14"/>
    <p:sldId id="394" r:id="rId15"/>
    <p:sldId id="395" r:id="rId16"/>
    <p:sldId id="421" r:id="rId17"/>
    <p:sldId id="422" r:id="rId18"/>
    <p:sldId id="396" r:id="rId19"/>
    <p:sldId id="398" r:id="rId20"/>
    <p:sldId id="425" r:id="rId21"/>
    <p:sldId id="397" r:id="rId22"/>
    <p:sldId id="391" r:id="rId23"/>
    <p:sldId id="399" r:id="rId24"/>
    <p:sldId id="400" r:id="rId25"/>
    <p:sldId id="401" r:id="rId26"/>
    <p:sldId id="402" r:id="rId27"/>
    <p:sldId id="403" r:id="rId28"/>
    <p:sldId id="426" r:id="rId29"/>
    <p:sldId id="427" r:id="rId30"/>
    <p:sldId id="424" r:id="rId31"/>
    <p:sldId id="423" r:id="rId32"/>
    <p:sldId id="417" r:id="rId33"/>
    <p:sldId id="418" r:id="rId34"/>
    <p:sldId id="416" r:id="rId35"/>
  </p:sldIdLst>
  <p:sldSz cx="9144000" cy="5143500" type="screen16x9"/>
  <p:notesSz cx="7102475" cy="9369425"/>
  <p:embeddedFontLst>
    <p:embeddedFont>
      <p:font typeface="Calibri" panose="020F050202020403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
      <p:font typeface="Impact" panose="020B0806030902050204" pitchFamily="3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1B1B6B"/>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47" d="100"/>
          <a:sy n="147" d="100"/>
        </p:scale>
        <p:origin x="-96" y="-1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5/20/2017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8313"/>
          </a:xfrm>
          <a:prstGeom prst="rect">
            <a:avLst/>
          </a:prstGeom>
        </p:spPr>
        <p:txBody>
          <a:bodyPr vert="horz" lIns="91440" tIns="45720" rIns="91440" bIns="45720" rtlCol="0"/>
          <a:lstStyle>
            <a:lvl1pPr algn="r">
              <a:defRPr sz="1200"/>
            </a:lvl1pPr>
          </a:lstStyle>
          <a:p>
            <a:fld id="{20B09D3B-D414-449C-B505-68698A20A20D}" type="datetimeFigureOut">
              <a:rPr lang="en-US" smtClean="0"/>
              <a:t>5/20/2017</a:t>
            </a:fld>
            <a:endParaRPr lang="en-US"/>
          </a:p>
        </p:txBody>
      </p:sp>
      <p:sp>
        <p:nvSpPr>
          <p:cNvPr id="4" name="Slide Image Placeholder 3"/>
          <p:cNvSpPr>
            <a:spLocks noGrp="1" noRot="1" noChangeAspect="1"/>
          </p:cNvSpPr>
          <p:nvPr>
            <p:ph type="sldImg" idx="2"/>
          </p:nvPr>
        </p:nvSpPr>
        <p:spPr>
          <a:xfrm>
            <a:off x="428625" y="703263"/>
            <a:ext cx="6245225" cy="3513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49763"/>
            <a:ext cx="5683250" cy="421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525"/>
            <a:ext cx="3078163"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899525"/>
            <a:ext cx="3078163" cy="468313"/>
          </a:xfrm>
          <a:prstGeom prst="rect">
            <a:avLst/>
          </a:prstGeom>
        </p:spPr>
        <p:txBody>
          <a:bodyPr vert="horz" lIns="91440" tIns="45720" rIns="91440" bIns="45720" rtlCol="0" anchor="b"/>
          <a:lstStyle>
            <a:lvl1pPr algn="r">
              <a:defRPr sz="1200"/>
            </a:lvl1pPr>
          </a:lstStyle>
          <a:p>
            <a:fld id="{D9106257-F59A-4451-B33C-571F0B039292}" type="slidenum">
              <a:rPr lang="en-US" smtClean="0"/>
              <a:t>‹#›</a:t>
            </a:fld>
            <a:endParaRPr lang="en-US"/>
          </a:p>
        </p:txBody>
      </p:sp>
    </p:spTree>
    <p:extLst>
      <p:ext uri="{BB962C8B-B14F-4D97-AF65-F5344CB8AC3E}">
        <p14:creationId xmlns:p14="http://schemas.microsoft.com/office/powerpoint/2010/main" val="411683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39C9-4EB9-4FE5-A220-06E6BC87B3AD}" type="slidenum">
              <a:rPr lang="en-US" altLang="en-US"/>
              <a:pPr/>
              <a:t>34</a:t>
            </a:fld>
            <a:endParaRPr lang="en-US" altLang="en-US"/>
          </a:p>
        </p:txBody>
      </p:sp>
      <p:sp>
        <p:nvSpPr>
          <p:cNvPr id="282626" name="Rectangle 2"/>
          <p:cNvSpPr>
            <a:spLocks noGrp="1" noRot="1" noChangeAspect="1" noChangeArrowheads="1" noTextEdit="1"/>
          </p:cNvSpPr>
          <p:nvPr>
            <p:ph type="sldImg"/>
          </p:nvPr>
        </p:nvSpPr>
        <p:spPr>
          <a:xfrm>
            <a:off x="428625" y="703263"/>
            <a:ext cx="6245225" cy="3513137"/>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Alexander_the_Great#Divison_of_the_empire"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Appendix – Related Prophecies of Daniel</a:t>
            </a:r>
            <a:endParaRPr lang="en-US" sz="1800" b="1" dirty="0"/>
          </a:p>
        </p:txBody>
      </p:sp>
    </p:spTree>
    <p:extLst>
      <p:ext uri="{BB962C8B-B14F-4D97-AF65-F5344CB8AC3E}">
        <p14:creationId xmlns:p14="http://schemas.microsoft.com/office/powerpoint/2010/main" val="3043674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Ram and the Goat</a:t>
            </a:r>
          </a:p>
          <a:p>
            <a:r>
              <a:rPr lang="en-US" dirty="0" smtClean="0"/>
              <a:t>Daniel 8</a:t>
            </a:r>
            <a:endParaRPr lang="en-US" dirty="0"/>
          </a:p>
        </p:txBody>
      </p:sp>
    </p:spTree>
    <p:extLst>
      <p:ext uri="{BB962C8B-B14F-4D97-AF65-F5344CB8AC3E}">
        <p14:creationId xmlns:p14="http://schemas.microsoft.com/office/powerpoint/2010/main" val="320628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6"/>
            </a:pPr>
            <a:r>
              <a:rPr lang="en-US" sz="2000" dirty="0"/>
              <a:t>Describe the first beast.  How does Daniel’s depiction of his geography in his vision help identify the first beast?  Who is represented by the first beast?</a:t>
            </a:r>
            <a:endParaRPr lang="en-US" sz="2000" dirty="0" smtClean="0"/>
          </a:p>
          <a:p>
            <a:pPr marL="0" indent="0">
              <a:spcBef>
                <a:spcPts val="0"/>
              </a:spcBef>
              <a:buNone/>
            </a:pPr>
            <a:r>
              <a:rPr lang="en-US" sz="2000" i="1" dirty="0">
                <a:solidFill>
                  <a:srgbClr val="800000"/>
                </a:solidFill>
              </a:rPr>
              <a:t>In the third year of the reign of King Belshazzar a vision appeared to </a:t>
            </a:r>
            <a:r>
              <a:rPr lang="en-US" sz="2000" i="1" dirty="0" smtClean="0">
                <a:solidFill>
                  <a:srgbClr val="800000"/>
                </a:solidFill>
              </a:rPr>
              <a:t>me – to me</a:t>
            </a:r>
            <a:r>
              <a:rPr lang="en-US" sz="2000" i="1" dirty="0">
                <a:solidFill>
                  <a:srgbClr val="800000"/>
                </a:solidFill>
              </a:rPr>
              <a:t>, </a:t>
            </a:r>
            <a:r>
              <a:rPr lang="en-US" sz="2000" i="1" dirty="0" smtClean="0">
                <a:solidFill>
                  <a:srgbClr val="800000"/>
                </a:solidFill>
              </a:rPr>
              <a:t>Daniel – after the </a:t>
            </a:r>
            <a:r>
              <a:rPr lang="en-US" sz="2000" i="1" dirty="0">
                <a:solidFill>
                  <a:srgbClr val="800000"/>
                </a:solidFill>
              </a:rPr>
              <a:t>one that appeared to me the first time</a:t>
            </a:r>
            <a:r>
              <a:rPr lang="en-US" sz="2000" i="1" dirty="0" smtClean="0">
                <a:solidFill>
                  <a:srgbClr val="800000"/>
                </a:solidFill>
              </a:rPr>
              <a:t>.  </a:t>
            </a:r>
            <a:r>
              <a:rPr lang="en-US" sz="2000" i="1" dirty="0">
                <a:solidFill>
                  <a:srgbClr val="800000"/>
                </a:solidFill>
              </a:rPr>
              <a:t>I saw in the vision, and it so happened while I was looking, that </a:t>
            </a:r>
            <a:r>
              <a:rPr lang="en-US" sz="2000" b="1" i="1" dirty="0">
                <a:solidFill>
                  <a:srgbClr val="800000"/>
                </a:solidFill>
              </a:rPr>
              <a:t>I was in </a:t>
            </a:r>
            <a:r>
              <a:rPr lang="en-US" sz="2000" b="1" i="1" dirty="0" err="1">
                <a:solidFill>
                  <a:srgbClr val="800000"/>
                </a:solidFill>
              </a:rPr>
              <a:t>Shushan</a:t>
            </a:r>
            <a:r>
              <a:rPr lang="en-US" sz="2000" b="1" i="1" dirty="0">
                <a:solidFill>
                  <a:srgbClr val="800000"/>
                </a:solidFill>
              </a:rPr>
              <a:t>, the </a:t>
            </a:r>
            <a:r>
              <a:rPr lang="en-US" sz="2000" b="1" i="1" u="sng" dirty="0">
                <a:solidFill>
                  <a:srgbClr val="800000"/>
                </a:solidFill>
              </a:rPr>
              <a:t>citadel</a:t>
            </a:r>
            <a:r>
              <a:rPr lang="en-US" sz="2000" i="1" dirty="0">
                <a:solidFill>
                  <a:srgbClr val="800000"/>
                </a:solidFill>
              </a:rPr>
              <a:t>, which is in the province of Elam; and I saw in the vision that </a:t>
            </a:r>
            <a:r>
              <a:rPr lang="en-US" sz="2000" b="1" i="1" dirty="0">
                <a:solidFill>
                  <a:srgbClr val="800000"/>
                </a:solidFill>
              </a:rPr>
              <a:t>I was by the River </a:t>
            </a:r>
            <a:r>
              <a:rPr lang="en-US" sz="2000" b="1" i="1" dirty="0" err="1">
                <a:solidFill>
                  <a:srgbClr val="800000"/>
                </a:solidFill>
              </a:rPr>
              <a:t>Ulai</a:t>
            </a:r>
            <a:r>
              <a:rPr lang="en-US" sz="2000" i="1" dirty="0" smtClean="0">
                <a:solidFill>
                  <a:srgbClr val="800000"/>
                </a:solidFill>
              </a:rPr>
              <a:t>.  </a:t>
            </a:r>
            <a:r>
              <a:rPr lang="en-US" sz="2000" i="1" dirty="0">
                <a:solidFill>
                  <a:srgbClr val="800000"/>
                </a:solidFill>
              </a:rPr>
              <a:t>Then I lifted my eyes and saw, and there, </a:t>
            </a:r>
            <a:r>
              <a:rPr lang="en-US" sz="2000" b="1" i="1" baseline="30000" dirty="0" smtClean="0">
                <a:solidFill>
                  <a:srgbClr val="800000"/>
                </a:solidFill>
              </a:rPr>
              <a:t>1</a:t>
            </a:r>
            <a:r>
              <a:rPr lang="en-US" sz="2000" b="1" i="1" dirty="0" smtClean="0">
                <a:solidFill>
                  <a:srgbClr val="800000"/>
                </a:solidFill>
              </a:rPr>
              <a:t>standing </a:t>
            </a:r>
            <a:r>
              <a:rPr lang="en-US" sz="2000" b="1" i="1" u="sng" dirty="0">
                <a:solidFill>
                  <a:srgbClr val="800000"/>
                </a:solidFill>
              </a:rPr>
              <a:t>beside the river</a:t>
            </a:r>
            <a:r>
              <a:rPr lang="en-US" sz="2000" b="1" i="1" dirty="0">
                <a:solidFill>
                  <a:srgbClr val="800000"/>
                </a:solidFill>
              </a:rPr>
              <a:t>, was a </a:t>
            </a:r>
            <a:r>
              <a:rPr lang="en-US" sz="2000" b="1" i="1" baseline="30000" dirty="0" smtClean="0">
                <a:solidFill>
                  <a:srgbClr val="800000"/>
                </a:solidFill>
              </a:rPr>
              <a:t>2</a:t>
            </a:r>
            <a:r>
              <a:rPr lang="en-US" sz="2000" b="1" i="1" dirty="0" smtClean="0">
                <a:solidFill>
                  <a:srgbClr val="800000"/>
                </a:solidFill>
              </a:rPr>
              <a:t>ram </a:t>
            </a:r>
            <a:r>
              <a:rPr lang="en-US" sz="2000" i="1" dirty="0">
                <a:solidFill>
                  <a:srgbClr val="800000"/>
                </a:solidFill>
              </a:rPr>
              <a:t>which had </a:t>
            </a:r>
            <a:r>
              <a:rPr lang="en-US" sz="2000" b="1" i="1" baseline="30000" dirty="0" smtClean="0">
                <a:solidFill>
                  <a:srgbClr val="800000"/>
                </a:solidFill>
              </a:rPr>
              <a:t>3</a:t>
            </a:r>
            <a:r>
              <a:rPr lang="en-US" sz="2000" b="1" i="1" dirty="0" smtClean="0">
                <a:solidFill>
                  <a:srgbClr val="800000"/>
                </a:solidFill>
              </a:rPr>
              <a:t>two </a:t>
            </a:r>
            <a:r>
              <a:rPr lang="en-US" sz="2000" b="1" i="1" dirty="0">
                <a:solidFill>
                  <a:srgbClr val="800000"/>
                </a:solidFill>
              </a:rPr>
              <a:t>horns</a:t>
            </a:r>
            <a:r>
              <a:rPr lang="en-US" sz="2000" i="1" dirty="0">
                <a:solidFill>
                  <a:srgbClr val="800000"/>
                </a:solidFill>
              </a:rPr>
              <a:t>, and the two horns </a:t>
            </a:r>
            <a:r>
              <a:rPr lang="en-US" sz="2000" b="1" i="1" baseline="30000" dirty="0" smtClean="0">
                <a:solidFill>
                  <a:srgbClr val="800000"/>
                </a:solidFill>
              </a:rPr>
              <a:t>4</a:t>
            </a:r>
            <a:r>
              <a:rPr lang="en-US" sz="2000" b="1" i="1" dirty="0" smtClean="0">
                <a:solidFill>
                  <a:srgbClr val="800000"/>
                </a:solidFill>
              </a:rPr>
              <a:t>were </a:t>
            </a:r>
            <a:r>
              <a:rPr lang="en-US" sz="2000" b="1" i="1" dirty="0">
                <a:solidFill>
                  <a:srgbClr val="800000"/>
                </a:solidFill>
              </a:rPr>
              <a:t>high</a:t>
            </a:r>
            <a:r>
              <a:rPr lang="en-US" sz="2000" i="1" dirty="0">
                <a:solidFill>
                  <a:srgbClr val="800000"/>
                </a:solidFill>
              </a:rPr>
              <a:t>; but </a:t>
            </a:r>
            <a:r>
              <a:rPr lang="en-US" sz="2000" b="1" i="1" baseline="30000" dirty="0" smtClean="0">
                <a:solidFill>
                  <a:srgbClr val="800000"/>
                </a:solidFill>
              </a:rPr>
              <a:t>5</a:t>
            </a:r>
            <a:r>
              <a:rPr lang="en-US" sz="2000" b="1" i="1" dirty="0" smtClean="0">
                <a:solidFill>
                  <a:srgbClr val="800000"/>
                </a:solidFill>
              </a:rPr>
              <a:t>one </a:t>
            </a:r>
            <a:r>
              <a:rPr lang="en-US" sz="2000" b="1" i="1" dirty="0">
                <a:solidFill>
                  <a:srgbClr val="800000"/>
                </a:solidFill>
              </a:rPr>
              <a:t>was higher than the other</a:t>
            </a:r>
            <a:r>
              <a:rPr lang="en-US" sz="2000" i="1" dirty="0">
                <a:solidFill>
                  <a:srgbClr val="800000"/>
                </a:solidFill>
              </a:rPr>
              <a:t>, and </a:t>
            </a:r>
            <a:r>
              <a:rPr lang="en-US" sz="2000" b="1" i="1" baseline="30000" dirty="0" smtClean="0">
                <a:solidFill>
                  <a:srgbClr val="800000"/>
                </a:solidFill>
              </a:rPr>
              <a:t>6</a:t>
            </a:r>
            <a:r>
              <a:rPr lang="en-US" sz="2000" b="1" i="1" dirty="0" smtClean="0">
                <a:solidFill>
                  <a:srgbClr val="800000"/>
                </a:solidFill>
              </a:rPr>
              <a:t>the </a:t>
            </a:r>
            <a:r>
              <a:rPr lang="en-US" sz="2000" b="1" i="1" dirty="0">
                <a:solidFill>
                  <a:srgbClr val="800000"/>
                </a:solidFill>
              </a:rPr>
              <a:t>higher one came up last</a:t>
            </a:r>
            <a:r>
              <a:rPr lang="en-US" sz="2000" i="1" dirty="0" smtClean="0">
                <a:solidFill>
                  <a:srgbClr val="800000"/>
                </a:solidFill>
              </a:rPr>
              <a:t>.  </a:t>
            </a:r>
            <a:r>
              <a:rPr lang="en-US" sz="2000" i="1" dirty="0">
                <a:solidFill>
                  <a:srgbClr val="800000"/>
                </a:solidFill>
              </a:rPr>
              <a:t>I saw the ram </a:t>
            </a:r>
            <a:r>
              <a:rPr lang="en-US" sz="2000" b="1" i="1" baseline="30000" dirty="0" smtClean="0">
                <a:solidFill>
                  <a:srgbClr val="800000"/>
                </a:solidFill>
              </a:rPr>
              <a:t>7</a:t>
            </a:r>
            <a:r>
              <a:rPr lang="en-US" sz="2000" b="1" i="1" dirty="0" smtClean="0">
                <a:solidFill>
                  <a:srgbClr val="800000"/>
                </a:solidFill>
              </a:rPr>
              <a:t>pushing </a:t>
            </a:r>
            <a:r>
              <a:rPr lang="en-US" sz="2000" b="1" i="1" dirty="0">
                <a:solidFill>
                  <a:srgbClr val="800000"/>
                </a:solidFill>
              </a:rPr>
              <a:t>westward, northward, and southward</a:t>
            </a:r>
            <a:r>
              <a:rPr lang="en-US" sz="2000" i="1" dirty="0">
                <a:solidFill>
                  <a:srgbClr val="800000"/>
                </a:solidFill>
              </a:rPr>
              <a:t>, so that </a:t>
            </a:r>
            <a:r>
              <a:rPr lang="en-US" sz="2000" b="1" i="1" baseline="30000" dirty="0" smtClean="0">
                <a:solidFill>
                  <a:srgbClr val="800000"/>
                </a:solidFill>
              </a:rPr>
              <a:t>8</a:t>
            </a:r>
            <a:r>
              <a:rPr lang="en-US" sz="2000" b="1" i="1" dirty="0" smtClean="0">
                <a:solidFill>
                  <a:srgbClr val="800000"/>
                </a:solidFill>
              </a:rPr>
              <a:t>no </a:t>
            </a:r>
            <a:r>
              <a:rPr lang="en-US" sz="2000" b="1" i="1" dirty="0">
                <a:solidFill>
                  <a:srgbClr val="800000"/>
                </a:solidFill>
              </a:rPr>
              <a:t>animal could withstand</a:t>
            </a:r>
            <a:r>
              <a:rPr lang="en-US" sz="2000" i="1" dirty="0">
                <a:solidFill>
                  <a:srgbClr val="800000"/>
                </a:solidFill>
              </a:rPr>
              <a:t> him; </a:t>
            </a:r>
            <a:r>
              <a:rPr lang="en-US" sz="2000" i="1" baseline="30000" dirty="0" smtClean="0">
                <a:solidFill>
                  <a:srgbClr val="800000"/>
                </a:solidFill>
              </a:rPr>
              <a:t>9</a:t>
            </a:r>
            <a:r>
              <a:rPr lang="en-US" sz="2000" b="1" i="1" dirty="0" smtClean="0">
                <a:solidFill>
                  <a:srgbClr val="800000"/>
                </a:solidFill>
              </a:rPr>
              <a:t>nor </a:t>
            </a:r>
            <a:r>
              <a:rPr lang="en-US" sz="2000" b="1" i="1" dirty="0">
                <a:solidFill>
                  <a:srgbClr val="800000"/>
                </a:solidFill>
              </a:rPr>
              <a:t>was there any that could deliver from his hand</a:t>
            </a:r>
            <a:r>
              <a:rPr lang="en-US" sz="2000" i="1" dirty="0">
                <a:solidFill>
                  <a:srgbClr val="800000"/>
                </a:solidFill>
              </a:rPr>
              <a:t>, but </a:t>
            </a:r>
            <a:r>
              <a:rPr lang="en-US" sz="2000" b="1" i="1" dirty="0">
                <a:solidFill>
                  <a:srgbClr val="800000"/>
                </a:solidFill>
              </a:rPr>
              <a:t>he did </a:t>
            </a:r>
            <a:r>
              <a:rPr lang="en-US" sz="2000" b="1" i="1" baseline="30000" dirty="0" smtClean="0">
                <a:solidFill>
                  <a:srgbClr val="800000"/>
                </a:solidFill>
              </a:rPr>
              <a:t>10</a:t>
            </a:r>
            <a:r>
              <a:rPr lang="en-US" sz="2000" b="1" i="1" dirty="0" smtClean="0">
                <a:solidFill>
                  <a:srgbClr val="800000"/>
                </a:solidFill>
              </a:rPr>
              <a:t>according </a:t>
            </a:r>
            <a:r>
              <a:rPr lang="en-US" sz="2000" b="1" i="1" dirty="0">
                <a:solidFill>
                  <a:srgbClr val="800000"/>
                </a:solidFill>
              </a:rPr>
              <a:t>to his will and became </a:t>
            </a:r>
            <a:r>
              <a:rPr lang="en-US" sz="2000" b="1" i="1" u="sng" dirty="0">
                <a:solidFill>
                  <a:srgbClr val="800000"/>
                </a:solidFill>
              </a:rPr>
              <a:t>great</a:t>
            </a:r>
            <a:r>
              <a:rPr lang="en-US" sz="2000" i="1" dirty="0" smtClean="0">
                <a:solidFill>
                  <a:srgbClr val="800000"/>
                </a:solidFill>
              </a:rPr>
              <a:t>. </a:t>
            </a:r>
            <a:r>
              <a:rPr lang="en-US" sz="2000" dirty="0" smtClean="0"/>
              <a:t>(</a:t>
            </a:r>
            <a:r>
              <a:rPr lang="en-US" sz="2000" b="1" dirty="0" smtClean="0">
                <a:solidFill>
                  <a:srgbClr val="800000"/>
                </a:solidFill>
              </a:rPr>
              <a:t>Daniel 8:1-4</a:t>
            </a:r>
            <a:r>
              <a:rPr lang="en-US" sz="2000" dirty="0" smtClean="0"/>
              <a:t>)</a:t>
            </a:r>
            <a:endParaRPr lang="en-US" sz="2000" dirty="0" smtClean="0"/>
          </a:p>
          <a:p>
            <a:pPr>
              <a:spcBef>
                <a:spcPts val="0"/>
              </a:spcBef>
            </a:pPr>
            <a:r>
              <a:rPr lang="en-US" sz="2000" dirty="0" smtClean="0"/>
              <a:t>Ram was located by a capital of Persia, </a:t>
            </a:r>
            <a:r>
              <a:rPr lang="en-US" sz="2000" dirty="0" err="1" smtClean="0"/>
              <a:t>Shushan</a:t>
            </a:r>
            <a:r>
              <a:rPr lang="en-US" sz="2000" dirty="0"/>
              <a:t> </a:t>
            </a:r>
            <a:r>
              <a:rPr lang="en-US" sz="2000" dirty="0" smtClean="0"/>
              <a:t>(Susa)</a:t>
            </a:r>
            <a:endParaRPr lang="en-US" sz="2000" dirty="0" smtClean="0"/>
          </a:p>
          <a:p>
            <a:pPr>
              <a:spcBef>
                <a:spcPts val="0"/>
              </a:spcBef>
            </a:pPr>
            <a:r>
              <a:rPr lang="en-US" sz="2000" dirty="0" smtClean="0"/>
              <a:t>Represents </a:t>
            </a:r>
            <a:r>
              <a:rPr lang="en-US" sz="2000" dirty="0" err="1" smtClean="0"/>
              <a:t>Medo</a:t>
            </a:r>
            <a:r>
              <a:rPr lang="en-US" sz="2000" dirty="0" smtClean="0"/>
              <a:t>-Persian empire (</a:t>
            </a:r>
            <a:r>
              <a:rPr lang="en-US" sz="2000" b="1" dirty="0" smtClean="0">
                <a:solidFill>
                  <a:srgbClr val="800000"/>
                </a:solidFill>
              </a:rPr>
              <a:t>8:20</a:t>
            </a:r>
            <a:r>
              <a:rPr lang="en-US" sz="2000" dirty="0" smtClean="0"/>
              <a:t>), </a:t>
            </a:r>
            <a:r>
              <a:rPr lang="en-US" sz="2000" i="1" dirty="0" smtClean="0">
                <a:solidFill>
                  <a:srgbClr val="800000"/>
                </a:solidFill>
              </a:rPr>
              <a:t>“kings of Media and Persia”</a:t>
            </a:r>
            <a:r>
              <a:rPr lang="en-US" sz="2000" dirty="0" smtClean="0"/>
              <a:t>.</a:t>
            </a:r>
          </a:p>
        </p:txBody>
      </p:sp>
    </p:spTree>
    <p:extLst>
      <p:ext uri="{BB962C8B-B14F-4D97-AF65-F5344CB8AC3E}">
        <p14:creationId xmlns:p14="http://schemas.microsoft.com/office/powerpoint/2010/main" val="2827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Two Horns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7"/>
            </a:pPr>
            <a:r>
              <a:rPr lang="en-US" sz="2000" dirty="0"/>
              <a:t>How are its two horns described, and what might this suggest?</a:t>
            </a:r>
            <a:endParaRPr lang="en-US" sz="2000" dirty="0" smtClean="0"/>
          </a:p>
          <a:p>
            <a:pPr marL="0" indent="0">
              <a:spcBef>
                <a:spcPts val="0"/>
              </a:spcBef>
              <a:buNone/>
            </a:pPr>
            <a:r>
              <a:rPr lang="en-US" sz="2000" i="1" dirty="0">
                <a:solidFill>
                  <a:srgbClr val="800000"/>
                </a:solidFill>
              </a:rPr>
              <a:t>Then I lifted my eyes and saw, and there, </a:t>
            </a:r>
            <a:r>
              <a:rPr lang="en-US" sz="2000" i="1" dirty="0" smtClean="0">
                <a:solidFill>
                  <a:srgbClr val="800000"/>
                </a:solidFill>
              </a:rPr>
              <a:t>standing </a:t>
            </a:r>
            <a:r>
              <a:rPr lang="en-US" sz="2000" i="1" dirty="0">
                <a:solidFill>
                  <a:srgbClr val="800000"/>
                </a:solidFill>
              </a:rPr>
              <a:t>beside the river, was a </a:t>
            </a:r>
            <a:r>
              <a:rPr lang="en-US" sz="2000" i="1" dirty="0" smtClean="0">
                <a:solidFill>
                  <a:srgbClr val="800000"/>
                </a:solidFill>
              </a:rPr>
              <a:t>ram </a:t>
            </a:r>
            <a:r>
              <a:rPr lang="en-US" sz="2000" i="1" dirty="0">
                <a:solidFill>
                  <a:srgbClr val="800000"/>
                </a:solidFill>
              </a:rPr>
              <a:t>which had </a:t>
            </a:r>
            <a:r>
              <a:rPr lang="en-US" sz="2000" b="1" i="1" dirty="0" smtClean="0">
                <a:solidFill>
                  <a:srgbClr val="800000"/>
                </a:solidFill>
              </a:rPr>
              <a:t>two </a:t>
            </a:r>
            <a:r>
              <a:rPr lang="en-US" sz="2000" b="1" i="1" dirty="0">
                <a:solidFill>
                  <a:srgbClr val="800000"/>
                </a:solidFill>
              </a:rPr>
              <a:t>horns</a:t>
            </a:r>
            <a:r>
              <a:rPr lang="en-US" sz="2000" i="1" dirty="0">
                <a:solidFill>
                  <a:srgbClr val="800000"/>
                </a:solidFill>
              </a:rPr>
              <a:t>, and the two horns </a:t>
            </a:r>
            <a:r>
              <a:rPr lang="en-US" sz="2000" b="1" i="1" dirty="0" smtClean="0">
                <a:solidFill>
                  <a:srgbClr val="800000"/>
                </a:solidFill>
              </a:rPr>
              <a:t>were </a:t>
            </a:r>
            <a:r>
              <a:rPr lang="en-US" sz="2000" b="1" i="1" u="sng" dirty="0">
                <a:solidFill>
                  <a:srgbClr val="800000"/>
                </a:solidFill>
              </a:rPr>
              <a:t>high</a:t>
            </a:r>
            <a:r>
              <a:rPr lang="en-US" sz="2000" i="1" dirty="0">
                <a:solidFill>
                  <a:srgbClr val="800000"/>
                </a:solidFill>
              </a:rPr>
              <a:t>; but </a:t>
            </a:r>
            <a:r>
              <a:rPr lang="en-US" sz="2000" b="1" i="1" dirty="0" smtClean="0">
                <a:solidFill>
                  <a:srgbClr val="800000"/>
                </a:solidFill>
              </a:rPr>
              <a:t>one </a:t>
            </a:r>
            <a:r>
              <a:rPr lang="en-US" sz="2000" b="1" i="1" dirty="0">
                <a:solidFill>
                  <a:srgbClr val="800000"/>
                </a:solidFill>
              </a:rPr>
              <a:t>was </a:t>
            </a:r>
            <a:r>
              <a:rPr lang="en-US" sz="2000" b="1" i="1" u="sng" dirty="0">
                <a:solidFill>
                  <a:srgbClr val="800000"/>
                </a:solidFill>
              </a:rPr>
              <a:t>higher than the other</a:t>
            </a:r>
            <a:r>
              <a:rPr lang="en-US" sz="2000" i="1" dirty="0">
                <a:solidFill>
                  <a:srgbClr val="800000"/>
                </a:solidFill>
              </a:rPr>
              <a:t>, and </a:t>
            </a:r>
            <a:r>
              <a:rPr lang="en-US" sz="2000" b="1" i="1" dirty="0" smtClean="0">
                <a:solidFill>
                  <a:srgbClr val="800000"/>
                </a:solidFill>
              </a:rPr>
              <a:t>the </a:t>
            </a:r>
            <a:r>
              <a:rPr lang="en-US" sz="2000" b="1" i="1" dirty="0">
                <a:solidFill>
                  <a:srgbClr val="800000"/>
                </a:solidFill>
              </a:rPr>
              <a:t>higher one </a:t>
            </a:r>
            <a:r>
              <a:rPr lang="en-US" sz="2000" b="1" i="1" u="sng" dirty="0">
                <a:solidFill>
                  <a:srgbClr val="800000"/>
                </a:solidFill>
              </a:rPr>
              <a:t>came up last</a:t>
            </a:r>
            <a:r>
              <a:rPr lang="en-US" sz="2000" i="1" dirty="0">
                <a:solidFill>
                  <a:srgbClr val="800000"/>
                </a:solidFill>
              </a:rPr>
              <a:t>.</a:t>
            </a:r>
            <a:r>
              <a:rPr lang="en-US" sz="2000" i="1" dirty="0" smtClean="0">
                <a:solidFill>
                  <a:srgbClr val="800000"/>
                </a:solidFill>
              </a:rPr>
              <a:t> </a:t>
            </a:r>
            <a:r>
              <a:rPr lang="en-US" sz="2000" dirty="0" smtClean="0"/>
              <a:t>(</a:t>
            </a:r>
            <a:r>
              <a:rPr lang="en-US" sz="2000" b="1" dirty="0" smtClean="0">
                <a:solidFill>
                  <a:srgbClr val="800000"/>
                </a:solidFill>
              </a:rPr>
              <a:t>Daniel 8:3</a:t>
            </a:r>
            <a:r>
              <a:rPr lang="en-US" sz="2000" dirty="0" smtClean="0"/>
              <a:t>)</a:t>
            </a:r>
            <a:endParaRPr lang="en-US" sz="2000" dirty="0" smtClean="0"/>
          </a:p>
          <a:p>
            <a:pPr>
              <a:spcBef>
                <a:spcPts val="0"/>
              </a:spcBef>
            </a:pPr>
            <a:r>
              <a:rPr lang="en-US" sz="2000" dirty="0"/>
              <a:t>Persians would become </a:t>
            </a:r>
            <a:r>
              <a:rPr lang="en-US" sz="2000" dirty="0" smtClean="0"/>
              <a:t>strongest, most dominant people </a:t>
            </a:r>
            <a:r>
              <a:rPr lang="en-US" sz="2000" dirty="0"/>
              <a:t>of the joint empire</a:t>
            </a:r>
            <a:r>
              <a:rPr lang="en-US" sz="2000" dirty="0" smtClean="0"/>
              <a:t>.</a:t>
            </a:r>
          </a:p>
          <a:p>
            <a:pPr>
              <a:spcBef>
                <a:spcPts val="0"/>
              </a:spcBef>
            </a:pPr>
            <a:r>
              <a:rPr lang="en-US" sz="2000" dirty="0" smtClean="0"/>
              <a:t>But, Medes were stronger in the beginning:</a:t>
            </a:r>
          </a:p>
          <a:p>
            <a:pPr lvl="1">
              <a:spcBef>
                <a:spcPts val="0"/>
              </a:spcBef>
            </a:pPr>
            <a:r>
              <a:rPr lang="en-US" dirty="0" smtClean="0"/>
              <a:t>Darius, who conquered Babylon, was a Mede (</a:t>
            </a:r>
            <a:r>
              <a:rPr lang="en-US" b="1" dirty="0" smtClean="0">
                <a:solidFill>
                  <a:srgbClr val="800000"/>
                </a:solidFill>
              </a:rPr>
              <a:t>Daniel 5:29; 9:1</a:t>
            </a:r>
            <a:r>
              <a:rPr lang="en-US" dirty="0" smtClean="0"/>
              <a:t>).</a:t>
            </a:r>
          </a:p>
          <a:p>
            <a:pPr lvl="1">
              <a:spcBef>
                <a:spcPts val="0"/>
              </a:spcBef>
            </a:pPr>
            <a:r>
              <a:rPr lang="en-US" dirty="0" smtClean="0"/>
              <a:t>Cyrus, who released the Jews, and all following kings were Persian (</a:t>
            </a:r>
            <a:r>
              <a:rPr lang="en-US" b="1" dirty="0" smtClean="0">
                <a:solidFill>
                  <a:srgbClr val="800000"/>
                </a:solidFill>
              </a:rPr>
              <a:t>Ezra 1:1</a:t>
            </a:r>
            <a:r>
              <a:rPr lang="en-US" dirty="0" smtClean="0"/>
              <a:t>).</a:t>
            </a:r>
            <a:endParaRPr lang="en-US" dirty="0"/>
          </a:p>
        </p:txBody>
      </p:sp>
    </p:spTree>
    <p:extLst>
      <p:ext uri="{BB962C8B-B14F-4D97-AF65-F5344CB8AC3E}">
        <p14:creationId xmlns:p14="http://schemas.microsoft.com/office/powerpoint/2010/main" val="28216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Notable Horn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8"/>
            </a:pPr>
            <a:r>
              <a:rPr lang="en-US" sz="2000" dirty="0"/>
              <a:t>How is the second beast described?  What is notable about its horns, and what might this suggest?</a:t>
            </a:r>
            <a:endParaRPr lang="en-US" sz="2000" dirty="0" smtClean="0"/>
          </a:p>
          <a:p>
            <a:pPr marL="0" indent="0">
              <a:spcBef>
                <a:spcPts val="0"/>
              </a:spcBef>
              <a:buNone/>
            </a:pPr>
            <a:r>
              <a:rPr lang="en-US" sz="2000" i="1" dirty="0">
                <a:solidFill>
                  <a:srgbClr val="800000"/>
                </a:solidFill>
              </a:rPr>
              <a:t>And as I was considering, suddenly </a:t>
            </a:r>
            <a:r>
              <a:rPr lang="en-US" sz="2000" b="1" i="1" dirty="0">
                <a:solidFill>
                  <a:srgbClr val="800000"/>
                </a:solidFill>
              </a:rPr>
              <a:t>a </a:t>
            </a:r>
            <a:r>
              <a:rPr lang="en-US" sz="2000" b="1" i="1" u="sng" dirty="0">
                <a:solidFill>
                  <a:srgbClr val="800000"/>
                </a:solidFill>
              </a:rPr>
              <a:t>male goat</a:t>
            </a:r>
            <a:r>
              <a:rPr lang="en-US" sz="2000" b="1" i="1" dirty="0">
                <a:solidFill>
                  <a:srgbClr val="800000"/>
                </a:solidFill>
              </a:rPr>
              <a:t> came from </a:t>
            </a:r>
            <a:r>
              <a:rPr lang="en-US" sz="2000" b="1" i="1" u="sng" dirty="0">
                <a:solidFill>
                  <a:srgbClr val="800000"/>
                </a:solidFill>
              </a:rPr>
              <a:t>the west</a:t>
            </a:r>
            <a:r>
              <a:rPr lang="en-US" sz="2000" i="1" dirty="0">
                <a:solidFill>
                  <a:srgbClr val="800000"/>
                </a:solidFill>
              </a:rPr>
              <a:t>, </a:t>
            </a:r>
            <a:r>
              <a:rPr lang="en-US" sz="2000" b="1" i="1" dirty="0">
                <a:solidFill>
                  <a:srgbClr val="800000"/>
                </a:solidFill>
              </a:rPr>
              <a:t>across the surface of the whole earth, </a:t>
            </a:r>
            <a:r>
              <a:rPr lang="en-US" sz="2000" b="1" i="1" u="sng" dirty="0">
                <a:solidFill>
                  <a:srgbClr val="800000"/>
                </a:solidFill>
              </a:rPr>
              <a:t>without touching the ground</a:t>
            </a:r>
            <a:r>
              <a:rPr lang="en-US" sz="2000" i="1" dirty="0">
                <a:solidFill>
                  <a:srgbClr val="800000"/>
                </a:solidFill>
              </a:rPr>
              <a:t>; and </a:t>
            </a:r>
            <a:r>
              <a:rPr lang="en-US" sz="2000" b="1" i="1" dirty="0">
                <a:solidFill>
                  <a:srgbClr val="800000"/>
                </a:solidFill>
              </a:rPr>
              <a:t>the goat had a </a:t>
            </a:r>
            <a:r>
              <a:rPr lang="en-US" sz="2000" b="1" i="1" u="sng" dirty="0">
                <a:solidFill>
                  <a:srgbClr val="800000"/>
                </a:solidFill>
              </a:rPr>
              <a:t>notable horn</a:t>
            </a:r>
            <a:r>
              <a:rPr lang="en-US" sz="2000" b="1" i="1" dirty="0">
                <a:solidFill>
                  <a:srgbClr val="800000"/>
                </a:solidFill>
              </a:rPr>
              <a:t> between his eyes</a:t>
            </a:r>
            <a:r>
              <a:rPr lang="en-US" sz="2000" i="1" dirty="0" smtClean="0">
                <a:solidFill>
                  <a:srgbClr val="800000"/>
                </a:solidFill>
              </a:rPr>
              <a:t>. </a:t>
            </a:r>
            <a:r>
              <a:rPr lang="en-US" sz="2000" dirty="0" smtClean="0"/>
              <a:t>(</a:t>
            </a:r>
            <a:r>
              <a:rPr lang="en-US" sz="2000" b="1" dirty="0" smtClean="0">
                <a:solidFill>
                  <a:srgbClr val="800000"/>
                </a:solidFill>
              </a:rPr>
              <a:t>Daniel 8:5</a:t>
            </a:r>
            <a:r>
              <a:rPr lang="en-US" sz="2000" dirty="0" smtClean="0"/>
              <a:t>)</a:t>
            </a:r>
            <a:endParaRPr lang="en-US" sz="2000" dirty="0" smtClean="0"/>
          </a:p>
          <a:p>
            <a:pPr>
              <a:spcBef>
                <a:spcPts val="0"/>
              </a:spcBef>
            </a:pPr>
            <a:r>
              <a:rPr lang="en-US" sz="2000" dirty="0" smtClean="0"/>
              <a:t>The first king of this second empire, Greece, would be extremely powerful – Alexander the Great.</a:t>
            </a:r>
          </a:p>
          <a:p>
            <a:pPr>
              <a:spcBef>
                <a:spcPts val="0"/>
              </a:spcBef>
            </a:pPr>
            <a:r>
              <a:rPr lang="en-US" sz="2000" dirty="0" smtClean="0"/>
              <a:t>Alexander’s father, Phillip II of Macedon, was also a great king, but the kingdom only spread </a:t>
            </a:r>
            <a:r>
              <a:rPr lang="en-US" sz="2000" i="1" dirty="0" smtClean="0">
                <a:solidFill>
                  <a:srgbClr val="800000"/>
                </a:solidFill>
              </a:rPr>
              <a:t>“across the surface of the whole earth without touching the ground”</a:t>
            </a:r>
            <a:r>
              <a:rPr lang="en-US" sz="2000" dirty="0" smtClean="0">
                <a:solidFill>
                  <a:srgbClr val="800000"/>
                </a:solidFill>
              </a:rPr>
              <a:t> </a:t>
            </a:r>
            <a:r>
              <a:rPr lang="en-US" sz="2000" dirty="0" smtClean="0"/>
              <a:t>under Alexander’s rule.</a:t>
            </a:r>
            <a:endParaRPr lang="en-US" sz="2000" dirty="0"/>
          </a:p>
        </p:txBody>
      </p:sp>
    </p:spTree>
    <p:extLst>
      <p:ext uri="{BB962C8B-B14F-4D97-AF65-F5344CB8AC3E}">
        <p14:creationId xmlns:p14="http://schemas.microsoft.com/office/powerpoint/2010/main" val="28216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Ram’s Rage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9"/>
            </a:pPr>
            <a:r>
              <a:rPr lang="en-US" sz="2000" dirty="0"/>
              <a:t>What did the second beast do to the first, and what is represented by this?</a:t>
            </a:r>
            <a:endParaRPr lang="en-US" sz="2000" dirty="0" smtClean="0"/>
          </a:p>
          <a:p>
            <a:pPr marL="0" indent="0">
              <a:spcBef>
                <a:spcPts val="0"/>
              </a:spcBef>
              <a:buNone/>
            </a:pPr>
            <a:r>
              <a:rPr lang="en-US" sz="2000" i="1" dirty="0">
                <a:solidFill>
                  <a:srgbClr val="800000"/>
                </a:solidFill>
              </a:rPr>
              <a:t>Then he came to the ram that had two horns, which I had seen standing beside the river, and </a:t>
            </a:r>
            <a:r>
              <a:rPr lang="en-US" sz="2000" b="1" i="1" dirty="0">
                <a:solidFill>
                  <a:srgbClr val="800000"/>
                </a:solidFill>
              </a:rPr>
              <a:t>ran at him with </a:t>
            </a:r>
            <a:r>
              <a:rPr lang="en-US" sz="2000" b="1" i="1" u="sng" dirty="0">
                <a:solidFill>
                  <a:srgbClr val="800000"/>
                </a:solidFill>
              </a:rPr>
              <a:t>furious power</a:t>
            </a:r>
            <a:r>
              <a:rPr lang="en-US" sz="2000" i="1" dirty="0" smtClean="0">
                <a:solidFill>
                  <a:srgbClr val="800000"/>
                </a:solidFill>
              </a:rPr>
              <a:t>.  And </a:t>
            </a:r>
            <a:r>
              <a:rPr lang="en-US" sz="2000" i="1" dirty="0">
                <a:solidFill>
                  <a:srgbClr val="800000"/>
                </a:solidFill>
              </a:rPr>
              <a:t>I saw him </a:t>
            </a:r>
            <a:r>
              <a:rPr lang="en-US" sz="2000" b="1" i="1" dirty="0">
                <a:solidFill>
                  <a:srgbClr val="800000"/>
                </a:solidFill>
              </a:rPr>
              <a:t>confronting the ram</a:t>
            </a:r>
            <a:r>
              <a:rPr lang="en-US" sz="2000" i="1" dirty="0">
                <a:solidFill>
                  <a:srgbClr val="800000"/>
                </a:solidFill>
              </a:rPr>
              <a:t>; he was </a:t>
            </a:r>
            <a:r>
              <a:rPr lang="en-US" sz="2000" b="1" i="1" dirty="0">
                <a:solidFill>
                  <a:srgbClr val="800000"/>
                </a:solidFill>
              </a:rPr>
              <a:t>moved with rage against him, attacked the ram, and </a:t>
            </a:r>
            <a:r>
              <a:rPr lang="en-US" sz="2000" b="1" i="1" u="sng" dirty="0">
                <a:solidFill>
                  <a:srgbClr val="800000"/>
                </a:solidFill>
              </a:rPr>
              <a:t>broke his two horns</a:t>
            </a:r>
            <a:r>
              <a:rPr lang="en-US" sz="2000" i="1" dirty="0">
                <a:solidFill>
                  <a:srgbClr val="800000"/>
                </a:solidFill>
              </a:rPr>
              <a:t>. There was no power in the ram to withstand him, but he </a:t>
            </a:r>
            <a:r>
              <a:rPr lang="en-US" sz="2000" b="1" i="1" dirty="0">
                <a:solidFill>
                  <a:srgbClr val="800000"/>
                </a:solidFill>
              </a:rPr>
              <a:t>cast him down to the ground and </a:t>
            </a:r>
            <a:r>
              <a:rPr lang="en-US" sz="2000" b="1" i="1" u="sng" dirty="0">
                <a:solidFill>
                  <a:srgbClr val="800000"/>
                </a:solidFill>
              </a:rPr>
              <a:t>trampled him</a:t>
            </a:r>
            <a:r>
              <a:rPr lang="en-US" sz="2000" i="1" dirty="0">
                <a:solidFill>
                  <a:srgbClr val="800000"/>
                </a:solidFill>
              </a:rPr>
              <a:t>; and there was </a:t>
            </a:r>
            <a:r>
              <a:rPr lang="en-US" sz="2000" b="1" i="1" dirty="0">
                <a:solidFill>
                  <a:srgbClr val="800000"/>
                </a:solidFill>
              </a:rPr>
              <a:t>no one that could deliver the ram </a:t>
            </a:r>
            <a:r>
              <a:rPr lang="en-US" sz="2000" i="1" dirty="0">
                <a:solidFill>
                  <a:srgbClr val="800000"/>
                </a:solidFill>
              </a:rPr>
              <a:t>from his hand. </a:t>
            </a:r>
            <a:r>
              <a:rPr lang="en-US" sz="2000" i="1" dirty="0" smtClean="0">
                <a:solidFill>
                  <a:srgbClr val="800000"/>
                </a:solidFill>
              </a:rPr>
              <a:t> </a:t>
            </a:r>
            <a:r>
              <a:rPr lang="en-US" sz="2000" dirty="0" smtClean="0"/>
              <a:t>(</a:t>
            </a:r>
            <a:r>
              <a:rPr lang="en-US" sz="2000" b="1" dirty="0" smtClean="0">
                <a:solidFill>
                  <a:srgbClr val="800000"/>
                </a:solidFill>
              </a:rPr>
              <a:t>8:6-7</a:t>
            </a:r>
            <a:r>
              <a:rPr lang="en-US" sz="2000" dirty="0" smtClean="0"/>
              <a:t>)</a:t>
            </a:r>
            <a:endParaRPr lang="en-US" sz="2000" dirty="0" smtClean="0"/>
          </a:p>
          <a:p>
            <a:pPr>
              <a:spcBef>
                <a:spcPts val="0"/>
              </a:spcBef>
            </a:pPr>
            <a:r>
              <a:rPr lang="en-US" sz="2000" dirty="0" smtClean="0"/>
              <a:t>In its western expansion, Persia did not manage to fully break Greece, although they subjugated some portion.</a:t>
            </a:r>
          </a:p>
          <a:p>
            <a:pPr>
              <a:spcBef>
                <a:spcPts val="0"/>
              </a:spcBef>
            </a:pPr>
            <a:r>
              <a:rPr lang="en-US" sz="2000" dirty="0" smtClean="0"/>
              <a:t>They managed mainly to anger them and build resentment.</a:t>
            </a:r>
          </a:p>
          <a:p>
            <a:pPr>
              <a:spcBef>
                <a:spcPts val="0"/>
              </a:spcBef>
            </a:pPr>
            <a:r>
              <a:rPr lang="en-US" sz="2000" dirty="0" smtClean="0"/>
              <a:t>The male-goat trampling the ram represents the breaking of </a:t>
            </a:r>
            <a:r>
              <a:rPr lang="en-US" sz="2000" dirty="0" err="1" smtClean="0"/>
              <a:t>Medo</a:t>
            </a:r>
            <a:r>
              <a:rPr lang="en-US" sz="2000" dirty="0" smtClean="0"/>
              <a:t>-Persian empire by Alexander the Great of Greece.</a:t>
            </a:r>
            <a:endParaRPr lang="en-US" sz="2000" dirty="0"/>
          </a:p>
        </p:txBody>
      </p:sp>
    </p:spTree>
    <p:extLst>
      <p:ext uri="{BB962C8B-B14F-4D97-AF65-F5344CB8AC3E}">
        <p14:creationId xmlns:p14="http://schemas.microsoft.com/office/powerpoint/2010/main" val="28216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Horns</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800" i="1" dirty="0" smtClean="0">
                <a:solidFill>
                  <a:srgbClr val="800000"/>
                </a:solidFill>
              </a:rPr>
              <a:t>Therefore the </a:t>
            </a:r>
            <a:r>
              <a:rPr lang="en-US" sz="1800" b="1" i="1" dirty="0" smtClean="0">
                <a:solidFill>
                  <a:srgbClr val="800000"/>
                </a:solidFill>
              </a:rPr>
              <a:t>male goat grew very great</a:t>
            </a:r>
            <a:r>
              <a:rPr lang="en-US" sz="1800" i="1" dirty="0" smtClean="0">
                <a:solidFill>
                  <a:srgbClr val="800000"/>
                </a:solidFill>
              </a:rPr>
              <a:t>; but </a:t>
            </a:r>
            <a:r>
              <a:rPr lang="en-US" sz="1800" b="1" i="1" dirty="0" smtClean="0">
                <a:solidFill>
                  <a:srgbClr val="800000"/>
                </a:solidFill>
              </a:rPr>
              <a:t>when he became strong</a:t>
            </a:r>
            <a:r>
              <a:rPr lang="en-US" sz="1800" i="1" dirty="0" smtClean="0">
                <a:solidFill>
                  <a:srgbClr val="800000"/>
                </a:solidFill>
              </a:rPr>
              <a:t>, the </a:t>
            </a:r>
            <a:r>
              <a:rPr lang="en-US" sz="1800" b="1" i="1" dirty="0" smtClean="0">
                <a:solidFill>
                  <a:srgbClr val="800000"/>
                </a:solidFill>
              </a:rPr>
              <a:t>large horn was </a:t>
            </a:r>
            <a:r>
              <a:rPr lang="en-US" sz="1800" b="1" i="1" u="sng" dirty="0" smtClean="0">
                <a:solidFill>
                  <a:srgbClr val="800000"/>
                </a:solidFill>
              </a:rPr>
              <a:t>broken</a:t>
            </a:r>
            <a:r>
              <a:rPr lang="en-US" sz="1800" b="1" i="1" dirty="0" smtClean="0">
                <a:solidFill>
                  <a:srgbClr val="800000"/>
                </a:solidFill>
              </a:rPr>
              <a:t>, and in place of it </a:t>
            </a:r>
            <a:r>
              <a:rPr lang="en-US" sz="1800" b="1" i="1" u="sng" dirty="0" smtClean="0">
                <a:solidFill>
                  <a:srgbClr val="800000"/>
                </a:solidFill>
              </a:rPr>
              <a:t>four notable ones</a:t>
            </a:r>
            <a:r>
              <a:rPr lang="en-US" sz="1800" b="1" i="1" dirty="0" smtClean="0">
                <a:solidFill>
                  <a:srgbClr val="800000"/>
                </a:solidFill>
              </a:rPr>
              <a:t> </a:t>
            </a:r>
            <a:r>
              <a:rPr lang="en-US" sz="1800" i="1" dirty="0" smtClean="0">
                <a:solidFill>
                  <a:srgbClr val="800000"/>
                </a:solidFill>
              </a:rPr>
              <a:t>came up </a:t>
            </a:r>
            <a:r>
              <a:rPr lang="en-US" sz="1800" b="1" i="1" dirty="0" smtClean="0">
                <a:solidFill>
                  <a:srgbClr val="800000"/>
                </a:solidFill>
              </a:rPr>
              <a:t>toward the four winds of heaven</a:t>
            </a:r>
            <a:r>
              <a:rPr lang="en-US" sz="1800" i="1" dirty="0" smtClean="0">
                <a:solidFill>
                  <a:srgbClr val="800000"/>
                </a:solidFill>
              </a:rPr>
              <a:t>. </a:t>
            </a:r>
            <a:r>
              <a:rPr lang="en-US" sz="1800" dirty="0" smtClean="0"/>
              <a:t>(</a:t>
            </a:r>
            <a:r>
              <a:rPr lang="en-US" sz="1800" b="1" dirty="0" smtClean="0">
                <a:solidFill>
                  <a:srgbClr val="800000"/>
                </a:solidFill>
              </a:rPr>
              <a:t>Daniel 8:8</a:t>
            </a:r>
            <a:r>
              <a:rPr lang="en-US" sz="1800" dirty="0" smtClean="0"/>
              <a:t>)</a:t>
            </a:r>
          </a:p>
          <a:p>
            <a:pPr marL="346075" lvl="0" indent="-346075">
              <a:spcBef>
                <a:spcPts val="0"/>
              </a:spcBef>
              <a:buFont typeface="+mj-lt"/>
              <a:buAutoNum type="arabicPeriod" startAt="20"/>
            </a:pPr>
            <a:r>
              <a:rPr lang="en-US" sz="1800" dirty="0" smtClean="0"/>
              <a:t>What </a:t>
            </a:r>
            <a:r>
              <a:rPr lang="en-US" sz="1800" dirty="0"/>
              <a:t>is indicated by the breaking of the large horn into four other smaller horns</a:t>
            </a:r>
            <a:r>
              <a:rPr lang="en-US" sz="1800" dirty="0" smtClean="0"/>
              <a:t>?</a:t>
            </a:r>
          </a:p>
          <a:p>
            <a:pPr marL="0" lvl="0" indent="0">
              <a:spcBef>
                <a:spcPts val="0"/>
              </a:spcBef>
              <a:buNone/>
            </a:pPr>
            <a:r>
              <a:rPr lang="en-US" sz="1800" i="1" dirty="0" smtClean="0">
                <a:solidFill>
                  <a:srgbClr val="800000"/>
                </a:solidFill>
              </a:rPr>
              <a:t>“And </a:t>
            </a:r>
            <a:r>
              <a:rPr lang="en-US" sz="1800" i="1" dirty="0">
                <a:solidFill>
                  <a:srgbClr val="800000"/>
                </a:solidFill>
              </a:rPr>
              <a:t>the male goat is the </a:t>
            </a:r>
            <a:r>
              <a:rPr lang="en-US" sz="1800" b="1" i="1" dirty="0">
                <a:solidFill>
                  <a:srgbClr val="800000"/>
                </a:solidFill>
              </a:rPr>
              <a:t>kingdom of </a:t>
            </a:r>
            <a:r>
              <a:rPr lang="en-US" sz="1800" b="1" i="1" u="sng" dirty="0">
                <a:solidFill>
                  <a:srgbClr val="800000"/>
                </a:solidFill>
              </a:rPr>
              <a:t>Greece</a:t>
            </a:r>
            <a:r>
              <a:rPr lang="en-US" sz="1800" i="1" dirty="0">
                <a:solidFill>
                  <a:srgbClr val="800000"/>
                </a:solidFill>
              </a:rPr>
              <a:t>. The large horn that is between its eyes is </a:t>
            </a:r>
            <a:r>
              <a:rPr lang="en-US" sz="1800" b="1" i="1" dirty="0">
                <a:solidFill>
                  <a:srgbClr val="800000"/>
                </a:solidFill>
              </a:rPr>
              <a:t>the first king</a:t>
            </a:r>
            <a:r>
              <a:rPr lang="en-US" sz="1800" i="1" dirty="0" smtClean="0">
                <a:solidFill>
                  <a:srgbClr val="800000"/>
                </a:solidFill>
              </a:rPr>
              <a:t>.  As </a:t>
            </a:r>
            <a:r>
              <a:rPr lang="en-US" sz="1800" i="1" dirty="0">
                <a:solidFill>
                  <a:srgbClr val="800000"/>
                </a:solidFill>
              </a:rPr>
              <a:t>for the broken horn and the four that stood up in its place, </a:t>
            </a:r>
            <a:r>
              <a:rPr lang="en-US" sz="1800" b="1" i="1" u="sng" dirty="0">
                <a:solidFill>
                  <a:srgbClr val="800000"/>
                </a:solidFill>
              </a:rPr>
              <a:t>four kingdoms</a:t>
            </a:r>
            <a:r>
              <a:rPr lang="en-US" sz="1800" b="1" i="1" dirty="0">
                <a:solidFill>
                  <a:srgbClr val="800000"/>
                </a:solidFill>
              </a:rPr>
              <a:t> shall arise </a:t>
            </a:r>
            <a:r>
              <a:rPr lang="en-US" sz="1800" b="1" i="1" u="sng" dirty="0">
                <a:solidFill>
                  <a:srgbClr val="800000"/>
                </a:solidFill>
              </a:rPr>
              <a:t>out of that nation</a:t>
            </a:r>
            <a:r>
              <a:rPr lang="en-US" sz="1800" b="1" i="1" dirty="0">
                <a:solidFill>
                  <a:srgbClr val="800000"/>
                </a:solidFill>
              </a:rPr>
              <a:t>, but </a:t>
            </a:r>
            <a:r>
              <a:rPr lang="en-US" sz="1800" b="1" i="1" u="sng" dirty="0">
                <a:solidFill>
                  <a:srgbClr val="800000"/>
                </a:solidFill>
              </a:rPr>
              <a:t>not with its power</a:t>
            </a:r>
            <a:r>
              <a:rPr lang="en-US" sz="1800" i="1" dirty="0" smtClean="0">
                <a:solidFill>
                  <a:srgbClr val="800000"/>
                </a:solidFill>
              </a:rPr>
              <a:t>.” </a:t>
            </a:r>
            <a:r>
              <a:rPr lang="en-US" sz="1800" dirty="0"/>
              <a:t>(</a:t>
            </a:r>
            <a:r>
              <a:rPr lang="en-US" sz="1800" b="1" dirty="0">
                <a:solidFill>
                  <a:srgbClr val="800000"/>
                </a:solidFill>
              </a:rPr>
              <a:t>Daniel </a:t>
            </a:r>
            <a:r>
              <a:rPr lang="en-US" sz="1800" b="1" dirty="0" smtClean="0">
                <a:solidFill>
                  <a:srgbClr val="800000"/>
                </a:solidFill>
              </a:rPr>
              <a:t>8:21-22</a:t>
            </a:r>
            <a:r>
              <a:rPr lang="en-US" sz="1800" dirty="0" smtClean="0"/>
              <a:t>)</a:t>
            </a:r>
          </a:p>
          <a:p>
            <a:pPr marL="0" lvl="0" indent="0">
              <a:spcBef>
                <a:spcPts val="0"/>
              </a:spcBef>
              <a:buNone/>
            </a:pPr>
            <a:r>
              <a:rPr lang="en-US" sz="1800" i="1" dirty="0" smtClean="0">
                <a:solidFill>
                  <a:srgbClr val="1B1B6B"/>
                </a:solidFill>
              </a:rPr>
              <a:t>Dissension and rivalry soon afflicted the Macedonians, however.  The satrapies handed out by </a:t>
            </a:r>
            <a:r>
              <a:rPr lang="en-US" sz="1800" i="1" dirty="0" err="1" smtClean="0">
                <a:solidFill>
                  <a:srgbClr val="1B1B6B"/>
                </a:solidFill>
              </a:rPr>
              <a:t>Perdiccas</a:t>
            </a:r>
            <a:r>
              <a:rPr lang="en-US" sz="1800" i="1" dirty="0" smtClean="0">
                <a:solidFill>
                  <a:srgbClr val="1B1B6B"/>
                </a:solidFill>
              </a:rPr>
              <a:t> at the Partition of Babylon became power bases each general used to bid for power.  After the assassination of </a:t>
            </a:r>
            <a:r>
              <a:rPr lang="en-US" sz="1800" i="1" dirty="0" err="1" smtClean="0">
                <a:solidFill>
                  <a:srgbClr val="1B1B6B"/>
                </a:solidFill>
              </a:rPr>
              <a:t>Perdiccas</a:t>
            </a:r>
            <a:r>
              <a:rPr lang="en-US" sz="1800" i="1" dirty="0" smtClean="0">
                <a:solidFill>
                  <a:srgbClr val="1B1B6B"/>
                </a:solidFill>
              </a:rPr>
              <a:t> in 321 BC, Macedonian unity collapsed, and 40 years of war between “The Successors” (Diadochi) ensued before </a:t>
            </a:r>
            <a:r>
              <a:rPr lang="en-US" sz="1800" b="1" i="1" dirty="0" smtClean="0">
                <a:solidFill>
                  <a:srgbClr val="1B1B6B"/>
                </a:solidFill>
              </a:rPr>
              <a:t>the Hellenist world settled into </a:t>
            </a:r>
            <a:r>
              <a:rPr lang="en-US" sz="1800" b="1" i="1" u="sng" dirty="0" smtClean="0">
                <a:solidFill>
                  <a:srgbClr val="1B1B6B"/>
                </a:solidFill>
              </a:rPr>
              <a:t>four</a:t>
            </a:r>
            <a:r>
              <a:rPr lang="en-US" sz="1800" b="1" i="1" dirty="0" smtClean="0">
                <a:solidFill>
                  <a:srgbClr val="1B1B6B"/>
                </a:solidFill>
              </a:rPr>
              <a:t> stable power blocks</a:t>
            </a:r>
            <a:r>
              <a:rPr lang="en-US" sz="1800" i="1" dirty="0" smtClean="0">
                <a:solidFill>
                  <a:srgbClr val="1B1B6B"/>
                </a:solidFill>
              </a:rPr>
              <a:t>:  </a:t>
            </a:r>
            <a:r>
              <a:rPr lang="en-US" sz="1800" b="1" i="1" baseline="30000" dirty="0" smtClean="0">
                <a:solidFill>
                  <a:srgbClr val="1B1B6B"/>
                </a:solidFill>
              </a:rPr>
              <a:t>1</a:t>
            </a:r>
            <a:r>
              <a:rPr lang="en-US" sz="1800" b="1" i="1" dirty="0" smtClean="0">
                <a:solidFill>
                  <a:srgbClr val="1B1B6B"/>
                </a:solidFill>
              </a:rPr>
              <a:t>Ptolemaic Egypt</a:t>
            </a:r>
            <a:r>
              <a:rPr lang="en-US" sz="1800" i="1" dirty="0" smtClean="0">
                <a:solidFill>
                  <a:srgbClr val="1B1B6B"/>
                </a:solidFill>
              </a:rPr>
              <a:t>, </a:t>
            </a:r>
            <a:r>
              <a:rPr lang="en-US" sz="1800" b="1" i="1" baseline="30000" dirty="0" smtClean="0">
                <a:solidFill>
                  <a:srgbClr val="1B1B6B"/>
                </a:solidFill>
              </a:rPr>
              <a:t>2</a:t>
            </a:r>
            <a:r>
              <a:rPr lang="en-US" sz="1800" b="1" i="1" dirty="0" smtClean="0">
                <a:solidFill>
                  <a:srgbClr val="1B1B6B"/>
                </a:solidFill>
              </a:rPr>
              <a:t>Seleucid </a:t>
            </a:r>
            <a:r>
              <a:rPr lang="en-US" sz="1800" b="1" i="1" dirty="0" err="1" smtClean="0">
                <a:solidFill>
                  <a:srgbClr val="1B1B6B"/>
                </a:solidFill>
              </a:rPr>
              <a:t>Mesopotaimia</a:t>
            </a:r>
            <a:r>
              <a:rPr lang="en-US" sz="1800" b="1" i="1" dirty="0" smtClean="0">
                <a:solidFill>
                  <a:srgbClr val="1B1B6B"/>
                </a:solidFill>
              </a:rPr>
              <a:t> and Central Asia</a:t>
            </a:r>
            <a:r>
              <a:rPr lang="en-US" sz="1800" i="1" dirty="0" smtClean="0">
                <a:solidFill>
                  <a:srgbClr val="1B1B6B"/>
                </a:solidFill>
              </a:rPr>
              <a:t>, </a:t>
            </a:r>
            <a:r>
              <a:rPr lang="en-US" sz="1800" b="1" i="1" baseline="30000" dirty="0" smtClean="0">
                <a:solidFill>
                  <a:srgbClr val="1B1B6B"/>
                </a:solidFill>
              </a:rPr>
              <a:t>3</a:t>
            </a:r>
            <a:r>
              <a:rPr lang="en-US" sz="1800" b="1" i="1" dirty="0" smtClean="0">
                <a:solidFill>
                  <a:srgbClr val="1B1B6B"/>
                </a:solidFill>
              </a:rPr>
              <a:t>Attalid Anatolia</a:t>
            </a:r>
            <a:r>
              <a:rPr lang="en-US" sz="1800" i="1" dirty="0" smtClean="0">
                <a:solidFill>
                  <a:srgbClr val="1B1B6B"/>
                </a:solidFill>
              </a:rPr>
              <a:t>, and </a:t>
            </a:r>
            <a:r>
              <a:rPr lang="en-US" sz="1800" b="1" i="1" baseline="30000" dirty="0" smtClean="0">
                <a:solidFill>
                  <a:srgbClr val="1B1B6B"/>
                </a:solidFill>
              </a:rPr>
              <a:t>4</a:t>
            </a:r>
            <a:r>
              <a:rPr lang="en-US" sz="1800" b="1" i="1" dirty="0" smtClean="0">
                <a:solidFill>
                  <a:srgbClr val="1B1B6B"/>
                </a:solidFill>
              </a:rPr>
              <a:t>Antigonid Macedon</a:t>
            </a:r>
            <a:r>
              <a:rPr lang="en-US" sz="1800" i="1" dirty="0" smtClean="0">
                <a:solidFill>
                  <a:srgbClr val="1B1B6B"/>
                </a:solidFill>
              </a:rPr>
              <a:t>.  In the process, both Alexander IV and Phillip III were murdered.</a:t>
            </a:r>
          </a:p>
          <a:p>
            <a:pPr marL="0" lvl="0" indent="0">
              <a:spcBef>
                <a:spcPts val="0"/>
              </a:spcBef>
              <a:buNone/>
            </a:pPr>
            <a:r>
              <a:rPr lang="en-US" sz="1800" dirty="0" smtClean="0">
                <a:hlinkClick r:id="rId2"/>
              </a:rPr>
              <a:t>http://en.wikipedia.org/wiki/Alexander_the_Great#Divison_of_the_empire</a:t>
            </a:r>
            <a:r>
              <a:rPr lang="en-US" sz="1800" dirty="0" smtClean="0"/>
              <a:t> (2017-05-20)</a:t>
            </a:r>
          </a:p>
          <a:p>
            <a:pPr>
              <a:spcBef>
                <a:spcPts val="0"/>
              </a:spcBef>
            </a:pPr>
            <a:r>
              <a:rPr lang="en-US" sz="1800" i="1" dirty="0" smtClean="0">
                <a:solidFill>
                  <a:srgbClr val="800000"/>
                </a:solidFill>
              </a:rPr>
              <a:t>“</a:t>
            </a:r>
            <a:r>
              <a:rPr lang="en-US" sz="1800" b="1" i="1" u="sng" dirty="0" smtClean="0">
                <a:solidFill>
                  <a:srgbClr val="800000"/>
                </a:solidFill>
              </a:rPr>
              <a:t>Four</a:t>
            </a:r>
            <a:r>
              <a:rPr lang="en-US" sz="1800" i="1" dirty="0" smtClean="0">
                <a:solidFill>
                  <a:srgbClr val="800000"/>
                </a:solidFill>
              </a:rPr>
              <a:t> kingdoms”</a:t>
            </a:r>
            <a:r>
              <a:rPr lang="en-US" sz="1800" dirty="0" smtClean="0"/>
              <a:t> could be symbolic, representing division of the map (</a:t>
            </a:r>
            <a:r>
              <a:rPr lang="en-US" sz="1800" b="1" dirty="0" smtClean="0">
                <a:solidFill>
                  <a:srgbClr val="800000"/>
                </a:solidFill>
              </a:rPr>
              <a:t>Jeremiah 49:36</a:t>
            </a:r>
            <a:r>
              <a:rPr lang="en-US" sz="1800" dirty="0" smtClean="0"/>
              <a:t>).</a:t>
            </a:r>
            <a:endParaRPr lang="en-US" sz="1800" i="1" dirty="0" smtClean="0"/>
          </a:p>
        </p:txBody>
      </p:sp>
    </p:spTree>
    <p:extLst>
      <p:ext uri="{BB962C8B-B14F-4D97-AF65-F5344CB8AC3E}">
        <p14:creationId xmlns:p14="http://schemas.microsoft.com/office/powerpoint/2010/main" val="28216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39183"/>
            <a:ext cx="9048998" cy="868680"/>
          </a:xfrm>
        </p:spPr>
        <p:txBody>
          <a:bodyPr/>
          <a:lstStyle/>
          <a:p>
            <a:r>
              <a:rPr lang="en-US" dirty="0" smtClean="0"/>
              <a:t>Result of the Babylon Partition</a:t>
            </a:r>
            <a:endParaRPr lang="en-US" dirty="0"/>
          </a:p>
        </p:txBody>
      </p:sp>
      <p:pic>
        <p:nvPicPr>
          <p:cNvPr id="8" name="Content Placeholder 7"/>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79" y="774692"/>
            <a:ext cx="9144000" cy="4374763"/>
          </a:xfrm>
        </p:spPr>
      </p:pic>
    </p:spTree>
    <p:extLst>
      <p:ext uri="{BB962C8B-B14F-4D97-AF65-F5344CB8AC3E}">
        <p14:creationId xmlns:p14="http://schemas.microsoft.com/office/powerpoint/2010/main" val="33240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501" y="-6160"/>
            <a:ext cx="9048998" cy="868680"/>
          </a:xfrm>
        </p:spPr>
        <p:txBody>
          <a:bodyPr/>
          <a:lstStyle/>
          <a:p>
            <a:r>
              <a:rPr lang="en-US" dirty="0" smtClean="0"/>
              <a:t>Division at about 275 B.C.</a:t>
            </a:r>
            <a:endParaRPr lang="en-US" dirty="0"/>
          </a:p>
        </p:txBody>
      </p:sp>
      <p:pic>
        <p:nvPicPr>
          <p:cNvPr id="15" name="Content Placeholder 1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66619" y="-6160"/>
            <a:ext cx="8001022" cy="5148072"/>
          </a:xfrm>
        </p:spPr>
      </p:pic>
    </p:spTree>
    <p:extLst>
      <p:ext uri="{BB962C8B-B14F-4D97-AF65-F5344CB8AC3E}">
        <p14:creationId xmlns:p14="http://schemas.microsoft.com/office/powerpoint/2010/main" val="4182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of the Little Horn</a:t>
            </a:r>
            <a:endParaRPr lang="en-US" dirty="0"/>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21"/>
            </a:pPr>
            <a:r>
              <a:rPr lang="en-US" sz="2000" dirty="0"/>
              <a:t>What was accomplished by the horn that grew to the southeast?  What did he do the </a:t>
            </a:r>
            <a:r>
              <a:rPr lang="en-US" sz="2000" i="1" dirty="0">
                <a:solidFill>
                  <a:srgbClr val="800000"/>
                </a:solidFill>
              </a:rPr>
              <a:t>“Glorious Land”</a:t>
            </a:r>
            <a:r>
              <a:rPr lang="en-US" sz="2000" dirty="0"/>
              <a:t> and for how long?  What would ultimately happen to him?</a:t>
            </a:r>
            <a:endParaRPr lang="en-US" sz="2000" dirty="0" smtClean="0"/>
          </a:p>
          <a:p>
            <a:pPr marL="0" indent="0">
              <a:lnSpc>
                <a:spcPct val="97000"/>
              </a:lnSpc>
              <a:spcBef>
                <a:spcPts val="0"/>
              </a:spcBef>
              <a:buNone/>
            </a:pPr>
            <a:r>
              <a:rPr lang="en-US" sz="2000" i="1" dirty="0">
                <a:solidFill>
                  <a:srgbClr val="800000"/>
                </a:solidFill>
              </a:rPr>
              <a:t>And out of one of them came </a:t>
            </a:r>
            <a:r>
              <a:rPr lang="en-US" sz="2000" b="1" i="1" dirty="0">
                <a:solidFill>
                  <a:srgbClr val="800000"/>
                </a:solidFill>
              </a:rPr>
              <a:t>a little horn which </a:t>
            </a:r>
            <a:r>
              <a:rPr lang="en-US" sz="2000" b="1" i="1" u="sng" dirty="0">
                <a:solidFill>
                  <a:srgbClr val="800000"/>
                </a:solidFill>
              </a:rPr>
              <a:t>grew exceedingly great</a:t>
            </a:r>
            <a:r>
              <a:rPr lang="en-US" sz="2000" b="1" i="1" dirty="0">
                <a:solidFill>
                  <a:srgbClr val="800000"/>
                </a:solidFill>
              </a:rPr>
              <a:t> </a:t>
            </a:r>
            <a:r>
              <a:rPr lang="en-US" sz="2000" i="1" dirty="0">
                <a:solidFill>
                  <a:srgbClr val="800000"/>
                </a:solidFill>
              </a:rPr>
              <a:t>toward the south, toward the east, and </a:t>
            </a:r>
            <a:r>
              <a:rPr lang="en-US" sz="2000" b="1" i="1" dirty="0">
                <a:solidFill>
                  <a:srgbClr val="800000"/>
                </a:solidFill>
              </a:rPr>
              <a:t>toward the Glorious Land</a:t>
            </a:r>
            <a:r>
              <a:rPr lang="en-US" sz="2000" i="1" dirty="0" smtClean="0">
                <a:solidFill>
                  <a:srgbClr val="800000"/>
                </a:solidFill>
              </a:rPr>
              <a:t>.  And </a:t>
            </a:r>
            <a:r>
              <a:rPr lang="en-US" sz="2000" i="1" dirty="0">
                <a:solidFill>
                  <a:srgbClr val="800000"/>
                </a:solidFill>
              </a:rPr>
              <a:t>it </a:t>
            </a:r>
            <a:r>
              <a:rPr lang="en-US" sz="2000" b="1" i="1" u="sng" dirty="0">
                <a:solidFill>
                  <a:srgbClr val="800000"/>
                </a:solidFill>
              </a:rPr>
              <a:t>grew up</a:t>
            </a:r>
            <a:r>
              <a:rPr lang="en-US" sz="2000" b="1" i="1" dirty="0">
                <a:solidFill>
                  <a:srgbClr val="800000"/>
                </a:solidFill>
              </a:rPr>
              <a:t> to the host of heaven</a:t>
            </a:r>
            <a:r>
              <a:rPr lang="en-US" sz="2000" i="1" dirty="0">
                <a:solidFill>
                  <a:srgbClr val="800000"/>
                </a:solidFill>
              </a:rPr>
              <a:t>; and it </a:t>
            </a:r>
            <a:r>
              <a:rPr lang="en-US" sz="2000" b="1" i="1" u="sng" dirty="0">
                <a:solidFill>
                  <a:srgbClr val="800000"/>
                </a:solidFill>
              </a:rPr>
              <a:t>cast down</a:t>
            </a:r>
            <a:r>
              <a:rPr lang="en-US" sz="2000" b="1" i="1" dirty="0">
                <a:solidFill>
                  <a:srgbClr val="800000"/>
                </a:solidFill>
              </a:rPr>
              <a:t> some of the host and some of the stars to the ground</a:t>
            </a:r>
            <a:r>
              <a:rPr lang="en-US" sz="2000" i="1" dirty="0">
                <a:solidFill>
                  <a:srgbClr val="800000"/>
                </a:solidFill>
              </a:rPr>
              <a:t>, and trampled them</a:t>
            </a:r>
            <a:r>
              <a:rPr lang="en-US" sz="2000" i="1" dirty="0" smtClean="0">
                <a:solidFill>
                  <a:srgbClr val="800000"/>
                </a:solidFill>
              </a:rPr>
              <a:t>.  He </a:t>
            </a:r>
            <a:r>
              <a:rPr lang="en-US" sz="2000" b="1" i="1" u="sng" dirty="0">
                <a:solidFill>
                  <a:srgbClr val="800000"/>
                </a:solidFill>
              </a:rPr>
              <a:t>even exalted</a:t>
            </a:r>
            <a:r>
              <a:rPr lang="en-US" sz="2000" b="1" i="1" dirty="0">
                <a:solidFill>
                  <a:srgbClr val="800000"/>
                </a:solidFill>
              </a:rPr>
              <a:t> himself as high as the Prince of the host</a:t>
            </a:r>
            <a:r>
              <a:rPr lang="en-US" sz="2000" i="1" dirty="0">
                <a:solidFill>
                  <a:srgbClr val="800000"/>
                </a:solidFill>
              </a:rPr>
              <a:t>; and </a:t>
            </a:r>
            <a:r>
              <a:rPr lang="en-US" sz="2000" b="1" i="1" dirty="0">
                <a:solidFill>
                  <a:srgbClr val="800000"/>
                </a:solidFill>
              </a:rPr>
              <a:t>by him the </a:t>
            </a:r>
            <a:r>
              <a:rPr lang="en-US" sz="2000" b="1" i="1" u="sng" dirty="0">
                <a:solidFill>
                  <a:srgbClr val="800000"/>
                </a:solidFill>
              </a:rPr>
              <a:t>daily sacrifices were taken away</a:t>
            </a:r>
            <a:r>
              <a:rPr lang="en-US" sz="2000" i="1" dirty="0">
                <a:solidFill>
                  <a:srgbClr val="800000"/>
                </a:solidFill>
              </a:rPr>
              <a:t>, and </a:t>
            </a:r>
            <a:r>
              <a:rPr lang="en-US" sz="2000" b="1" i="1" dirty="0">
                <a:solidFill>
                  <a:srgbClr val="800000"/>
                </a:solidFill>
              </a:rPr>
              <a:t>the place of His sanctuary was </a:t>
            </a:r>
            <a:r>
              <a:rPr lang="en-US" sz="2000" b="1" i="1" u="sng" dirty="0">
                <a:solidFill>
                  <a:srgbClr val="800000"/>
                </a:solidFill>
              </a:rPr>
              <a:t>cast down</a:t>
            </a:r>
            <a:r>
              <a:rPr lang="en-US" sz="2000" i="1" dirty="0" smtClean="0">
                <a:solidFill>
                  <a:srgbClr val="800000"/>
                </a:solidFill>
              </a:rPr>
              <a:t>.  </a:t>
            </a:r>
            <a:r>
              <a:rPr lang="en-US" sz="2000" b="1" i="1" dirty="0" smtClean="0">
                <a:solidFill>
                  <a:srgbClr val="800000"/>
                </a:solidFill>
              </a:rPr>
              <a:t>Because </a:t>
            </a:r>
            <a:r>
              <a:rPr lang="en-US" sz="2000" b="1" i="1" dirty="0">
                <a:solidFill>
                  <a:srgbClr val="800000"/>
                </a:solidFill>
              </a:rPr>
              <a:t>of transgression</a:t>
            </a:r>
            <a:r>
              <a:rPr lang="en-US" sz="2000" i="1" dirty="0">
                <a:solidFill>
                  <a:srgbClr val="800000"/>
                </a:solidFill>
              </a:rPr>
              <a:t>, an army was given over to the horn to </a:t>
            </a:r>
            <a:r>
              <a:rPr lang="en-US" sz="2000" b="1" i="1" dirty="0">
                <a:solidFill>
                  <a:srgbClr val="800000"/>
                </a:solidFill>
              </a:rPr>
              <a:t>oppose the daily sacrifices</a:t>
            </a:r>
            <a:r>
              <a:rPr lang="en-US" sz="2000" i="1" dirty="0">
                <a:solidFill>
                  <a:srgbClr val="800000"/>
                </a:solidFill>
              </a:rPr>
              <a:t>; and </a:t>
            </a:r>
            <a:r>
              <a:rPr lang="en-US" sz="2000" b="1" i="1" dirty="0">
                <a:solidFill>
                  <a:srgbClr val="800000"/>
                </a:solidFill>
              </a:rPr>
              <a:t>he </a:t>
            </a:r>
            <a:r>
              <a:rPr lang="en-US" sz="2000" b="1" i="1" u="sng" dirty="0">
                <a:solidFill>
                  <a:srgbClr val="800000"/>
                </a:solidFill>
              </a:rPr>
              <a:t>cast truth down</a:t>
            </a:r>
            <a:r>
              <a:rPr lang="en-US" sz="2000" b="1" i="1" dirty="0">
                <a:solidFill>
                  <a:srgbClr val="800000"/>
                </a:solidFill>
              </a:rPr>
              <a:t> to the ground</a:t>
            </a:r>
            <a:r>
              <a:rPr lang="en-US" sz="2000" i="1" dirty="0">
                <a:solidFill>
                  <a:srgbClr val="800000"/>
                </a:solidFill>
              </a:rPr>
              <a:t>. He did all this and prospered</a:t>
            </a:r>
            <a:r>
              <a:rPr lang="en-US" sz="2000" i="1" dirty="0" smtClean="0">
                <a:solidFill>
                  <a:srgbClr val="800000"/>
                </a:solidFill>
              </a:rPr>
              <a:t>.  Then </a:t>
            </a:r>
            <a:r>
              <a:rPr lang="en-US" sz="2000" i="1" dirty="0">
                <a:solidFill>
                  <a:srgbClr val="800000"/>
                </a:solidFill>
              </a:rPr>
              <a:t>I heard a holy one speaking; and another holy one said to that certain one who was speaking, </a:t>
            </a:r>
            <a:r>
              <a:rPr lang="en-US" sz="2000" i="1" dirty="0" smtClean="0">
                <a:solidFill>
                  <a:srgbClr val="800000"/>
                </a:solidFill>
              </a:rPr>
              <a:t>“How </a:t>
            </a:r>
            <a:r>
              <a:rPr lang="en-US" sz="2000" i="1" dirty="0">
                <a:solidFill>
                  <a:srgbClr val="800000"/>
                </a:solidFill>
              </a:rPr>
              <a:t>long will the vision be, concerning the daily sacrifices and the transgression of desolation, the giving of both the sanctuary and the host to be trampled </a:t>
            </a:r>
            <a:r>
              <a:rPr lang="en-US" sz="2000" i="1" dirty="0" err="1">
                <a:solidFill>
                  <a:srgbClr val="800000"/>
                </a:solidFill>
              </a:rPr>
              <a:t>under foot</a:t>
            </a:r>
            <a:r>
              <a:rPr lang="en-US" sz="2000" i="1" dirty="0" smtClean="0">
                <a:solidFill>
                  <a:srgbClr val="800000"/>
                </a:solidFill>
              </a:rPr>
              <a:t>?”   </a:t>
            </a:r>
            <a:r>
              <a:rPr lang="en-US" sz="2000" i="1" dirty="0">
                <a:solidFill>
                  <a:srgbClr val="800000"/>
                </a:solidFill>
              </a:rPr>
              <a:t>And he said to me, </a:t>
            </a:r>
            <a:r>
              <a:rPr lang="en-US" sz="2000" i="1" dirty="0" smtClean="0">
                <a:solidFill>
                  <a:srgbClr val="800000"/>
                </a:solidFill>
              </a:rPr>
              <a:t>“</a:t>
            </a:r>
            <a:r>
              <a:rPr lang="en-US" sz="2000" b="1" i="1" dirty="0" smtClean="0">
                <a:solidFill>
                  <a:srgbClr val="800000"/>
                </a:solidFill>
              </a:rPr>
              <a:t>For </a:t>
            </a:r>
            <a:r>
              <a:rPr lang="en-US" sz="2000" b="1" i="1" dirty="0">
                <a:solidFill>
                  <a:srgbClr val="800000"/>
                </a:solidFill>
              </a:rPr>
              <a:t>two thousand three hundred days; then the sanctuary shall be cleansed</a:t>
            </a:r>
            <a:r>
              <a:rPr lang="en-US" sz="2000" i="1" dirty="0" smtClean="0">
                <a:solidFill>
                  <a:srgbClr val="800000"/>
                </a:solidFill>
              </a:rPr>
              <a:t>.” </a:t>
            </a:r>
            <a:r>
              <a:rPr lang="en-US" sz="2000" dirty="0" smtClean="0"/>
              <a:t>(</a:t>
            </a:r>
            <a:r>
              <a:rPr lang="en-US" sz="2000" b="1" dirty="0" smtClean="0">
                <a:solidFill>
                  <a:srgbClr val="800000"/>
                </a:solidFill>
              </a:rPr>
              <a:t>Daniel 8:9-14</a:t>
            </a:r>
            <a:r>
              <a:rPr lang="en-US" sz="2000" dirty="0" smtClean="0"/>
              <a:t>)</a:t>
            </a:r>
            <a:endParaRPr lang="en-US" sz="2000" dirty="0"/>
          </a:p>
        </p:txBody>
      </p:sp>
    </p:spTree>
    <p:extLst>
      <p:ext uri="{BB962C8B-B14F-4D97-AF65-F5344CB8AC3E}">
        <p14:creationId xmlns:p14="http://schemas.microsoft.com/office/powerpoint/2010/main" val="29881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Appointed Time”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a:t>
            </a:r>
            <a:r>
              <a:rPr lang="en-US" sz="2000" dirty="0" smtClean="0"/>
              <a:t>understood?</a:t>
            </a:r>
          </a:p>
          <a:p>
            <a:pPr marL="0" lvl="0" indent="0">
              <a:spcBef>
                <a:spcPts val="0"/>
              </a:spcBef>
              <a:buNone/>
            </a:pPr>
            <a:r>
              <a:rPr lang="en-US" sz="2000" i="1" dirty="0">
                <a:solidFill>
                  <a:srgbClr val="800000"/>
                </a:solidFill>
              </a:rPr>
              <a:t>And I heard a </a:t>
            </a:r>
            <a:r>
              <a:rPr lang="en-US" sz="2000" i="1" dirty="0" smtClean="0">
                <a:solidFill>
                  <a:srgbClr val="800000"/>
                </a:solidFill>
              </a:rPr>
              <a:t>man’s </a:t>
            </a:r>
            <a:r>
              <a:rPr lang="en-US" sz="2000" i="1" dirty="0">
                <a:solidFill>
                  <a:srgbClr val="800000"/>
                </a:solidFill>
              </a:rPr>
              <a:t>voice between the banks of the </a:t>
            </a:r>
            <a:r>
              <a:rPr lang="en-US" sz="2000" i="1" dirty="0" err="1">
                <a:solidFill>
                  <a:srgbClr val="800000"/>
                </a:solidFill>
              </a:rPr>
              <a:t>Ulai</a:t>
            </a:r>
            <a:r>
              <a:rPr lang="en-US" sz="2000" i="1" dirty="0">
                <a:solidFill>
                  <a:srgbClr val="800000"/>
                </a:solidFill>
              </a:rPr>
              <a:t>, who called, and said, </a:t>
            </a:r>
            <a:r>
              <a:rPr lang="en-US" sz="2000" i="1" dirty="0" smtClean="0">
                <a:solidFill>
                  <a:srgbClr val="800000"/>
                </a:solidFill>
              </a:rPr>
              <a:t>“Gabriel</a:t>
            </a:r>
            <a:r>
              <a:rPr lang="en-US" sz="2000" i="1" dirty="0">
                <a:solidFill>
                  <a:srgbClr val="800000"/>
                </a:solidFill>
              </a:rPr>
              <a:t>, make this man understand the vision</a:t>
            </a:r>
            <a:r>
              <a:rPr lang="en-US" sz="2000" i="1" dirty="0" smtClean="0">
                <a:solidFill>
                  <a:srgbClr val="800000"/>
                </a:solidFill>
              </a:rPr>
              <a:t>.”  </a:t>
            </a:r>
            <a:r>
              <a:rPr lang="en-US" sz="2000" i="1" dirty="0">
                <a:solidFill>
                  <a:srgbClr val="800000"/>
                </a:solidFill>
              </a:rPr>
              <a:t>So he came near where I stood, and when he came I was afraid and fell on my face; but he said to me, </a:t>
            </a:r>
            <a:r>
              <a:rPr lang="en-US" sz="2000" i="1" dirty="0" smtClean="0">
                <a:solidFill>
                  <a:srgbClr val="800000"/>
                </a:solidFill>
              </a:rPr>
              <a:t>“Understand</a:t>
            </a:r>
            <a:r>
              <a:rPr lang="en-US" sz="2000" i="1" dirty="0">
                <a:solidFill>
                  <a:srgbClr val="800000"/>
                </a:solidFill>
              </a:rPr>
              <a:t>, son of man, that </a:t>
            </a:r>
            <a:r>
              <a:rPr lang="en-US" sz="2000" b="1" i="1" dirty="0">
                <a:solidFill>
                  <a:srgbClr val="800000"/>
                </a:solidFill>
              </a:rPr>
              <a:t>the vision refers to </a:t>
            </a:r>
            <a:r>
              <a:rPr lang="en-US" sz="2000" b="1" i="1" u="sng" dirty="0">
                <a:solidFill>
                  <a:srgbClr val="800000"/>
                </a:solidFill>
              </a:rPr>
              <a:t>the time of the end</a:t>
            </a:r>
            <a:r>
              <a:rPr lang="en-US" sz="2000" i="1" dirty="0" smtClean="0">
                <a:solidFill>
                  <a:srgbClr val="800000"/>
                </a:solidFill>
              </a:rPr>
              <a:t>.”  </a:t>
            </a:r>
            <a:r>
              <a:rPr lang="en-US" sz="2000" i="1" dirty="0">
                <a:solidFill>
                  <a:srgbClr val="800000"/>
                </a:solidFill>
              </a:rPr>
              <a:t>Now, as he was speaking with me, I was in a deep sleep with my face to the ground; but he touched me, and stood me upright</a:t>
            </a:r>
            <a:r>
              <a:rPr lang="en-US" sz="2000" i="1" dirty="0" smtClean="0">
                <a:solidFill>
                  <a:srgbClr val="800000"/>
                </a:solidFill>
              </a:rPr>
              <a:t>.  And </a:t>
            </a:r>
            <a:r>
              <a:rPr lang="en-US" sz="2000" i="1" dirty="0">
                <a:solidFill>
                  <a:srgbClr val="800000"/>
                </a:solidFill>
              </a:rPr>
              <a:t>he said, </a:t>
            </a:r>
            <a:r>
              <a:rPr lang="en-US" sz="2000" i="1" dirty="0" smtClean="0">
                <a:solidFill>
                  <a:srgbClr val="800000"/>
                </a:solidFill>
              </a:rPr>
              <a:t>“Look</a:t>
            </a:r>
            <a:r>
              <a:rPr lang="en-US" sz="2000" i="1" dirty="0">
                <a:solidFill>
                  <a:srgbClr val="800000"/>
                </a:solidFill>
              </a:rPr>
              <a:t>, I am making known to you </a:t>
            </a:r>
            <a:r>
              <a:rPr lang="en-US" sz="2000" b="1" i="1" dirty="0">
                <a:solidFill>
                  <a:srgbClr val="800000"/>
                </a:solidFill>
              </a:rPr>
              <a:t>what shall happen in the </a:t>
            </a:r>
            <a:r>
              <a:rPr lang="en-US" sz="2000" b="1" i="1" u="sng" dirty="0">
                <a:solidFill>
                  <a:srgbClr val="800000"/>
                </a:solidFill>
              </a:rPr>
              <a:t>latter time of the indignation</a:t>
            </a:r>
            <a:r>
              <a:rPr lang="en-US" sz="2000" i="1" dirty="0">
                <a:solidFill>
                  <a:srgbClr val="800000"/>
                </a:solidFill>
              </a:rPr>
              <a:t>; for at the appointed time </a:t>
            </a:r>
            <a:r>
              <a:rPr lang="en-US" sz="2000" b="1" i="1" dirty="0">
                <a:solidFill>
                  <a:srgbClr val="800000"/>
                </a:solidFill>
              </a:rPr>
              <a:t>the end shall be</a:t>
            </a:r>
            <a:r>
              <a:rPr lang="en-US" sz="2000" i="1" dirty="0">
                <a:solidFill>
                  <a:srgbClr val="800000"/>
                </a:solidFill>
              </a:rPr>
              <a:t>. </a:t>
            </a:r>
            <a:r>
              <a:rPr lang="en-US" sz="2000" dirty="0" smtClean="0"/>
              <a:t>(</a:t>
            </a:r>
            <a:r>
              <a:rPr lang="en-US" sz="2000" b="1" dirty="0" smtClean="0">
                <a:solidFill>
                  <a:srgbClr val="800000"/>
                </a:solidFill>
              </a:rPr>
              <a:t>8:16-19</a:t>
            </a:r>
            <a:r>
              <a:rPr lang="en-US" sz="2000" dirty="0" smtClean="0"/>
              <a:t>)</a:t>
            </a:r>
            <a:endParaRPr lang="en-US" sz="2000" dirty="0" smtClean="0"/>
          </a:p>
          <a:p>
            <a:pPr>
              <a:spcBef>
                <a:spcPts val="0"/>
              </a:spcBef>
            </a:pPr>
            <a:r>
              <a:rPr lang="en-US" sz="2000" i="1" dirty="0" smtClean="0">
                <a:solidFill>
                  <a:srgbClr val="800000"/>
                </a:solidFill>
              </a:rPr>
              <a:t>“Because of transgression, an army was given over to the horn to oppose daily sacrifices …”</a:t>
            </a:r>
            <a:r>
              <a:rPr lang="en-US" sz="2000" dirty="0" smtClean="0"/>
              <a:t> may indicate this persecution was partially a punishment (</a:t>
            </a:r>
            <a:r>
              <a:rPr lang="en-US" sz="2000" b="1" dirty="0" smtClean="0">
                <a:solidFill>
                  <a:srgbClr val="800000"/>
                </a:solidFill>
              </a:rPr>
              <a:t>8:12</a:t>
            </a:r>
            <a:r>
              <a:rPr lang="en-US" sz="2000" dirty="0" smtClean="0"/>
              <a:t>).</a:t>
            </a:r>
          </a:p>
          <a:p>
            <a:pPr>
              <a:spcBef>
                <a:spcPts val="0"/>
              </a:spcBef>
            </a:pPr>
            <a:r>
              <a:rPr lang="en-US" sz="2000" dirty="0" smtClean="0"/>
              <a:t>Regardless, the point seems to be the end of wrath against the Jews.</a:t>
            </a:r>
          </a:p>
          <a:p>
            <a:pPr>
              <a:spcBef>
                <a:spcPts val="0"/>
              </a:spcBef>
            </a:pPr>
            <a:r>
              <a:rPr lang="en-US" sz="2000" dirty="0" smtClean="0"/>
              <a:t>It provides hope by setting a boundary, termination of the suffering.</a:t>
            </a:r>
            <a:endParaRPr lang="en-US" sz="2000" dirty="0"/>
          </a:p>
        </p:txBody>
      </p:sp>
    </p:spTree>
    <p:extLst>
      <p:ext uri="{BB962C8B-B14F-4D97-AF65-F5344CB8AC3E}">
        <p14:creationId xmlns:p14="http://schemas.microsoft.com/office/powerpoint/2010/main" val="29881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Four Beasts and</a:t>
            </a:r>
            <a:br>
              <a:rPr lang="en-US" dirty="0" smtClean="0"/>
            </a:br>
            <a:r>
              <a:rPr lang="en-US" dirty="0" smtClean="0"/>
              <a:t>the Son of Man</a:t>
            </a:r>
          </a:p>
          <a:p>
            <a:r>
              <a:rPr lang="en-US" dirty="0" smtClean="0"/>
              <a:t>Daniel 7</a:t>
            </a:r>
            <a:endParaRPr lang="en-US" dirty="0"/>
          </a:p>
        </p:txBody>
      </p:sp>
    </p:spTree>
    <p:extLst>
      <p:ext uri="{BB962C8B-B14F-4D97-AF65-F5344CB8AC3E}">
        <p14:creationId xmlns:p14="http://schemas.microsoft.com/office/powerpoint/2010/main" val="3292829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Appointed Time”</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2"/>
            </a:pPr>
            <a:r>
              <a:rPr lang="en-US" sz="2000" dirty="0"/>
              <a:t>Gabriel pins the application of the vision to what time?  How is this to be </a:t>
            </a:r>
            <a:r>
              <a:rPr lang="en-US" sz="2000" dirty="0" smtClean="0"/>
              <a:t>understood?</a:t>
            </a:r>
          </a:p>
          <a:p>
            <a:pPr marL="0" lvl="0" indent="0">
              <a:spcBef>
                <a:spcPts val="0"/>
              </a:spcBef>
              <a:buNone/>
            </a:pPr>
            <a:r>
              <a:rPr lang="en-US" sz="2000" i="1" dirty="0">
                <a:solidFill>
                  <a:srgbClr val="800000"/>
                </a:solidFill>
              </a:rPr>
              <a:t>And in </a:t>
            </a:r>
            <a:r>
              <a:rPr lang="en-US" sz="2000" b="1" i="1" dirty="0">
                <a:solidFill>
                  <a:srgbClr val="800000"/>
                </a:solidFill>
              </a:rPr>
              <a:t>the </a:t>
            </a:r>
            <a:r>
              <a:rPr lang="en-US" sz="2000" b="1" i="1" u="sng" dirty="0">
                <a:solidFill>
                  <a:srgbClr val="800000"/>
                </a:solidFill>
              </a:rPr>
              <a:t>latter time of their kingdom</a:t>
            </a:r>
            <a:r>
              <a:rPr lang="en-US" sz="2000" i="1" dirty="0">
                <a:solidFill>
                  <a:srgbClr val="800000"/>
                </a:solidFill>
              </a:rPr>
              <a:t>, </a:t>
            </a:r>
            <a:r>
              <a:rPr lang="en-US" sz="2000" b="1" i="1" dirty="0">
                <a:solidFill>
                  <a:srgbClr val="800000"/>
                </a:solidFill>
              </a:rPr>
              <a:t>When the </a:t>
            </a:r>
            <a:r>
              <a:rPr lang="en-US" sz="2000" b="1" i="1" u="sng" dirty="0">
                <a:solidFill>
                  <a:srgbClr val="800000"/>
                </a:solidFill>
              </a:rPr>
              <a:t>transgressors</a:t>
            </a:r>
            <a:r>
              <a:rPr lang="en-US" sz="2000" b="1" i="1" dirty="0">
                <a:solidFill>
                  <a:srgbClr val="800000"/>
                </a:solidFill>
              </a:rPr>
              <a:t> have reached their </a:t>
            </a:r>
            <a:r>
              <a:rPr lang="en-US" sz="2000" b="1" i="1" u="sng" dirty="0">
                <a:solidFill>
                  <a:srgbClr val="800000"/>
                </a:solidFill>
              </a:rPr>
              <a:t>fullness</a:t>
            </a:r>
            <a:r>
              <a:rPr lang="en-US" sz="2000" i="1" dirty="0">
                <a:solidFill>
                  <a:srgbClr val="800000"/>
                </a:solidFill>
              </a:rPr>
              <a:t>, A king shall arise, Having fierce features, Who understands sinister schemes</a:t>
            </a:r>
            <a:r>
              <a:rPr lang="en-US" sz="2000" i="1" dirty="0" smtClean="0">
                <a:solidFill>
                  <a:srgbClr val="800000"/>
                </a:solidFill>
              </a:rPr>
              <a:t>.  His </a:t>
            </a:r>
            <a:r>
              <a:rPr lang="en-US" sz="2000" i="1" dirty="0">
                <a:solidFill>
                  <a:srgbClr val="800000"/>
                </a:solidFill>
              </a:rPr>
              <a:t>power shall be mighty, but not by his own power; </a:t>
            </a:r>
            <a:r>
              <a:rPr lang="en-US" sz="2000" b="1" i="1" dirty="0">
                <a:solidFill>
                  <a:srgbClr val="800000"/>
                </a:solidFill>
              </a:rPr>
              <a:t>He shall destroy fearfully</a:t>
            </a:r>
            <a:r>
              <a:rPr lang="en-US" sz="2000" i="1" dirty="0">
                <a:solidFill>
                  <a:srgbClr val="800000"/>
                </a:solidFill>
              </a:rPr>
              <a:t>, And shall prosper and thrive; He </a:t>
            </a:r>
            <a:r>
              <a:rPr lang="en-US" sz="2000" b="1" i="1" dirty="0">
                <a:solidFill>
                  <a:srgbClr val="800000"/>
                </a:solidFill>
              </a:rPr>
              <a:t>shall destroy the mighty</a:t>
            </a:r>
            <a:r>
              <a:rPr lang="en-US" sz="2000" i="1" dirty="0">
                <a:solidFill>
                  <a:srgbClr val="800000"/>
                </a:solidFill>
              </a:rPr>
              <a:t>, and </a:t>
            </a:r>
            <a:r>
              <a:rPr lang="en-US" sz="2000" b="1" i="1" dirty="0">
                <a:solidFill>
                  <a:srgbClr val="800000"/>
                </a:solidFill>
              </a:rPr>
              <a:t>also the holy people</a:t>
            </a:r>
            <a:r>
              <a:rPr lang="en-US" sz="2000" i="1" dirty="0" smtClean="0">
                <a:solidFill>
                  <a:srgbClr val="800000"/>
                </a:solidFill>
              </a:rPr>
              <a:t>.  Through </a:t>
            </a:r>
            <a:r>
              <a:rPr lang="en-US" sz="2000" i="1" dirty="0">
                <a:solidFill>
                  <a:srgbClr val="800000"/>
                </a:solidFill>
              </a:rPr>
              <a:t>his cunning He shall cause deceit to prosper under his rule; And he shall exalt himself in his heart. He shall destroy many in their prosperity. </a:t>
            </a:r>
            <a:r>
              <a:rPr lang="en-US" sz="2000" b="1" i="1" dirty="0">
                <a:solidFill>
                  <a:srgbClr val="800000"/>
                </a:solidFill>
              </a:rPr>
              <a:t>He shall even rise against the Prince of princes</a:t>
            </a:r>
            <a:r>
              <a:rPr lang="en-US" sz="2000" i="1" dirty="0">
                <a:solidFill>
                  <a:srgbClr val="800000"/>
                </a:solidFill>
              </a:rPr>
              <a:t>; But he shall be broken without human means</a:t>
            </a:r>
            <a:r>
              <a:rPr lang="en-US" sz="2000" i="1" dirty="0" smtClean="0">
                <a:solidFill>
                  <a:srgbClr val="800000"/>
                </a:solidFill>
              </a:rPr>
              <a:t>. </a:t>
            </a:r>
            <a:r>
              <a:rPr lang="en-US" sz="2000" dirty="0" smtClean="0"/>
              <a:t>(</a:t>
            </a:r>
            <a:r>
              <a:rPr lang="en-US" sz="2000" b="1" dirty="0" smtClean="0">
                <a:solidFill>
                  <a:srgbClr val="800000"/>
                </a:solidFill>
              </a:rPr>
              <a:t>Daniel 8:23-25</a:t>
            </a:r>
            <a:r>
              <a:rPr lang="en-US" sz="2000" dirty="0" smtClean="0"/>
              <a:t>)</a:t>
            </a:r>
            <a:endParaRPr lang="en-US" sz="2000" dirty="0" smtClean="0"/>
          </a:p>
          <a:p>
            <a:pPr>
              <a:spcBef>
                <a:spcPts val="0"/>
              </a:spcBef>
            </a:pPr>
            <a:r>
              <a:rPr lang="en-US" sz="2000" dirty="0" smtClean="0"/>
              <a:t>Or, more consistently – it refers to the end of the Grecian empire and the Seleucids.</a:t>
            </a:r>
          </a:p>
          <a:p>
            <a:pPr>
              <a:spcBef>
                <a:spcPts val="0"/>
              </a:spcBef>
            </a:pPr>
            <a:r>
              <a:rPr lang="en-US" sz="2000" dirty="0" smtClean="0"/>
              <a:t>As seen before, God judges and destroys when </a:t>
            </a:r>
            <a:r>
              <a:rPr lang="en-US" sz="2000" i="1" dirty="0" smtClean="0">
                <a:solidFill>
                  <a:srgbClr val="800000"/>
                </a:solidFill>
              </a:rPr>
              <a:t>“there is no remedy”</a:t>
            </a:r>
            <a:r>
              <a:rPr lang="en-US" sz="2000" dirty="0" smtClean="0"/>
              <a:t>.  This is that end time for the Grecian empire.</a:t>
            </a:r>
          </a:p>
          <a:p>
            <a:pPr marL="0" indent="0">
              <a:spcBef>
                <a:spcPts val="0"/>
              </a:spcBef>
              <a:buNone/>
            </a:pPr>
            <a:endParaRPr lang="en-US" sz="2000" dirty="0"/>
          </a:p>
        </p:txBody>
      </p:sp>
    </p:spTree>
    <p:extLst>
      <p:ext uri="{BB962C8B-B14F-4D97-AF65-F5344CB8AC3E}">
        <p14:creationId xmlns:p14="http://schemas.microsoft.com/office/powerpoint/2010/main" val="6914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Distant Future Application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3"/>
            </a:pPr>
            <a:r>
              <a:rPr lang="en-US" sz="2000" dirty="0"/>
              <a:t>What was Daniel to do with the vision?  Why?</a:t>
            </a:r>
            <a:endParaRPr lang="en-US" sz="2000" dirty="0" smtClean="0"/>
          </a:p>
          <a:p>
            <a:pPr marL="0" indent="0">
              <a:spcBef>
                <a:spcPts val="0"/>
              </a:spcBef>
              <a:buNone/>
            </a:pPr>
            <a:r>
              <a:rPr lang="en-US" sz="2000" i="1" dirty="0" smtClean="0">
                <a:solidFill>
                  <a:srgbClr val="800000"/>
                </a:solidFill>
              </a:rPr>
              <a:t>“And </a:t>
            </a:r>
            <a:r>
              <a:rPr lang="en-US" sz="2000" i="1" dirty="0">
                <a:solidFill>
                  <a:srgbClr val="800000"/>
                </a:solidFill>
              </a:rPr>
              <a:t>the vision of the evenings and mornings Which was told is true; </a:t>
            </a:r>
            <a:r>
              <a:rPr lang="en-US" sz="2000" b="1" i="1" dirty="0">
                <a:solidFill>
                  <a:srgbClr val="800000"/>
                </a:solidFill>
              </a:rPr>
              <a:t>Therefore </a:t>
            </a:r>
            <a:r>
              <a:rPr lang="en-US" sz="2000" b="1" i="1" u="sng" dirty="0">
                <a:solidFill>
                  <a:srgbClr val="800000"/>
                </a:solidFill>
              </a:rPr>
              <a:t>seal</a:t>
            </a:r>
            <a:r>
              <a:rPr lang="en-US" sz="2000" b="1" i="1" dirty="0">
                <a:solidFill>
                  <a:srgbClr val="800000"/>
                </a:solidFill>
              </a:rPr>
              <a:t> up the vision, </a:t>
            </a:r>
            <a:r>
              <a:rPr lang="en-US" sz="2000" b="1" i="1" u="sng" dirty="0">
                <a:solidFill>
                  <a:srgbClr val="800000"/>
                </a:solidFill>
              </a:rPr>
              <a:t>For</a:t>
            </a:r>
            <a:r>
              <a:rPr lang="en-US" sz="2000" b="1" i="1" dirty="0">
                <a:solidFill>
                  <a:srgbClr val="800000"/>
                </a:solidFill>
              </a:rPr>
              <a:t> it refers to many days in </a:t>
            </a:r>
            <a:r>
              <a:rPr lang="en-US" sz="2000" b="1" i="1" u="sng" dirty="0">
                <a:solidFill>
                  <a:srgbClr val="800000"/>
                </a:solidFill>
              </a:rPr>
              <a:t>the future</a:t>
            </a:r>
            <a:r>
              <a:rPr lang="en-US" sz="2000" i="1" dirty="0" smtClean="0">
                <a:solidFill>
                  <a:srgbClr val="800000"/>
                </a:solidFill>
              </a:rPr>
              <a:t>.”  </a:t>
            </a:r>
            <a:r>
              <a:rPr lang="en-US" sz="2000" dirty="0" smtClean="0"/>
              <a:t>(</a:t>
            </a:r>
            <a:r>
              <a:rPr lang="en-US" sz="2000" b="1" dirty="0" smtClean="0">
                <a:solidFill>
                  <a:srgbClr val="800000"/>
                </a:solidFill>
              </a:rPr>
              <a:t>Daniel 8:26</a:t>
            </a:r>
            <a:r>
              <a:rPr lang="en-US" sz="2000" dirty="0" smtClean="0"/>
              <a:t>)</a:t>
            </a:r>
          </a:p>
          <a:p>
            <a:pPr>
              <a:spcBef>
                <a:spcPts val="0"/>
              </a:spcBef>
            </a:pPr>
            <a:r>
              <a:rPr lang="en-US" sz="2000" dirty="0" smtClean="0"/>
              <a:t>539 B.C. – Not be understood because not apply or be fulfilled until distant future.</a:t>
            </a:r>
          </a:p>
          <a:p>
            <a:pPr>
              <a:spcBef>
                <a:spcPts val="0"/>
              </a:spcBef>
            </a:pPr>
            <a:r>
              <a:rPr lang="en-US" sz="2000" dirty="0" smtClean="0"/>
              <a:t>Antiochus Epiphanes (Antiochus IV) – Seleucid king from 175-163 B.C.</a:t>
            </a:r>
          </a:p>
          <a:p>
            <a:pPr lvl="1">
              <a:spcBef>
                <a:spcPts val="0"/>
              </a:spcBef>
            </a:pPr>
            <a:r>
              <a:rPr lang="en-US" sz="1600" dirty="0" smtClean="0"/>
              <a:t>Conquered Jerusalem</a:t>
            </a:r>
          </a:p>
          <a:p>
            <a:pPr lvl="1">
              <a:spcBef>
                <a:spcPts val="0"/>
              </a:spcBef>
            </a:pPr>
            <a:r>
              <a:rPr lang="en-US" sz="1600" dirty="0" smtClean="0"/>
              <a:t>Erected an image to Zeus in the temple</a:t>
            </a:r>
          </a:p>
          <a:p>
            <a:pPr lvl="1">
              <a:spcBef>
                <a:spcPts val="0"/>
              </a:spcBef>
            </a:pPr>
            <a:r>
              <a:rPr lang="en-US" sz="1600" dirty="0" smtClean="0"/>
              <a:t>Offered a pig upon the altar of burnt offering</a:t>
            </a:r>
          </a:p>
          <a:p>
            <a:pPr lvl="1">
              <a:spcBef>
                <a:spcPts val="0"/>
              </a:spcBef>
            </a:pPr>
            <a:r>
              <a:rPr lang="en-US" sz="1600" dirty="0" smtClean="0"/>
              <a:t>Directed the Greek soldiers to perform ritual fornication in and around the temple</a:t>
            </a:r>
          </a:p>
          <a:p>
            <a:pPr lvl="1">
              <a:spcBef>
                <a:spcPts val="0"/>
              </a:spcBef>
            </a:pPr>
            <a:r>
              <a:rPr lang="en-US" sz="1600" dirty="0" smtClean="0"/>
              <a:t>Forbade circumcision, Sabbath observance, and possession of the Scriptures, burning them.</a:t>
            </a:r>
          </a:p>
          <a:p>
            <a:pPr lvl="1">
              <a:spcBef>
                <a:spcPts val="0"/>
              </a:spcBef>
            </a:pPr>
            <a:r>
              <a:rPr lang="en-US" sz="1600" dirty="0" smtClean="0"/>
              <a:t>Whipped and killed Jews who would not burn incense to Zeus.</a:t>
            </a:r>
            <a:endParaRPr lang="en-US" sz="1600" dirty="0" smtClean="0"/>
          </a:p>
          <a:p>
            <a:pPr lvl="1">
              <a:spcBef>
                <a:spcPts val="0"/>
              </a:spcBef>
            </a:pPr>
            <a:r>
              <a:rPr lang="en-US" sz="1600" dirty="0" smtClean="0"/>
              <a:t>Built a stadium, </a:t>
            </a:r>
            <a:r>
              <a:rPr lang="en-US" sz="1600" dirty="0" err="1" smtClean="0"/>
              <a:t>gynasium</a:t>
            </a:r>
            <a:r>
              <a:rPr lang="en-US" sz="1600" dirty="0" smtClean="0"/>
              <a:t> for Jewish boys to compete in athletics while naked.</a:t>
            </a:r>
          </a:p>
          <a:p>
            <a:pPr lvl="1">
              <a:spcBef>
                <a:spcPts val="0"/>
              </a:spcBef>
            </a:pPr>
            <a:r>
              <a:rPr lang="en-US" sz="1600" dirty="0" smtClean="0"/>
              <a:t>Temple was desecrated from 171-165 B.C. (i.e., the 2300 days).</a:t>
            </a:r>
          </a:p>
          <a:p>
            <a:pPr>
              <a:spcBef>
                <a:spcPts val="0"/>
              </a:spcBef>
            </a:pPr>
            <a:r>
              <a:rPr lang="en-US" sz="2000" dirty="0" smtClean="0"/>
              <a:t>Provoked the Maccabean Revolt (167-164 B.C.).</a:t>
            </a:r>
          </a:p>
          <a:p>
            <a:pPr>
              <a:spcBef>
                <a:spcPts val="0"/>
              </a:spcBef>
            </a:pPr>
            <a:r>
              <a:rPr lang="en-US" sz="2000" dirty="0" smtClean="0"/>
              <a:t>Died of a disease in 164 B.C.</a:t>
            </a:r>
            <a:endParaRPr lang="en-US" sz="2000" dirty="0"/>
          </a:p>
        </p:txBody>
      </p:sp>
    </p:spTree>
    <p:extLst>
      <p:ext uri="{BB962C8B-B14F-4D97-AF65-F5344CB8AC3E}">
        <p14:creationId xmlns:p14="http://schemas.microsoft.com/office/powerpoint/2010/main" val="29881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Effect transition="in" filter="fade">
                                      <p:cBhvr>
                                        <p:cTn id="6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Seventy-Weeks Prophecy</a:t>
            </a:r>
          </a:p>
          <a:p>
            <a:r>
              <a:rPr lang="en-US" smtClean="0"/>
              <a:t>Daniel 9</a:t>
            </a:r>
            <a:endParaRPr lang="en-US" dirty="0"/>
          </a:p>
        </p:txBody>
      </p:sp>
    </p:spTree>
    <p:extLst>
      <p:ext uri="{BB962C8B-B14F-4D97-AF65-F5344CB8AC3E}">
        <p14:creationId xmlns:p14="http://schemas.microsoft.com/office/powerpoint/2010/main" val="2192508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Punishment &amp; Restoration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24"/>
            </a:pPr>
            <a:r>
              <a:rPr lang="en-US" sz="1800" dirty="0"/>
              <a:t>The provision of the seventy-weeks prophecy to Daniel is a response to what request from him?  How does this influence a proper understanding of its applicable target</a:t>
            </a:r>
            <a:r>
              <a:rPr lang="en-US" sz="1800" dirty="0" smtClean="0"/>
              <a:t>?</a:t>
            </a:r>
          </a:p>
          <a:p>
            <a:pPr marL="0" indent="0">
              <a:lnSpc>
                <a:spcPct val="95000"/>
              </a:lnSpc>
              <a:spcBef>
                <a:spcPts val="0"/>
              </a:spcBef>
              <a:buNone/>
            </a:pPr>
            <a:r>
              <a:rPr lang="en-US" sz="1800" i="1" dirty="0">
                <a:solidFill>
                  <a:srgbClr val="800000"/>
                </a:solidFill>
              </a:rPr>
              <a:t>In the first year of Darius the son of Ahasuerus, of the lineage of the Medes, who was made king over the realm of the </a:t>
            </a:r>
            <a:r>
              <a:rPr lang="en-US" sz="1800" i="1" dirty="0" smtClean="0">
                <a:solidFill>
                  <a:srgbClr val="800000"/>
                </a:solidFill>
              </a:rPr>
              <a:t>Chaldeans – </a:t>
            </a:r>
            <a:r>
              <a:rPr lang="en-US" sz="1800" i="1" dirty="0">
                <a:solidFill>
                  <a:srgbClr val="800000"/>
                </a:solidFill>
              </a:rPr>
              <a:t>in the first year of his reign I, Daniel, </a:t>
            </a:r>
            <a:r>
              <a:rPr lang="en-US" sz="1800" b="1" i="1" dirty="0">
                <a:solidFill>
                  <a:srgbClr val="800000"/>
                </a:solidFill>
              </a:rPr>
              <a:t>understood by the books the number of the years specified by the word of the LORD through Jeremiah</a:t>
            </a:r>
            <a:r>
              <a:rPr lang="en-US" sz="1800" i="1" dirty="0">
                <a:solidFill>
                  <a:srgbClr val="800000"/>
                </a:solidFill>
              </a:rPr>
              <a:t> the prophet, that He would accomplish </a:t>
            </a:r>
            <a:r>
              <a:rPr lang="en-US" sz="1800" b="1" i="1" dirty="0">
                <a:solidFill>
                  <a:srgbClr val="800000"/>
                </a:solidFill>
              </a:rPr>
              <a:t>seventy years in the desolations of Jerusalem</a:t>
            </a:r>
            <a:r>
              <a:rPr lang="en-US" sz="1800" i="1" dirty="0" smtClean="0">
                <a:solidFill>
                  <a:srgbClr val="800000"/>
                </a:solidFill>
              </a:rPr>
              <a:t>.  Then </a:t>
            </a:r>
            <a:r>
              <a:rPr lang="en-US" sz="1800" i="1" dirty="0">
                <a:solidFill>
                  <a:srgbClr val="800000"/>
                </a:solidFill>
              </a:rPr>
              <a:t>I set my face toward the Lord God to make request by prayer and supplications, with fasting, sackcloth, and ashes</a:t>
            </a:r>
            <a:r>
              <a:rPr lang="en-US" sz="1800" i="1" dirty="0" smtClean="0">
                <a:solidFill>
                  <a:srgbClr val="800000"/>
                </a:solidFill>
              </a:rPr>
              <a:t>. … “We </a:t>
            </a:r>
            <a:r>
              <a:rPr lang="en-US" sz="1800" i="1" dirty="0">
                <a:solidFill>
                  <a:srgbClr val="800000"/>
                </a:solidFill>
              </a:rPr>
              <a:t>have not obeyed the voice of the LORD our God, to walk in His laws, which He set before us by His servants the prophets</a:t>
            </a:r>
            <a:r>
              <a:rPr lang="en-US" sz="1800" i="1" dirty="0" smtClean="0">
                <a:solidFill>
                  <a:srgbClr val="800000"/>
                </a:solidFill>
              </a:rPr>
              <a:t>.  Yes</a:t>
            </a:r>
            <a:r>
              <a:rPr lang="en-US" sz="1800" i="1" dirty="0">
                <a:solidFill>
                  <a:srgbClr val="800000"/>
                </a:solidFill>
              </a:rPr>
              <a:t>, </a:t>
            </a:r>
            <a:r>
              <a:rPr lang="en-US" sz="1800" b="1" i="1" dirty="0">
                <a:solidFill>
                  <a:srgbClr val="800000"/>
                </a:solidFill>
              </a:rPr>
              <a:t>all Israel has transgressed Your law</a:t>
            </a:r>
            <a:r>
              <a:rPr lang="en-US" sz="1800" i="1" dirty="0">
                <a:solidFill>
                  <a:srgbClr val="800000"/>
                </a:solidFill>
              </a:rPr>
              <a:t>, and has departed so as not to obey Your voice; therefore </a:t>
            </a:r>
            <a:r>
              <a:rPr lang="en-US" sz="1800" b="1" i="1" dirty="0">
                <a:solidFill>
                  <a:srgbClr val="800000"/>
                </a:solidFill>
              </a:rPr>
              <a:t>the curse and the oath written in the Law of Moses</a:t>
            </a:r>
            <a:r>
              <a:rPr lang="en-US" sz="1800" i="1" dirty="0">
                <a:solidFill>
                  <a:srgbClr val="800000"/>
                </a:solidFill>
              </a:rPr>
              <a:t> the servant of God have been </a:t>
            </a:r>
            <a:r>
              <a:rPr lang="en-US" sz="1800" b="1" i="1" dirty="0">
                <a:solidFill>
                  <a:srgbClr val="800000"/>
                </a:solidFill>
              </a:rPr>
              <a:t>poured out on us, because we have sinned against Him</a:t>
            </a:r>
            <a:r>
              <a:rPr lang="en-US" sz="1800" i="1" dirty="0" smtClean="0">
                <a:solidFill>
                  <a:srgbClr val="800000"/>
                </a:solidFill>
              </a:rPr>
              <a:t>. …O </a:t>
            </a:r>
            <a:r>
              <a:rPr lang="en-US" sz="1800" i="1" dirty="0">
                <a:solidFill>
                  <a:srgbClr val="800000"/>
                </a:solidFill>
              </a:rPr>
              <a:t>Lord, hear! </a:t>
            </a:r>
            <a:r>
              <a:rPr lang="en-US" sz="1800" b="1" i="1" dirty="0">
                <a:solidFill>
                  <a:srgbClr val="800000"/>
                </a:solidFill>
              </a:rPr>
              <a:t>O Lord, </a:t>
            </a:r>
            <a:r>
              <a:rPr lang="en-US" sz="1800" b="1" i="1" u="sng" dirty="0">
                <a:solidFill>
                  <a:srgbClr val="800000"/>
                </a:solidFill>
              </a:rPr>
              <a:t>forgive</a:t>
            </a:r>
            <a:r>
              <a:rPr lang="en-US" sz="1800" b="1" i="1" dirty="0">
                <a:solidFill>
                  <a:srgbClr val="800000"/>
                </a:solidFill>
              </a:rPr>
              <a:t>!</a:t>
            </a:r>
            <a:r>
              <a:rPr lang="en-US" sz="1800" i="1" dirty="0">
                <a:solidFill>
                  <a:srgbClr val="800000"/>
                </a:solidFill>
              </a:rPr>
              <a:t> O Lord, listen and act! Do not delay for Your own sake, my God, for Your city and Your people are called by Your name</a:t>
            </a:r>
            <a:r>
              <a:rPr lang="en-US" sz="1800" i="1" dirty="0" smtClean="0">
                <a:solidFill>
                  <a:srgbClr val="800000"/>
                </a:solidFill>
              </a:rPr>
              <a:t>.” </a:t>
            </a:r>
            <a:r>
              <a:rPr lang="en-US" sz="1800" i="1" dirty="0">
                <a:solidFill>
                  <a:srgbClr val="800000"/>
                </a:solidFill>
              </a:rPr>
              <a:t>Now while I was speaking, </a:t>
            </a:r>
            <a:r>
              <a:rPr lang="en-US" sz="1800" b="1" i="1" dirty="0">
                <a:solidFill>
                  <a:srgbClr val="800000"/>
                </a:solidFill>
              </a:rPr>
              <a:t>praying, and </a:t>
            </a:r>
            <a:r>
              <a:rPr lang="en-US" sz="1800" b="1" i="1" u="sng" dirty="0">
                <a:solidFill>
                  <a:srgbClr val="800000"/>
                </a:solidFill>
              </a:rPr>
              <a:t>confessing my sin and the sin of my people</a:t>
            </a:r>
            <a:r>
              <a:rPr lang="en-US" sz="1800" b="1" i="1" dirty="0">
                <a:solidFill>
                  <a:srgbClr val="800000"/>
                </a:solidFill>
              </a:rPr>
              <a:t> Israel</a:t>
            </a:r>
            <a:r>
              <a:rPr lang="en-US" sz="1800" i="1" dirty="0">
                <a:solidFill>
                  <a:srgbClr val="800000"/>
                </a:solidFill>
              </a:rPr>
              <a:t>, and presenting my supplication before the LORD my God for the holy mountain of my God</a:t>
            </a:r>
            <a:r>
              <a:rPr lang="en-US" sz="1800" i="1" dirty="0" smtClean="0">
                <a:solidFill>
                  <a:srgbClr val="800000"/>
                </a:solidFill>
              </a:rPr>
              <a:t>,  </a:t>
            </a:r>
            <a:r>
              <a:rPr lang="en-US" sz="1800" dirty="0" smtClean="0"/>
              <a:t>(</a:t>
            </a:r>
            <a:r>
              <a:rPr lang="en-US" sz="1800" b="1" dirty="0" smtClean="0">
                <a:solidFill>
                  <a:srgbClr val="800000"/>
                </a:solidFill>
              </a:rPr>
              <a:t>Daniel 9:1-20</a:t>
            </a:r>
            <a:r>
              <a:rPr lang="en-US" sz="1800" dirty="0" smtClean="0"/>
              <a:t>)</a:t>
            </a:r>
            <a:endParaRPr lang="en-US" sz="1800" dirty="0" smtClean="0"/>
          </a:p>
          <a:p>
            <a:pPr>
              <a:lnSpc>
                <a:spcPct val="95000"/>
              </a:lnSpc>
              <a:spcBef>
                <a:spcPts val="0"/>
              </a:spcBef>
            </a:pPr>
            <a:r>
              <a:rPr lang="en-US" sz="1800" dirty="0" smtClean="0"/>
              <a:t>Confessing national sin of people and asking God to act as promised by Jeremiah and Moses.</a:t>
            </a:r>
            <a:endParaRPr lang="en-US" sz="1800" dirty="0"/>
          </a:p>
        </p:txBody>
      </p:sp>
    </p:spTree>
    <p:extLst>
      <p:ext uri="{BB962C8B-B14F-4D97-AF65-F5344CB8AC3E}">
        <p14:creationId xmlns:p14="http://schemas.microsoft.com/office/powerpoint/2010/main" val="4247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“Seventy Weeks Are Determined”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5"/>
            </a:pPr>
            <a:r>
              <a:rPr lang="en-US" sz="2000" dirty="0"/>
              <a:t>Enumerate the things to be accomplished during the seventy-weeks.  Could the prophecy be completed without these things being fulfilled?  What might these mean?</a:t>
            </a:r>
            <a:endParaRPr lang="en-US" sz="2000" dirty="0" smtClean="0"/>
          </a:p>
          <a:p>
            <a:pPr marL="0" indent="0">
              <a:spcBef>
                <a:spcPts val="0"/>
              </a:spcBef>
              <a:buNone/>
            </a:pPr>
            <a:r>
              <a:rPr lang="en-US" sz="2000" i="1" dirty="0" smtClean="0">
                <a:solidFill>
                  <a:srgbClr val="800000"/>
                </a:solidFill>
              </a:rPr>
              <a:t>“</a:t>
            </a:r>
            <a:r>
              <a:rPr lang="en-US" sz="2000" b="1" i="1" dirty="0" smtClean="0">
                <a:solidFill>
                  <a:srgbClr val="800000"/>
                </a:solidFill>
              </a:rPr>
              <a:t>Seventy </a:t>
            </a:r>
            <a:r>
              <a:rPr lang="en-US" sz="2000" b="1" i="1" dirty="0">
                <a:solidFill>
                  <a:srgbClr val="800000"/>
                </a:solidFill>
              </a:rPr>
              <a:t>weeks are determined </a:t>
            </a:r>
            <a:r>
              <a:rPr lang="en-US" sz="2000" i="1" dirty="0">
                <a:solidFill>
                  <a:srgbClr val="800000"/>
                </a:solidFill>
              </a:rPr>
              <a:t>For </a:t>
            </a:r>
            <a:r>
              <a:rPr lang="en-US" sz="2000" b="1" i="1" baseline="30000" dirty="0" smtClean="0">
                <a:solidFill>
                  <a:srgbClr val="800000"/>
                </a:solidFill>
              </a:rPr>
              <a:t>1</a:t>
            </a:r>
            <a:r>
              <a:rPr lang="en-US" sz="2000" b="1" i="1" dirty="0" smtClean="0">
                <a:solidFill>
                  <a:srgbClr val="800000"/>
                </a:solidFill>
              </a:rPr>
              <a:t>your </a:t>
            </a:r>
            <a:r>
              <a:rPr lang="en-US" sz="2000" b="1" i="1" dirty="0">
                <a:solidFill>
                  <a:srgbClr val="800000"/>
                </a:solidFill>
              </a:rPr>
              <a:t>people </a:t>
            </a:r>
            <a:r>
              <a:rPr lang="en-US" sz="2000" i="1" dirty="0">
                <a:solidFill>
                  <a:srgbClr val="800000"/>
                </a:solidFill>
              </a:rPr>
              <a:t>and for </a:t>
            </a:r>
            <a:r>
              <a:rPr lang="en-US" sz="2000" b="1" i="1" dirty="0">
                <a:solidFill>
                  <a:srgbClr val="800000"/>
                </a:solidFill>
              </a:rPr>
              <a:t>your holy city</a:t>
            </a:r>
            <a:r>
              <a:rPr lang="en-US" sz="2000" i="1" dirty="0">
                <a:solidFill>
                  <a:srgbClr val="800000"/>
                </a:solidFill>
              </a:rPr>
              <a:t>, </a:t>
            </a:r>
            <a:r>
              <a:rPr lang="en-US" sz="2000" b="1" i="1" baseline="30000" dirty="0" smtClean="0">
                <a:solidFill>
                  <a:srgbClr val="800000"/>
                </a:solidFill>
              </a:rPr>
              <a:t>2</a:t>
            </a:r>
            <a:r>
              <a:rPr lang="en-US" sz="2000" i="1" dirty="0" smtClean="0">
                <a:solidFill>
                  <a:srgbClr val="800000"/>
                </a:solidFill>
              </a:rPr>
              <a:t>To </a:t>
            </a:r>
            <a:r>
              <a:rPr lang="en-US" sz="2000" b="1" i="1" dirty="0">
                <a:solidFill>
                  <a:srgbClr val="800000"/>
                </a:solidFill>
              </a:rPr>
              <a:t>finish the transgression</a:t>
            </a:r>
            <a:r>
              <a:rPr lang="en-US" sz="2000" i="1" dirty="0">
                <a:solidFill>
                  <a:srgbClr val="800000"/>
                </a:solidFill>
              </a:rPr>
              <a:t>, </a:t>
            </a:r>
            <a:r>
              <a:rPr lang="en-US" sz="2000" b="1" i="1" baseline="30000" dirty="0" smtClean="0">
                <a:solidFill>
                  <a:srgbClr val="800000"/>
                </a:solidFill>
              </a:rPr>
              <a:t>3</a:t>
            </a:r>
            <a:r>
              <a:rPr lang="en-US" sz="2000" i="1" dirty="0" smtClean="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smtClean="0">
                <a:solidFill>
                  <a:srgbClr val="800000"/>
                </a:solidFill>
              </a:rPr>
              <a:t>4</a:t>
            </a:r>
            <a:r>
              <a:rPr lang="en-US" sz="2000" i="1" dirty="0" smtClean="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smtClean="0">
                <a:solidFill>
                  <a:srgbClr val="800000"/>
                </a:solidFill>
              </a:rPr>
              <a:t>5</a:t>
            </a:r>
            <a:r>
              <a:rPr lang="en-US" sz="2000" i="1" dirty="0" smtClean="0">
                <a:solidFill>
                  <a:srgbClr val="800000"/>
                </a:solidFill>
              </a:rPr>
              <a:t>To </a:t>
            </a:r>
            <a:r>
              <a:rPr lang="en-US" sz="2000" b="1" i="1" dirty="0">
                <a:solidFill>
                  <a:srgbClr val="800000"/>
                </a:solidFill>
              </a:rPr>
              <a:t>bring in everlasting righteousness</a:t>
            </a:r>
            <a:r>
              <a:rPr lang="en-US" sz="2000" i="1" dirty="0">
                <a:solidFill>
                  <a:srgbClr val="800000"/>
                </a:solidFill>
              </a:rPr>
              <a:t>, </a:t>
            </a:r>
            <a:r>
              <a:rPr lang="en-US" sz="2000" b="1" i="1" baseline="30000" dirty="0" smtClean="0">
                <a:solidFill>
                  <a:srgbClr val="800000"/>
                </a:solidFill>
              </a:rPr>
              <a:t>6</a:t>
            </a:r>
            <a:r>
              <a:rPr lang="en-US" sz="2000" i="1" dirty="0" smtClean="0">
                <a:solidFill>
                  <a:srgbClr val="800000"/>
                </a:solidFill>
              </a:rPr>
              <a:t>To </a:t>
            </a:r>
            <a:r>
              <a:rPr lang="en-US" sz="2000" b="1" i="1" dirty="0">
                <a:solidFill>
                  <a:srgbClr val="800000"/>
                </a:solidFill>
              </a:rPr>
              <a:t>seal up vision and prophecy</a:t>
            </a:r>
            <a:r>
              <a:rPr lang="en-US" sz="2000" i="1" dirty="0">
                <a:solidFill>
                  <a:srgbClr val="800000"/>
                </a:solidFill>
              </a:rPr>
              <a:t>, And </a:t>
            </a:r>
            <a:r>
              <a:rPr lang="en-US" sz="2000" b="1" i="1" baseline="30000" dirty="0" smtClean="0">
                <a:solidFill>
                  <a:srgbClr val="800000"/>
                </a:solidFill>
              </a:rPr>
              <a:t>7</a:t>
            </a:r>
            <a:r>
              <a:rPr lang="en-US" sz="2000" i="1" dirty="0" smtClean="0">
                <a:solidFill>
                  <a:srgbClr val="800000"/>
                </a:solidFill>
              </a:rPr>
              <a:t>to </a:t>
            </a:r>
            <a:r>
              <a:rPr lang="en-US" sz="2000" b="1" i="1" dirty="0">
                <a:solidFill>
                  <a:srgbClr val="800000"/>
                </a:solidFill>
              </a:rPr>
              <a:t>anoint the Most Holy</a:t>
            </a:r>
            <a:r>
              <a:rPr lang="en-US" sz="2000" i="1" dirty="0" smtClean="0">
                <a:solidFill>
                  <a:srgbClr val="800000"/>
                </a:solidFill>
              </a:rPr>
              <a:t>.” </a:t>
            </a:r>
            <a:r>
              <a:rPr lang="en-US" sz="2000" dirty="0" smtClean="0"/>
              <a:t>(</a:t>
            </a:r>
            <a:r>
              <a:rPr lang="en-US" sz="2000" b="1" dirty="0" smtClean="0">
                <a:solidFill>
                  <a:srgbClr val="800000"/>
                </a:solidFill>
              </a:rPr>
              <a:t>Daniel 9:24</a:t>
            </a:r>
            <a:r>
              <a:rPr lang="en-US" sz="2000" dirty="0" smtClean="0"/>
              <a:t>)</a:t>
            </a:r>
            <a:endParaRPr lang="en-US" sz="2000" dirty="0" smtClean="0"/>
          </a:p>
          <a:p>
            <a:pPr>
              <a:spcBef>
                <a:spcPts val="0"/>
              </a:spcBef>
            </a:pPr>
            <a:r>
              <a:rPr lang="en-US" sz="2000" dirty="0" smtClean="0"/>
              <a:t>Most clearly includes Messianic sacrifice and establishment of His kingdom.</a:t>
            </a:r>
          </a:p>
          <a:p>
            <a:pPr>
              <a:spcBef>
                <a:spcPts val="0"/>
              </a:spcBef>
            </a:pPr>
            <a:r>
              <a:rPr lang="en-US" sz="2000" dirty="0" smtClean="0"/>
              <a:t>Some phrases suggest other events as well:</a:t>
            </a:r>
          </a:p>
          <a:p>
            <a:pPr lvl="1">
              <a:spcBef>
                <a:spcPts val="0"/>
              </a:spcBef>
            </a:pPr>
            <a:r>
              <a:rPr lang="en-US" sz="1600" i="1" dirty="0" smtClean="0">
                <a:solidFill>
                  <a:srgbClr val="800000"/>
                </a:solidFill>
              </a:rPr>
              <a:t>“finish the transgression”</a:t>
            </a:r>
          </a:p>
          <a:p>
            <a:pPr lvl="1">
              <a:spcBef>
                <a:spcPts val="0"/>
              </a:spcBef>
            </a:pPr>
            <a:r>
              <a:rPr lang="en-US" sz="1600" i="1" dirty="0" smtClean="0">
                <a:solidFill>
                  <a:srgbClr val="800000"/>
                </a:solidFill>
              </a:rPr>
              <a:t>“seal up vision and prophecy”</a:t>
            </a:r>
          </a:p>
          <a:p>
            <a:pPr lvl="1">
              <a:spcBef>
                <a:spcPts val="0"/>
              </a:spcBef>
            </a:pPr>
            <a:r>
              <a:rPr lang="en-US" sz="1600" i="1" dirty="0" smtClean="0">
                <a:solidFill>
                  <a:srgbClr val="800000"/>
                </a:solidFill>
              </a:rPr>
              <a:t>“anoint the Most Holy”</a:t>
            </a:r>
          </a:p>
          <a:p>
            <a:pPr>
              <a:spcBef>
                <a:spcPts val="0"/>
              </a:spcBef>
            </a:pPr>
            <a:r>
              <a:rPr lang="en-US" sz="2000" dirty="0" smtClean="0"/>
              <a:t>These could point to destruction of Jerusalem, maybe Rome too.</a:t>
            </a:r>
          </a:p>
          <a:p>
            <a:pPr>
              <a:spcBef>
                <a:spcPts val="0"/>
              </a:spcBef>
            </a:pPr>
            <a:r>
              <a:rPr lang="en-US" sz="2000" dirty="0" smtClean="0"/>
              <a:t>All of these would need to be fulfilled for the prophecy to be true.</a:t>
            </a:r>
            <a:endParaRPr lang="en-US" sz="2000" dirty="0"/>
          </a:p>
        </p:txBody>
      </p:sp>
    </p:spTree>
    <p:extLst>
      <p:ext uri="{BB962C8B-B14F-4D97-AF65-F5344CB8AC3E}">
        <p14:creationId xmlns:p14="http://schemas.microsoft.com/office/powerpoint/2010/main" val="4247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Issuing the Decree to Rebuild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6"/>
            </a:pPr>
            <a:r>
              <a:rPr lang="en-US" sz="2000" dirty="0"/>
              <a:t>When does the seventy-weeks period begin?  What event marks its beginning?</a:t>
            </a:r>
            <a:endParaRPr lang="en-US" sz="2000" dirty="0" smtClean="0"/>
          </a:p>
          <a:p>
            <a:pPr marL="0" indent="0">
              <a:spcBef>
                <a:spcPts val="0"/>
              </a:spcBef>
              <a:buNone/>
            </a:pPr>
            <a:r>
              <a:rPr lang="en-US" sz="2000" i="1" dirty="0" smtClean="0">
                <a:solidFill>
                  <a:srgbClr val="800000"/>
                </a:solidFill>
              </a:rPr>
              <a:t>“Know </a:t>
            </a:r>
            <a:r>
              <a:rPr lang="en-US" sz="2000" i="1" dirty="0">
                <a:solidFill>
                  <a:srgbClr val="800000"/>
                </a:solidFill>
              </a:rPr>
              <a:t>therefore and understand, That </a:t>
            </a:r>
            <a:r>
              <a:rPr lang="en-US" sz="2000" b="1" i="1" u="sng" dirty="0">
                <a:solidFill>
                  <a:srgbClr val="800000"/>
                </a:solidFill>
              </a:rPr>
              <a:t>from</a:t>
            </a:r>
            <a:r>
              <a:rPr lang="en-US" sz="2000" b="1" i="1" dirty="0">
                <a:solidFill>
                  <a:srgbClr val="800000"/>
                </a:solidFill>
              </a:rPr>
              <a:t> the going forth of the command To </a:t>
            </a:r>
            <a:r>
              <a:rPr lang="en-US" sz="2000" b="1" i="1" u="sng" dirty="0">
                <a:solidFill>
                  <a:srgbClr val="800000"/>
                </a:solidFill>
              </a:rPr>
              <a:t>restore and build Jerusalem</a:t>
            </a:r>
            <a:r>
              <a:rPr lang="en-US" sz="2000" b="1" i="1" dirty="0">
                <a:solidFill>
                  <a:srgbClr val="800000"/>
                </a:solidFill>
              </a:rPr>
              <a:t> Until Messiah the Prince</a:t>
            </a:r>
            <a:r>
              <a:rPr lang="en-US" sz="2000" i="1" dirty="0">
                <a:solidFill>
                  <a:srgbClr val="800000"/>
                </a:solidFill>
              </a:rPr>
              <a:t>, There shall be seven weeks and sixty-two weeks; The street shall be built again, and the wall, Even in troublesome times</a:t>
            </a:r>
            <a:r>
              <a:rPr lang="en-US" sz="2000" i="1" dirty="0" smtClean="0">
                <a:solidFill>
                  <a:srgbClr val="800000"/>
                </a:solidFill>
              </a:rPr>
              <a:t>.” </a:t>
            </a:r>
            <a:r>
              <a:rPr lang="en-US" sz="2000" dirty="0" smtClean="0"/>
              <a:t>(</a:t>
            </a:r>
            <a:r>
              <a:rPr lang="en-US" sz="2000" b="1" dirty="0" smtClean="0">
                <a:solidFill>
                  <a:srgbClr val="800000"/>
                </a:solidFill>
              </a:rPr>
              <a:t>Daniel 9:25</a:t>
            </a:r>
            <a:r>
              <a:rPr lang="en-US" sz="2000" dirty="0" smtClean="0"/>
              <a:t>)</a:t>
            </a:r>
            <a:endParaRPr lang="en-US" sz="2000" dirty="0" smtClean="0"/>
          </a:p>
          <a:p>
            <a:pPr>
              <a:spcBef>
                <a:spcPts val="0"/>
              </a:spcBef>
            </a:pPr>
            <a:r>
              <a:rPr lang="en-US" sz="2000" dirty="0" smtClean="0"/>
              <a:t>Cyrus’ command to free the Jews and rebuild Jerusalem marks the beginning of the seventy weeks (</a:t>
            </a:r>
            <a:r>
              <a:rPr lang="en-US" sz="2000" b="1" dirty="0" smtClean="0">
                <a:solidFill>
                  <a:srgbClr val="800000"/>
                </a:solidFill>
              </a:rPr>
              <a:t>2 Chronicles 36:22-23; Ezra 1:1-4</a:t>
            </a:r>
            <a:r>
              <a:rPr lang="en-US" sz="2000" dirty="0" smtClean="0"/>
              <a:t>).</a:t>
            </a:r>
            <a:endParaRPr lang="en-US" sz="2000" dirty="0"/>
          </a:p>
        </p:txBody>
      </p:sp>
    </p:spTree>
    <p:extLst>
      <p:ext uri="{BB962C8B-B14F-4D97-AF65-F5344CB8AC3E}">
        <p14:creationId xmlns:p14="http://schemas.microsoft.com/office/powerpoint/2010/main" val="4247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of Weeks 7 and 69</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7"/>
            </a:pPr>
            <a:r>
              <a:rPr lang="en-US" sz="2000" dirty="0"/>
              <a:t>What two events mark the end of weeks 7 and 69 (7 + 62)?</a:t>
            </a:r>
            <a:endParaRPr lang="en-US" sz="2000" dirty="0" smtClean="0"/>
          </a:p>
          <a:p>
            <a:pPr marL="0" indent="0">
              <a:spcBef>
                <a:spcPts val="0"/>
              </a:spcBef>
              <a:buNone/>
            </a:pPr>
            <a:r>
              <a:rPr lang="en-US" sz="2000" i="1" dirty="0" smtClean="0">
                <a:solidFill>
                  <a:srgbClr val="800000"/>
                </a:solidFill>
              </a:rPr>
              <a:t>“Know </a:t>
            </a:r>
            <a:r>
              <a:rPr lang="en-US" sz="2000" i="1" dirty="0">
                <a:solidFill>
                  <a:srgbClr val="800000"/>
                </a:solidFill>
              </a:rPr>
              <a:t>therefore and understand, That from the going forth of the command To restore and build Jerusalem Until Messiah the Prince, There </a:t>
            </a:r>
            <a:r>
              <a:rPr lang="en-US" sz="2000" b="1" i="1" dirty="0">
                <a:solidFill>
                  <a:srgbClr val="800000"/>
                </a:solidFill>
              </a:rPr>
              <a:t>shall be </a:t>
            </a:r>
            <a:r>
              <a:rPr lang="en-US" sz="2000" b="1" i="1" u="sng" dirty="0">
                <a:solidFill>
                  <a:srgbClr val="800000"/>
                </a:solidFill>
              </a:rPr>
              <a:t>seven weeks</a:t>
            </a:r>
            <a:r>
              <a:rPr lang="en-US" sz="2000" b="1" i="1" dirty="0">
                <a:solidFill>
                  <a:srgbClr val="800000"/>
                </a:solidFill>
              </a:rPr>
              <a:t> and </a:t>
            </a:r>
            <a:r>
              <a:rPr lang="en-US" sz="2000" b="1" i="1" u="sng" dirty="0">
                <a:solidFill>
                  <a:srgbClr val="800000"/>
                </a:solidFill>
              </a:rPr>
              <a:t>sixty-two weeks</a:t>
            </a:r>
            <a:r>
              <a:rPr lang="en-US" sz="2000" i="1" dirty="0">
                <a:solidFill>
                  <a:srgbClr val="800000"/>
                </a:solidFill>
              </a:rPr>
              <a:t>; The </a:t>
            </a:r>
            <a:r>
              <a:rPr lang="en-US" sz="2000" b="1" i="1" dirty="0">
                <a:solidFill>
                  <a:srgbClr val="800000"/>
                </a:solidFill>
              </a:rPr>
              <a:t>street shall be </a:t>
            </a:r>
            <a:r>
              <a:rPr lang="en-US" sz="2000" b="1" i="1" u="sng" dirty="0">
                <a:solidFill>
                  <a:srgbClr val="800000"/>
                </a:solidFill>
              </a:rPr>
              <a:t>built again</a:t>
            </a:r>
            <a:r>
              <a:rPr lang="en-US" sz="2000" b="1" i="1" dirty="0">
                <a:solidFill>
                  <a:srgbClr val="800000"/>
                </a:solidFill>
              </a:rPr>
              <a:t>, and the wall</a:t>
            </a:r>
            <a:r>
              <a:rPr lang="en-US" sz="2000" i="1" dirty="0">
                <a:solidFill>
                  <a:srgbClr val="800000"/>
                </a:solidFill>
              </a:rPr>
              <a:t>, Even in troublesome times</a:t>
            </a:r>
            <a:r>
              <a:rPr lang="en-US" sz="2000" i="1" dirty="0" smtClean="0">
                <a:solidFill>
                  <a:srgbClr val="800000"/>
                </a:solidFill>
              </a:rPr>
              <a:t>.  And </a:t>
            </a:r>
            <a:r>
              <a:rPr lang="en-US" sz="2000" b="1" i="1" dirty="0">
                <a:solidFill>
                  <a:srgbClr val="800000"/>
                </a:solidFill>
              </a:rPr>
              <a:t>after the sixty-two weeks Messiah shall be cut off</a:t>
            </a:r>
            <a:r>
              <a:rPr lang="en-US" sz="2000" i="1" dirty="0">
                <a:solidFill>
                  <a:srgbClr val="800000"/>
                </a:solidFill>
              </a:rPr>
              <a:t>, but not for Himself; And the people of the prince who is to come Shall destroy the city and the sanctuary. The end of it shall be with a flood, And till the end of the war desolations are determined</a:t>
            </a:r>
            <a:r>
              <a:rPr lang="en-US" sz="2000" i="1" dirty="0" smtClean="0">
                <a:solidFill>
                  <a:srgbClr val="800000"/>
                </a:solidFill>
              </a:rPr>
              <a:t>.” </a:t>
            </a:r>
            <a:r>
              <a:rPr lang="en-US" sz="2000" dirty="0" smtClean="0"/>
              <a:t>(</a:t>
            </a:r>
            <a:r>
              <a:rPr lang="en-US" sz="2000" b="1" dirty="0" smtClean="0">
                <a:solidFill>
                  <a:srgbClr val="800000"/>
                </a:solidFill>
              </a:rPr>
              <a:t>Daniel 9:25-26</a:t>
            </a:r>
            <a:r>
              <a:rPr lang="en-US" sz="2000" dirty="0" smtClean="0"/>
              <a:t>)</a:t>
            </a:r>
            <a:endParaRPr lang="en-US" sz="2000" dirty="0" smtClean="0"/>
          </a:p>
          <a:p>
            <a:pPr>
              <a:spcBef>
                <a:spcPts val="0"/>
              </a:spcBef>
            </a:pPr>
            <a:r>
              <a:rPr lang="en-US" sz="2000" dirty="0" smtClean="0"/>
              <a:t>Seven weeks would be required to rebuild Jerusalem, including its wall.</a:t>
            </a:r>
          </a:p>
          <a:p>
            <a:pPr>
              <a:spcBef>
                <a:spcPts val="0"/>
              </a:spcBef>
            </a:pPr>
            <a:r>
              <a:rPr lang="en-US" sz="2000" dirty="0" smtClean="0"/>
              <a:t>Jesus would be crucified after week 69 (</a:t>
            </a:r>
            <a:r>
              <a:rPr lang="en-US" sz="2000" i="1" dirty="0" smtClean="0">
                <a:solidFill>
                  <a:srgbClr val="800000"/>
                </a:solidFill>
              </a:rPr>
              <a:t>“seven and sixty-two”</a:t>
            </a:r>
            <a:r>
              <a:rPr lang="en-US" sz="2000" dirty="0" smtClean="0"/>
              <a:t>).</a:t>
            </a:r>
          </a:p>
          <a:p>
            <a:pPr>
              <a:spcBef>
                <a:spcPts val="0"/>
              </a:spcBef>
            </a:pPr>
            <a:r>
              <a:rPr lang="en-US" sz="2000" dirty="0" smtClean="0"/>
              <a:t>The last week pertains to what happened when Jesus died, resurrected, and ascended and shortly after that.</a:t>
            </a:r>
          </a:p>
          <a:p>
            <a:pPr>
              <a:spcBef>
                <a:spcPts val="0"/>
              </a:spcBef>
            </a:pPr>
            <a:endParaRPr lang="en-US" sz="2000" dirty="0"/>
          </a:p>
        </p:txBody>
      </p:sp>
    </p:spTree>
    <p:extLst>
      <p:ext uri="{BB962C8B-B14F-4D97-AF65-F5344CB8AC3E}">
        <p14:creationId xmlns:p14="http://schemas.microsoft.com/office/powerpoint/2010/main" val="4247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End to Sacrifice and Offering</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2000" dirty="0" smtClean="0"/>
              <a:t>What is to transpire over the period of the last week?  What event occurs in the middle of the last week?</a:t>
            </a:r>
          </a:p>
          <a:p>
            <a:pPr marL="0" indent="0">
              <a:spcBef>
                <a:spcPts val="0"/>
              </a:spcBef>
              <a:buNone/>
            </a:pPr>
            <a:r>
              <a:rPr lang="en-US" sz="2000" i="1" dirty="0" smtClean="0">
                <a:solidFill>
                  <a:srgbClr val="800000"/>
                </a:solidFill>
              </a:rPr>
              <a:t>“And after the sixty-two weeks </a:t>
            </a:r>
            <a:r>
              <a:rPr lang="en-US" sz="2000" b="1" i="1" u="sng" dirty="0" smtClean="0">
                <a:solidFill>
                  <a:srgbClr val="800000"/>
                </a:solidFill>
              </a:rPr>
              <a:t>Messiah shall be cut off</a:t>
            </a:r>
            <a:r>
              <a:rPr lang="en-US" sz="2000" i="1" dirty="0" smtClean="0">
                <a:solidFill>
                  <a:srgbClr val="800000"/>
                </a:solidFill>
              </a:rPr>
              <a:t>, but not for Himself; And </a:t>
            </a:r>
            <a:r>
              <a:rPr lang="en-US" sz="2000" b="1" i="1" dirty="0" smtClean="0">
                <a:solidFill>
                  <a:srgbClr val="800000"/>
                </a:solidFill>
              </a:rPr>
              <a:t>the people of the prince who is to come Shall </a:t>
            </a:r>
            <a:r>
              <a:rPr lang="en-US" sz="2000" b="1" i="1" u="sng" dirty="0" smtClean="0">
                <a:solidFill>
                  <a:srgbClr val="800000"/>
                </a:solidFill>
              </a:rPr>
              <a:t>destroy the city and the sanctuary</a:t>
            </a:r>
            <a:r>
              <a:rPr lang="en-US" sz="2000" i="1" dirty="0" smtClean="0">
                <a:solidFill>
                  <a:srgbClr val="800000"/>
                </a:solidFill>
              </a:rPr>
              <a:t>. The end of it shall be with a flood, And </a:t>
            </a:r>
            <a:r>
              <a:rPr lang="en-US" sz="2000" b="1" i="1" dirty="0" smtClean="0">
                <a:solidFill>
                  <a:srgbClr val="800000"/>
                </a:solidFill>
              </a:rPr>
              <a:t>till the end of the war desolations are determined</a:t>
            </a:r>
            <a:r>
              <a:rPr lang="en-US" sz="2000" i="1" dirty="0" smtClean="0">
                <a:solidFill>
                  <a:srgbClr val="800000"/>
                </a:solidFill>
              </a:rPr>
              <a:t>.  Then </a:t>
            </a:r>
            <a:r>
              <a:rPr lang="en-US" sz="2000" b="1" i="1" u="sng" dirty="0" smtClean="0">
                <a:solidFill>
                  <a:srgbClr val="800000"/>
                </a:solidFill>
              </a:rPr>
              <a:t>he shall confirm a covenant with many for one week</a:t>
            </a:r>
            <a:r>
              <a:rPr lang="en-US" sz="2000" i="1" dirty="0" smtClean="0">
                <a:solidFill>
                  <a:srgbClr val="800000"/>
                </a:solidFill>
              </a:rPr>
              <a:t>; But </a:t>
            </a:r>
            <a:r>
              <a:rPr lang="en-US" sz="2000" b="1" i="1" dirty="0" smtClean="0">
                <a:solidFill>
                  <a:srgbClr val="800000"/>
                </a:solidFill>
              </a:rPr>
              <a:t>in the middle of the week </a:t>
            </a:r>
            <a:r>
              <a:rPr lang="en-US" sz="2000" b="1" i="1" u="sng" dirty="0" smtClean="0">
                <a:solidFill>
                  <a:srgbClr val="800000"/>
                </a:solidFill>
              </a:rPr>
              <a:t>He shall bring an end to sacrifice and offering</a:t>
            </a:r>
            <a:r>
              <a:rPr lang="en-US" sz="2000" i="1" dirty="0" smtClean="0">
                <a:solidFill>
                  <a:srgbClr val="800000"/>
                </a:solidFill>
              </a:rPr>
              <a:t>. And on the wing of abominations shall be one who makes desolate, Even until the consummation, which is determined, Is poured out on the desolate.” </a:t>
            </a:r>
            <a:r>
              <a:rPr lang="en-US" sz="2000" dirty="0" smtClean="0"/>
              <a:t>(</a:t>
            </a:r>
            <a:r>
              <a:rPr lang="en-US" sz="2000" b="1" dirty="0" smtClean="0">
                <a:solidFill>
                  <a:srgbClr val="800000"/>
                </a:solidFill>
              </a:rPr>
              <a:t>Daniel 9:26-27</a:t>
            </a:r>
            <a:r>
              <a:rPr lang="en-US" sz="2000" dirty="0" smtClean="0"/>
              <a:t>)</a:t>
            </a:r>
          </a:p>
          <a:p>
            <a:pPr>
              <a:spcBef>
                <a:spcPts val="0"/>
              </a:spcBef>
            </a:pPr>
            <a:r>
              <a:rPr lang="en-US" sz="2000" dirty="0" smtClean="0"/>
              <a:t>Jesus confirmed His covenant during the period of the last week.</a:t>
            </a:r>
          </a:p>
          <a:p>
            <a:pPr>
              <a:spcBef>
                <a:spcPts val="0"/>
              </a:spcBef>
            </a:pPr>
            <a:r>
              <a:rPr lang="en-US" sz="2000" dirty="0" smtClean="0"/>
              <a:t>Through His </a:t>
            </a:r>
            <a:r>
              <a:rPr lang="en-US" sz="2000" dirty="0" smtClean="0"/>
              <a:t>sacrifice, </a:t>
            </a:r>
            <a:r>
              <a:rPr lang="en-US" sz="2000" dirty="0" smtClean="0"/>
              <a:t>He was able </a:t>
            </a:r>
            <a:r>
              <a:rPr lang="en-US" sz="2000" i="1" dirty="0" smtClean="0">
                <a:solidFill>
                  <a:srgbClr val="800000"/>
                </a:solidFill>
              </a:rPr>
              <a:t>“</a:t>
            </a:r>
            <a:r>
              <a:rPr lang="en-US" sz="2000" b="1" i="1" baseline="30000" dirty="0" smtClean="0">
                <a:solidFill>
                  <a:srgbClr val="800000"/>
                </a:solidFill>
              </a:rPr>
              <a:t>3</a:t>
            </a:r>
            <a:r>
              <a:rPr lang="en-US" sz="2000" i="1" dirty="0" smtClean="0">
                <a:solidFill>
                  <a:srgbClr val="800000"/>
                </a:solidFill>
              </a:rPr>
              <a:t>To </a:t>
            </a:r>
            <a:r>
              <a:rPr lang="en-US" sz="2000" b="1" i="1" dirty="0">
                <a:solidFill>
                  <a:srgbClr val="800000"/>
                </a:solidFill>
              </a:rPr>
              <a:t>make an end of sins</a:t>
            </a:r>
            <a:r>
              <a:rPr lang="en-US" sz="2000" i="1" dirty="0">
                <a:solidFill>
                  <a:srgbClr val="800000"/>
                </a:solidFill>
              </a:rPr>
              <a:t>, </a:t>
            </a:r>
            <a:r>
              <a:rPr lang="en-US" sz="2000" b="1" i="1" baseline="30000" dirty="0">
                <a:solidFill>
                  <a:srgbClr val="800000"/>
                </a:solidFill>
              </a:rPr>
              <a:t>4</a:t>
            </a:r>
            <a:r>
              <a:rPr lang="en-US" sz="2000" i="1" dirty="0">
                <a:solidFill>
                  <a:srgbClr val="800000"/>
                </a:solidFill>
              </a:rPr>
              <a:t>To </a:t>
            </a:r>
            <a:r>
              <a:rPr lang="en-US" sz="2000" b="1" i="1" dirty="0">
                <a:solidFill>
                  <a:srgbClr val="800000"/>
                </a:solidFill>
              </a:rPr>
              <a:t>make reconciliation for iniquity</a:t>
            </a:r>
            <a:r>
              <a:rPr lang="en-US" sz="2000" i="1" dirty="0">
                <a:solidFill>
                  <a:srgbClr val="800000"/>
                </a:solidFill>
              </a:rPr>
              <a:t>, </a:t>
            </a:r>
            <a:r>
              <a:rPr lang="en-US" sz="2000" b="1" i="1" baseline="30000" dirty="0">
                <a:solidFill>
                  <a:srgbClr val="800000"/>
                </a:solidFill>
              </a:rPr>
              <a:t>5</a:t>
            </a:r>
            <a:r>
              <a:rPr lang="en-US" sz="2000" i="1" dirty="0">
                <a:solidFill>
                  <a:srgbClr val="800000"/>
                </a:solidFill>
              </a:rPr>
              <a:t>To </a:t>
            </a:r>
            <a:r>
              <a:rPr lang="en-US" sz="2000" b="1" i="1" dirty="0">
                <a:solidFill>
                  <a:srgbClr val="800000"/>
                </a:solidFill>
              </a:rPr>
              <a:t>bring in everlasting </a:t>
            </a:r>
            <a:r>
              <a:rPr lang="en-US" sz="2000" b="1" i="1" dirty="0" smtClean="0">
                <a:solidFill>
                  <a:srgbClr val="800000"/>
                </a:solidFill>
              </a:rPr>
              <a:t>righteousness</a:t>
            </a:r>
            <a:r>
              <a:rPr lang="en-US" sz="2000" i="1" dirty="0" smtClean="0">
                <a:solidFill>
                  <a:srgbClr val="800000"/>
                </a:solidFill>
              </a:rPr>
              <a:t>”</a:t>
            </a:r>
            <a:r>
              <a:rPr lang="en-US" sz="2000" dirty="0" smtClean="0"/>
              <a:t>.</a:t>
            </a:r>
            <a:endParaRPr lang="en-US" sz="2000" dirty="0"/>
          </a:p>
        </p:txBody>
      </p:sp>
    </p:spTree>
    <p:extLst>
      <p:ext uri="{BB962C8B-B14F-4D97-AF65-F5344CB8AC3E}">
        <p14:creationId xmlns:p14="http://schemas.microsoft.com/office/powerpoint/2010/main" val="4247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Jewish Wars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endParaRPr lang="en-US" sz="1800" dirty="0" smtClean="0"/>
          </a:p>
          <a:p>
            <a:pPr marL="0" indent="0">
              <a:spcBef>
                <a:spcPts val="0"/>
              </a:spcBef>
              <a:buNone/>
            </a:pPr>
            <a:r>
              <a:rPr lang="en-US" sz="1800" i="1" dirty="0" smtClean="0">
                <a:solidFill>
                  <a:srgbClr val="800000"/>
                </a:solidFill>
              </a:rPr>
              <a:t>“And after the sixty-two weeks Messiah shall be cut off, but not for Himself; And </a:t>
            </a:r>
            <a:r>
              <a:rPr lang="en-US" sz="1800" b="1" i="1" dirty="0" smtClean="0">
                <a:solidFill>
                  <a:srgbClr val="800000"/>
                </a:solidFill>
              </a:rPr>
              <a:t>the people of the prince who is to come Shall </a:t>
            </a:r>
            <a:r>
              <a:rPr lang="en-US" sz="1800" b="1" i="1" u="sng" dirty="0" smtClean="0">
                <a:solidFill>
                  <a:srgbClr val="800000"/>
                </a:solidFill>
              </a:rPr>
              <a:t>destroy the city and the sanctuary</a:t>
            </a:r>
            <a:r>
              <a:rPr lang="en-US" sz="1800" i="1" dirty="0" smtClean="0">
                <a:solidFill>
                  <a:srgbClr val="800000"/>
                </a:solidFill>
              </a:rPr>
              <a:t>. The end of it shall be with a flood, And </a:t>
            </a:r>
            <a:r>
              <a:rPr lang="en-US" sz="1800" b="1" i="1" dirty="0" smtClean="0">
                <a:solidFill>
                  <a:srgbClr val="800000"/>
                </a:solidFill>
              </a:rPr>
              <a:t>till the end of the war desolations are determined</a:t>
            </a:r>
            <a:r>
              <a:rPr lang="en-US" sz="1800" i="1" dirty="0" smtClean="0">
                <a:solidFill>
                  <a:srgbClr val="800000"/>
                </a:solidFill>
              </a:rPr>
              <a:t>.  Then he shall confirm a covenant with many for one week; But in the middle of the week He shall bring an end to sacrifice and offering. And </a:t>
            </a:r>
            <a:r>
              <a:rPr lang="en-US" sz="1800" b="1" i="1" dirty="0" smtClean="0">
                <a:solidFill>
                  <a:srgbClr val="800000"/>
                </a:solidFill>
              </a:rPr>
              <a:t>on the </a:t>
            </a:r>
            <a:r>
              <a:rPr lang="en-US" sz="1800" b="1" i="1" u="sng" dirty="0" smtClean="0">
                <a:solidFill>
                  <a:srgbClr val="800000"/>
                </a:solidFill>
              </a:rPr>
              <a:t>wing of abominations</a:t>
            </a:r>
            <a:r>
              <a:rPr lang="en-US" sz="1800" b="1" i="1" dirty="0" smtClean="0">
                <a:solidFill>
                  <a:srgbClr val="800000"/>
                </a:solidFill>
              </a:rPr>
              <a:t> shall be </a:t>
            </a:r>
            <a:r>
              <a:rPr lang="en-US" sz="1800" b="1" i="1" u="sng" dirty="0" smtClean="0">
                <a:solidFill>
                  <a:srgbClr val="800000"/>
                </a:solidFill>
              </a:rPr>
              <a:t>one who makes desolate</a:t>
            </a:r>
            <a:r>
              <a:rPr lang="en-US" sz="1800" i="1" dirty="0" smtClean="0">
                <a:solidFill>
                  <a:srgbClr val="800000"/>
                </a:solidFill>
              </a:rPr>
              <a:t>, Even </a:t>
            </a:r>
            <a:r>
              <a:rPr lang="en-US" sz="1800" b="1" i="1" dirty="0" smtClean="0">
                <a:solidFill>
                  <a:srgbClr val="800000"/>
                </a:solidFill>
              </a:rPr>
              <a:t>until the consummation, which is determined, Is </a:t>
            </a:r>
            <a:r>
              <a:rPr lang="en-US" sz="1800" b="1" i="1" u="sng" dirty="0" smtClean="0">
                <a:solidFill>
                  <a:srgbClr val="800000"/>
                </a:solidFill>
              </a:rPr>
              <a:t>poured out on the desolate</a:t>
            </a:r>
            <a:r>
              <a:rPr lang="en-US" sz="1800" i="1" dirty="0" smtClean="0">
                <a:solidFill>
                  <a:srgbClr val="800000"/>
                </a:solidFill>
              </a:rPr>
              <a:t>.” </a:t>
            </a:r>
            <a:r>
              <a:rPr lang="en-US" sz="1800" dirty="0" smtClean="0"/>
              <a:t>(</a:t>
            </a:r>
            <a:r>
              <a:rPr lang="en-US" sz="1800" b="1" dirty="0" smtClean="0">
                <a:solidFill>
                  <a:srgbClr val="800000"/>
                </a:solidFill>
              </a:rPr>
              <a:t>Daniel 9:26-27</a:t>
            </a:r>
            <a:r>
              <a:rPr lang="en-US" sz="1800" dirty="0" smtClean="0"/>
              <a:t>)</a:t>
            </a:r>
          </a:p>
          <a:p>
            <a:pPr>
              <a:spcBef>
                <a:spcPts val="0"/>
              </a:spcBef>
            </a:pPr>
            <a:r>
              <a:rPr lang="en-US" sz="1800" dirty="0" smtClean="0"/>
              <a:t>Similar expressions used in </a:t>
            </a:r>
            <a:r>
              <a:rPr lang="en-US" sz="1800" b="1" dirty="0" smtClean="0">
                <a:solidFill>
                  <a:srgbClr val="800000"/>
                </a:solidFill>
              </a:rPr>
              <a:t>Daniel 11:31 </a:t>
            </a:r>
            <a:r>
              <a:rPr lang="en-US" sz="1800" dirty="0" smtClean="0"/>
              <a:t>and </a:t>
            </a:r>
            <a:r>
              <a:rPr lang="en-US" sz="1800" b="1" dirty="0" smtClean="0">
                <a:solidFill>
                  <a:srgbClr val="800000"/>
                </a:solidFill>
              </a:rPr>
              <a:t>12:11</a:t>
            </a:r>
            <a:r>
              <a:rPr lang="en-US" sz="1800" dirty="0" smtClean="0"/>
              <a:t>.</a:t>
            </a:r>
          </a:p>
          <a:p>
            <a:pPr>
              <a:spcBef>
                <a:spcPts val="0"/>
              </a:spcBef>
            </a:pPr>
            <a:r>
              <a:rPr lang="en-US" sz="1800" dirty="0" smtClean="0"/>
              <a:t>Jesus applies them to the destruction of Jerusalem (</a:t>
            </a:r>
            <a:r>
              <a:rPr lang="en-US" sz="1800" b="1" dirty="0" smtClean="0">
                <a:solidFill>
                  <a:srgbClr val="800000"/>
                </a:solidFill>
              </a:rPr>
              <a:t>Matthew 24:15; Mark 13:14; Luke 21:20</a:t>
            </a:r>
            <a:r>
              <a:rPr lang="en-US" sz="1800" dirty="0" smtClean="0"/>
              <a:t>), </a:t>
            </a:r>
            <a:r>
              <a:rPr lang="en-US" sz="1800" i="1" dirty="0" smtClean="0">
                <a:solidFill>
                  <a:srgbClr val="800000"/>
                </a:solidFill>
              </a:rPr>
              <a:t>“the abomination of desolation spoken of through Daniel the prophet”</a:t>
            </a:r>
            <a:r>
              <a:rPr lang="en-US" sz="1800" dirty="0" smtClean="0"/>
              <a:t>.</a:t>
            </a:r>
          </a:p>
          <a:p>
            <a:pPr marL="0" indent="0">
              <a:spcBef>
                <a:spcPts val="0"/>
              </a:spcBef>
              <a:buNone/>
            </a:pPr>
            <a:r>
              <a:rPr lang="en-US" sz="1800" i="1" dirty="0" smtClean="0">
                <a:solidFill>
                  <a:srgbClr val="800000"/>
                </a:solidFill>
              </a:rPr>
              <a:t>“Behold, your hose is left to you </a:t>
            </a:r>
            <a:r>
              <a:rPr lang="en-US" sz="1800" b="1" i="1" dirty="0" smtClean="0">
                <a:solidFill>
                  <a:srgbClr val="800000"/>
                </a:solidFill>
              </a:rPr>
              <a:t>desolate</a:t>
            </a:r>
            <a:r>
              <a:rPr lang="en-US" sz="1800" i="1" dirty="0" smtClean="0">
                <a:solidFill>
                  <a:srgbClr val="800000"/>
                </a:solidFill>
              </a:rPr>
              <a:t>”</a:t>
            </a:r>
            <a:r>
              <a:rPr lang="en-US" sz="1800" dirty="0" smtClean="0">
                <a:solidFill>
                  <a:srgbClr val="800000"/>
                </a:solidFill>
              </a:rPr>
              <a:t> </a:t>
            </a:r>
            <a:r>
              <a:rPr lang="en-US" sz="1800" dirty="0" smtClean="0"/>
              <a:t>(</a:t>
            </a:r>
            <a:r>
              <a:rPr lang="en-US" sz="1800" b="1" dirty="0" smtClean="0">
                <a:solidFill>
                  <a:srgbClr val="800000"/>
                </a:solidFill>
              </a:rPr>
              <a:t>Matthew 23:38</a:t>
            </a:r>
            <a:r>
              <a:rPr lang="en-US" sz="1800" dirty="0" smtClean="0"/>
              <a:t>).</a:t>
            </a:r>
          </a:p>
          <a:p>
            <a:pPr marL="0" indent="0">
              <a:spcBef>
                <a:spcPts val="0"/>
              </a:spcBef>
              <a:buNone/>
            </a:pPr>
            <a:r>
              <a:rPr lang="en-US" sz="1800" i="1" dirty="0" smtClean="0">
                <a:solidFill>
                  <a:srgbClr val="800000"/>
                </a:solidFill>
              </a:rPr>
              <a:t>“But, when </a:t>
            </a:r>
            <a:r>
              <a:rPr lang="en-US" sz="1800" i="1" dirty="0">
                <a:solidFill>
                  <a:srgbClr val="800000"/>
                </a:solidFill>
              </a:rPr>
              <a:t>you </a:t>
            </a:r>
            <a:r>
              <a:rPr lang="en-US" sz="1800" b="1" i="1" dirty="0">
                <a:solidFill>
                  <a:srgbClr val="800000"/>
                </a:solidFill>
              </a:rPr>
              <a:t>see Jerusalem surrounded by armies</a:t>
            </a:r>
            <a:r>
              <a:rPr lang="en-US" sz="1800" i="1" dirty="0">
                <a:solidFill>
                  <a:srgbClr val="800000"/>
                </a:solidFill>
              </a:rPr>
              <a:t>, then know that </a:t>
            </a:r>
            <a:r>
              <a:rPr lang="en-US" sz="1800" b="1" i="1" dirty="0">
                <a:solidFill>
                  <a:srgbClr val="800000"/>
                </a:solidFill>
              </a:rPr>
              <a:t>its desolation is near</a:t>
            </a:r>
            <a:r>
              <a:rPr lang="en-US" sz="1800" i="1" dirty="0" smtClean="0">
                <a:solidFill>
                  <a:srgbClr val="800000"/>
                </a:solidFill>
              </a:rPr>
              <a:t>. … For these </a:t>
            </a:r>
            <a:r>
              <a:rPr lang="en-US" sz="1800" i="1" dirty="0">
                <a:solidFill>
                  <a:srgbClr val="800000"/>
                </a:solidFill>
              </a:rPr>
              <a:t>are </a:t>
            </a:r>
            <a:r>
              <a:rPr lang="en-US" sz="1800" b="1" i="1" dirty="0">
                <a:solidFill>
                  <a:srgbClr val="800000"/>
                </a:solidFill>
              </a:rPr>
              <a:t>the days of vengeance</a:t>
            </a:r>
            <a:r>
              <a:rPr lang="en-US" sz="1800" i="1" dirty="0">
                <a:solidFill>
                  <a:srgbClr val="800000"/>
                </a:solidFill>
              </a:rPr>
              <a:t>, that </a:t>
            </a:r>
            <a:r>
              <a:rPr lang="en-US" sz="1800" b="1" i="1" u="sng" dirty="0">
                <a:solidFill>
                  <a:srgbClr val="800000"/>
                </a:solidFill>
              </a:rPr>
              <a:t>all</a:t>
            </a:r>
            <a:r>
              <a:rPr lang="en-US" sz="1800" b="1" i="1" dirty="0">
                <a:solidFill>
                  <a:srgbClr val="800000"/>
                </a:solidFill>
              </a:rPr>
              <a:t> things which are written </a:t>
            </a:r>
            <a:r>
              <a:rPr lang="en-US" sz="1800" b="1" i="1" u="sng" dirty="0">
                <a:solidFill>
                  <a:srgbClr val="800000"/>
                </a:solidFill>
              </a:rPr>
              <a:t>may be fulfilled</a:t>
            </a:r>
            <a:r>
              <a:rPr lang="en-US" sz="1800" i="1" dirty="0" smtClean="0">
                <a:solidFill>
                  <a:srgbClr val="800000"/>
                </a:solidFill>
              </a:rPr>
              <a:t>.”</a:t>
            </a:r>
            <a:r>
              <a:rPr lang="en-US" sz="1800" dirty="0" smtClean="0">
                <a:solidFill>
                  <a:srgbClr val="800000"/>
                </a:solidFill>
              </a:rPr>
              <a:t> </a:t>
            </a:r>
            <a:r>
              <a:rPr lang="en-US" sz="1800" dirty="0" smtClean="0"/>
              <a:t>(</a:t>
            </a:r>
            <a:r>
              <a:rPr lang="en-US" sz="1800" b="1" dirty="0" smtClean="0">
                <a:solidFill>
                  <a:srgbClr val="800000"/>
                </a:solidFill>
              </a:rPr>
              <a:t>Luke 21:20-22</a:t>
            </a:r>
            <a:r>
              <a:rPr lang="en-US" sz="1800" dirty="0" smtClean="0"/>
              <a:t>).</a:t>
            </a:r>
            <a:endParaRPr lang="en-US" sz="1800" dirty="0"/>
          </a:p>
        </p:txBody>
      </p:sp>
    </p:spTree>
    <p:extLst>
      <p:ext uri="{BB962C8B-B14F-4D97-AF65-F5344CB8AC3E}">
        <p14:creationId xmlns:p14="http://schemas.microsoft.com/office/powerpoint/2010/main" val="414554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Rome’s Jewish Wars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28"/>
            </a:pPr>
            <a:r>
              <a:rPr lang="en-US" sz="1800" dirty="0"/>
              <a:t>What would occur during the period between the mid-week event and the end of the last week?</a:t>
            </a:r>
            <a:endParaRPr lang="en-US" sz="1800" dirty="0" smtClean="0"/>
          </a:p>
          <a:p>
            <a:pPr marL="0" indent="0">
              <a:spcBef>
                <a:spcPts val="0"/>
              </a:spcBef>
              <a:buNone/>
            </a:pPr>
            <a:r>
              <a:rPr lang="en-US" sz="1800" i="1" dirty="0" smtClean="0">
                <a:solidFill>
                  <a:srgbClr val="800000"/>
                </a:solidFill>
              </a:rPr>
              <a:t>“And after the sixty-two weeks Messiah shall be cut off, but not for Himself; And </a:t>
            </a:r>
            <a:r>
              <a:rPr lang="en-US" sz="1800" b="1" i="1" dirty="0" smtClean="0">
                <a:solidFill>
                  <a:srgbClr val="800000"/>
                </a:solidFill>
              </a:rPr>
              <a:t>the people of the prince who is to come Shall </a:t>
            </a:r>
            <a:r>
              <a:rPr lang="en-US" sz="1800" b="1" i="1" u="sng" dirty="0" smtClean="0">
                <a:solidFill>
                  <a:srgbClr val="800000"/>
                </a:solidFill>
              </a:rPr>
              <a:t>destroy the city and the sanctuary</a:t>
            </a:r>
            <a:r>
              <a:rPr lang="en-US" sz="1800" i="1" dirty="0" smtClean="0">
                <a:solidFill>
                  <a:srgbClr val="800000"/>
                </a:solidFill>
              </a:rPr>
              <a:t>. The end of it shall be with a flood, And </a:t>
            </a:r>
            <a:r>
              <a:rPr lang="en-US" sz="1800" b="1" i="1" dirty="0" smtClean="0">
                <a:solidFill>
                  <a:srgbClr val="800000"/>
                </a:solidFill>
              </a:rPr>
              <a:t>till the end of the war desolations are determined</a:t>
            </a:r>
            <a:r>
              <a:rPr lang="en-US" sz="1800" i="1" dirty="0" smtClean="0">
                <a:solidFill>
                  <a:srgbClr val="800000"/>
                </a:solidFill>
              </a:rPr>
              <a:t>.  Then he shall confirm a covenant with many for one week; But in the middle of the week He shall bring an end to sacrifice and offering. And </a:t>
            </a:r>
            <a:r>
              <a:rPr lang="en-US" sz="1800" b="1" i="1" dirty="0" smtClean="0">
                <a:solidFill>
                  <a:srgbClr val="800000"/>
                </a:solidFill>
              </a:rPr>
              <a:t>on the </a:t>
            </a:r>
            <a:r>
              <a:rPr lang="en-US" sz="1800" b="1" i="1" u="sng" dirty="0" smtClean="0">
                <a:solidFill>
                  <a:srgbClr val="800000"/>
                </a:solidFill>
              </a:rPr>
              <a:t>wing of abominations</a:t>
            </a:r>
            <a:r>
              <a:rPr lang="en-US" sz="1800" b="1" i="1" dirty="0" smtClean="0">
                <a:solidFill>
                  <a:srgbClr val="800000"/>
                </a:solidFill>
              </a:rPr>
              <a:t> shall be </a:t>
            </a:r>
            <a:r>
              <a:rPr lang="en-US" sz="1800" b="1" i="1" u="sng" dirty="0" smtClean="0">
                <a:solidFill>
                  <a:srgbClr val="800000"/>
                </a:solidFill>
              </a:rPr>
              <a:t>one who makes desolate</a:t>
            </a:r>
            <a:r>
              <a:rPr lang="en-US" sz="1800" i="1" dirty="0" smtClean="0">
                <a:solidFill>
                  <a:srgbClr val="800000"/>
                </a:solidFill>
              </a:rPr>
              <a:t>, Even </a:t>
            </a:r>
            <a:r>
              <a:rPr lang="en-US" sz="1800" b="1" i="1" dirty="0" smtClean="0">
                <a:solidFill>
                  <a:srgbClr val="800000"/>
                </a:solidFill>
              </a:rPr>
              <a:t>until the consummation, which is determined, Is </a:t>
            </a:r>
            <a:r>
              <a:rPr lang="en-US" sz="1800" b="1" i="1" u="sng" dirty="0" smtClean="0">
                <a:solidFill>
                  <a:srgbClr val="800000"/>
                </a:solidFill>
              </a:rPr>
              <a:t>poured out on the desolate</a:t>
            </a:r>
            <a:r>
              <a:rPr lang="en-US" sz="1800" i="1" dirty="0" smtClean="0">
                <a:solidFill>
                  <a:srgbClr val="800000"/>
                </a:solidFill>
              </a:rPr>
              <a:t>.” </a:t>
            </a:r>
            <a:r>
              <a:rPr lang="en-US" sz="1800" dirty="0" smtClean="0"/>
              <a:t>(</a:t>
            </a:r>
            <a:r>
              <a:rPr lang="en-US" sz="1800" b="1" dirty="0" smtClean="0">
                <a:solidFill>
                  <a:srgbClr val="800000"/>
                </a:solidFill>
              </a:rPr>
              <a:t>Daniel 9:26-27</a:t>
            </a:r>
            <a:r>
              <a:rPr lang="en-US" sz="1800" dirty="0" smtClean="0"/>
              <a:t>)</a:t>
            </a:r>
          </a:p>
          <a:p>
            <a:pPr>
              <a:spcBef>
                <a:spcPts val="0"/>
              </a:spcBef>
            </a:pPr>
            <a:r>
              <a:rPr lang="en-US" sz="1800" dirty="0" smtClean="0"/>
              <a:t>A.D. 68 – Vespasian halted siege preparations to take the throne.</a:t>
            </a:r>
          </a:p>
          <a:p>
            <a:pPr>
              <a:spcBef>
                <a:spcPts val="0"/>
              </a:spcBef>
            </a:pPr>
            <a:r>
              <a:rPr lang="en-US" sz="1800" dirty="0" smtClean="0"/>
              <a:t>A.D. 69 – Titus camped in sight of Jerusalem and even broke of the siege for 4 days.</a:t>
            </a:r>
          </a:p>
          <a:p>
            <a:pPr>
              <a:spcBef>
                <a:spcPts val="0"/>
              </a:spcBef>
            </a:pPr>
            <a:r>
              <a:rPr lang="en-US" sz="1800" dirty="0" smtClean="0"/>
              <a:t>A.D. 70 – Titus destroyed Jerusalem and the temple, including altars and all records.</a:t>
            </a:r>
          </a:p>
          <a:p>
            <a:pPr marL="0" indent="0">
              <a:spcBef>
                <a:spcPts val="0"/>
              </a:spcBef>
              <a:buNone/>
            </a:pPr>
            <a:r>
              <a:rPr lang="en-US" sz="1800" i="1" dirty="0" smtClean="0">
                <a:solidFill>
                  <a:srgbClr val="800000"/>
                </a:solidFill>
              </a:rPr>
              <a:t>“Not one stone shall be left on top of another, that shall not be thrown down”</a:t>
            </a:r>
            <a:r>
              <a:rPr lang="en-US" sz="1800" dirty="0" smtClean="0"/>
              <a:t> (</a:t>
            </a:r>
            <a:r>
              <a:rPr lang="en-US" sz="1800" b="1" dirty="0" smtClean="0">
                <a:solidFill>
                  <a:srgbClr val="800000"/>
                </a:solidFill>
              </a:rPr>
              <a:t>Matthew 24:2</a:t>
            </a:r>
            <a:r>
              <a:rPr lang="en-US" sz="1800" dirty="0" smtClean="0"/>
              <a:t>).</a:t>
            </a:r>
            <a:endParaRPr lang="en-US" sz="1800" i="1" dirty="0"/>
          </a:p>
        </p:txBody>
      </p:sp>
    </p:spTree>
    <p:extLst>
      <p:ext uri="{BB962C8B-B14F-4D97-AF65-F5344CB8AC3E}">
        <p14:creationId xmlns:p14="http://schemas.microsoft.com/office/powerpoint/2010/main" val="112831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or Kingdoms?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2"/>
            </a:pPr>
            <a:r>
              <a:rPr lang="en-US" sz="2000" dirty="0"/>
              <a:t>According to the angel helping Daniel, what do the beasts represent?  How can this be reconciled with the explanation of verses 23-24?</a:t>
            </a:r>
            <a:endParaRPr lang="en-US" sz="2000" dirty="0" smtClean="0"/>
          </a:p>
          <a:p>
            <a:pPr marL="0" indent="0">
              <a:spcBef>
                <a:spcPts val="0"/>
              </a:spcBef>
              <a:buNone/>
            </a:pPr>
            <a:r>
              <a:rPr lang="en-US" sz="2000" i="1" dirty="0" smtClean="0">
                <a:solidFill>
                  <a:srgbClr val="800000"/>
                </a:solidFill>
              </a:rPr>
              <a:t>“‘</a:t>
            </a:r>
            <a:r>
              <a:rPr lang="en-US" sz="2000" b="1" i="1" dirty="0" smtClean="0">
                <a:solidFill>
                  <a:srgbClr val="800000"/>
                </a:solidFill>
              </a:rPr>
              <a:t>Those </a:t>
            </a:r>
            <a:r>
              <a:rPr lang="en-US" sz="2000" b="1" i="1" dirty="0">
                <a:solidFill>
                  <a:srgbClr val="800000"/>
                </a:solidFill>
              </a:rPr>
              <a:t>great </a:t>
            </a:r>
            <a:r>
              <a:rPr lang="en-US" sz="2000" b="1" i="1" u="sng" dirty="0">
                <a:solidFill>
                  <a:srgbClr val="800000"/>
                </a:solidFill>
              </a:rPr>
              <a:t>beasts</a:t>
            </a:r>
            <a:r>
              <a:rPr lang="en-US" sz="2000" i="1" dirty="0">
                <a:solidFill>
                  <a:srgbClr val="800000"/>
                </a:solidFill>
              </a:rPr>
              <a:t>, which are four, are </a:t>
            </a:r>
            <a:r>
              <a:rPr lang="en-US" sz="2000" b="1" i="1" dirty="0">
                <a:solidFill>
                  <a:srgbClr val="800000"/>
                </a:solidFill>
              </a:rPr>
              <a:t>four </a:t>
            </a:r>
            <a:r>
              <a:rPr lang="en-US" sz="2000" b="1" i="1" u="sng" dirty="0">
                <a:solidFill>
                  <a:srgbClr val="800000"/>
                </a:solidFill>
              </a:rPr>
              <a:t>kings</a:t>
            </a:r>
            <a:r>
              <a:rPr lang="en-US" sz="2000" b="1" i="1" dirty="0">
                <a:solidFill>
                  <a:srgbClr val="800000"/>
                </a:solidFill>
              </a:rPr>
              <a:t> which arise out of the earth</a:t>
            </a:r>
            <a:r>
              <a:rPr lang="en-US" sz="2000" i="1" dirty="0" smtClean="0">
                <a:solidFill>
                  <a:srgbClr val="800000"/>
                </a:solidFill>
              </a:rPr>
              <a:t>.’ … Thus </a:t>
            </a:r>
            <a:r>
              <a:rPr lang="en-US" sz="2000" i="1" dirty="0">
                <a:solidFill>
                  <a:srgbClr val="800000"/>
                </a:solidFill>
              </a:rPr>
              <a:t>he </a:t>
            </a:r>
            <a:r>
              <a:rPr lang="en-US" sz="2000" i="1" dirty="0" smtClean="0">
                <a:solidFill>
                  <a:srgbClr val="800000"/>
                </a:solidFill>
              </a:rPr>
              <a:t>said: ‘The </a:t>
            </a:r>
            <a:r>
              <a:rPr lang="en-US" sz="2000" b="1" i="1" dirty="0">
                <a:solidFill>
                  <a:srgbClr val="800000"/>
                </a:solidFill>
              </a:rPr>
              <a:t>fourth </a:t>
            </a:r>
            <a:r>
              <a:rPr lang="en-US" sz="2000" b="1" i="1" u="sng" dirty="0">
                <a:solidFill>
                  <a:srgbClr val="800000"/>
                </a:solidFill>
              </a:rPr>
              <a:t>beast</a:t>
            </a:r>
            <a:r>
              <a:rPr lang="en-US" sz="2000" b="1" i="1" dirty="0">
                <a:solidFill>
                  <a:srgbClr val="800000"/>
                </a:solidFill>
              </a:rPr>
              <a:t> shall be A fourth </a:t>
            </a:r>
            <a:r>
              <a:rPr lang="en-US" sz="2000" b="1" i="1" u="sng" dirty="0">
                <a:solidFill>
                  <a:srgbClr val="800000"/>
                </a:solidFill>
              </a:rPr>
              <a:t>kingdom</a:t>
            </a:r>
            <a:r>
              <a:rPr lang="en-US" sz="2000" b="1" i="1" dirty="0">
                <a:solidFill>
                  <a:srgbClr val="800000"/>
                </a:solidFill>
              </a:rPr>
              <a:t> </a:t>
            </a:r>
            <a:r>
              <a:rPr lang="en-US" sz="2000" i="1" dirty="0">
                <a:solidFill>
                  <a:srgbClr val="800000"/>
                </a:solidFill>
              </a:rPr>
              <a:t>on earth, Which shall be </a:t>
            </a:r>
            <a:r>
              <a:rPr lang="en-US" sz="2000" b="1" i="1" dirty="0">
                <a:solidFill>
                  <a:srgbClr val="800000"/>
                </a:solidFill>
              </a:rPr>
              <a:t>different from all other </a:t>
            </a:r>
            <a:r>
              <a:rPr lang="en-US" sz="2000" b="1" i="1" u="sng" dirty="0">
                <a:solidFill>
                  <a:srgbClr val="800000"/>
                </a:solidFill>
              </a:rPr>
              <a:t>kingdoms</a:t>
            </a:r>
            <a:r>
              <a:rPr lang="en-US" sz="2000" i="1" dirty="0">
                <a:solidFill>
                  <a:srgbClr val="800000"/>
                </a:solidFill>
              </a:rPr>
              <a:t>, And shall devour the whole earth, Trample it and break it in pieces</a:t>
            </a:r>
            <a:r>
              <a:rPr lang="en-US" sz="2000" i="1" dirty="0" smtClean="0">
                <a:solidFill>
                  <a:srgbClr val="800000"/>
                </a:solidFill>
              </a:rPr>
              <a:t>. The </a:t>
            </a:r>
            <a:r>
              <a:rPr lang="en-US" sz="2000" b="1" i="1" dirty="0">
                <a:solidFill>
                  <a:srgbClr val="800000"/>
                </a:solidFill>
              </a:rPr>
              <a:t>ten </a:t>
            </a:r>
            <a:r>
              <a:rPr lang="en-US" sz="2000" b="1" i="1" u="sng" dirty="0">
                <a:solidFill>
                  <a:srgbClr val="800000"/>
                </a:solidFill>
              </a:rPr>
              <a:t>horns</a:t>
            </a:r>
            <a:r>
              <a:rPr lang="en-US" sz="2000" b="1" i="1" dirty="0">
                <a:solidFill>
                  <a:srgbClr val="800000"/>
                </a:solidFill>
              </a:rPr>
              <a:t> are ten </a:t>
            </a:r>
            <a:r>
              <a:rPr lang="en-US" sz="2000" b="1" i="1" u="sng" dirty="0">
                <a:solidFill>
                  <a:srgbClr val="800000"/>
                </a:solidFill>
              </a:rPr>
              <a:t>kings</a:t>
            </a:r>
            <a:r>
              <a:rPr lang="en-US" sz="2000" b="1" i="1" dirty="0">
                <a:solidFill>
                  <a:srgbClr val="800000"/>
                </a:solidFill>
              </a:rPr>
              <a:t> </a:t>
            </a:r>
            <a:r>
              <a:rPr lang="en-US" sz="2000" i="1" dirty="0">
                <a:solidFill>
                  <a:srgbClr val="800000"/>
                </a:solidFill>
              </a:rPr>
              <a:t>Who shall </a:t>
            </a:r>
            <a:r>
              <a:rPr lang="en-US" sz="2000" b="1" i="1" dirty="0">
                <a:solidFill>
                  <a:srgbClr val="800000"/>
                </a:solidFill>
              </a:rPr>
              <a:t>arise from this </a:t>
            </a:r>
            <a:r>
              <a:rPr lang="en-US" sz="2000" b="1" i="1" u="sng" dirty="0">
                <a:solidFill>
                  <a:srgbClr val="800000"/>
                </a:solidFill>
              </a:rPr>
              <a:t>kingdom</a:t>
            </a:r>
            <a:r>
              <a:rPr lang="en-US" sz="2000" i="1" dirty="0">
                <a:solidFill>
                  <a:srgbClr val="800000"/>
                </a:solidFill>
              </a:rPr>
              <a:t>. And another shall rise after them; He shall be different from the first ones, And shall subdue three kings</a:t>
            </a:r>
            <a:r>
              <a:rPr lang="en-US" sz="2000" i="1" dirty="0" smtClean="0">
                <a:solidFill>
                  <a:srgbClr val="800000"/>
                </a:solidFill>
              </a:rPr>
              <a:t>.’”  </a:t>
            </a:r>
            <a:r>
              <a:rPr lang="en-US" sz="2000" dirty="0" smtClean="0"/>
              <a:t>(</a:t>
            </a:r>
            <a:r>
              <a:rPr lang="en-US" sz="2000" b="1" dirty="0" smtClean="0">
                <a:solidFill>
                  <a:srgbClr val="800000"/>
                </a:solidFill>
              </a:rPr>
              <a:t>Daniel 7:17, 23-24</a:t>
            </a:r>
            <a:r>
              <a:rPr lang="en-US" sz="2000" dirty="0" smtClean="0"/>
              <a:t>)</a:t>
            </a:r>
          </a:p>
          <a:p>
            <a:pPr>
              <a:spcBef>
                <a:spcPts val="0"/>
              </a:spcBef>
            </a:pPr>
            <a:r>
              <a:rPr lang="en-US" sz="2000" dirty="0" smtClean="0"/>
              <a:t>They represent kings </a:t>
            </a:r>
            <a:r>
              <a:rPr lang="en-US" sz="2000" b="1" i="1" dirty="0" smtClean="0"/>
              <a:t>and</a:t>
            </a:r>
            <a:r>
              <a:rPr lang="en-US" sz="2000" dirty="0" smtClean="0"/>
              <a:t> kingdoms!</a:t>
            </a:r>
          </a:p>
          <a:p>
            <a:pPr>
              <a:spcBef>
                <a:spcPts val="0"/>
              </a:spcBef>
            </a:pPr>
            <a:r>
              <a:rPr lang="en-US" sz="2000" dirty="0" smtClean="0"/>
              <a:t>Each kingdom rises with the success of a rising, powerful king.</a:t>
            </a:r>
          </a:p>
          <a:p>
            <a:pPr>
              <a:spcBef>
                <a:spcPts val="0"/>
              </a:spcBef>
            </a:pPr>
            <a:r>
              <a:rPr lang="en-US" sz="2000" dirty="0" smtClean="0"/>
              <a:t>So, it represents both:  The king who arises </a:t>
            </a:r>
            <a:r>
              <a:rPr lang="en-US" sz="2000" b="1" i="1" dirty="0" smtClean="0"/>
              <a:t>and</a:t>
            </a:r>
            <a:r>
              <a:rPr lang="en-US" sz="2000" dirty="0" smtClean="0"/>
              <a:t> his kingdom that he builds.</a:t>
            </a:r>
            <a:endParaRPr lang="en-US" sz="2000" dirty="0"/>
          </a:p>
        </p:txBody>
      </p:sp>
    </p:spTree>
    <p:extLst>
      <p:ext uri="{BB962C8B-B14F-4D97-AF65-F5344CB8AC3E}">
        <p14:creationId xmlns:p14="http://schemas.microsoft.com/office/powerpoint/2010/main" val="2827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En</a:t>
            </a:r>
            <a:r>
              <a:rPr lang="en-US" dirty="0" smtClean="0"/>
              <a:t>d of the Jews</a:t>
            </a:r>
            <a:endParaRPr lang="en-US" dirty="0" smtClean="0"/>
          </a:p>
          <a:p>
            <a:r>
              <a:rPr lang="en-US" dirty="0" smtClean="0"/>
              <a:t>Daniel </a:t>
            </a:r>
            <a:r>
              <a:rPr lang="en-US" dirty="0" smtClean="0"/>
              <a:t>10-12</a:t>
            </a:r>
            <a:endParaRPr lang="en-US" dirty="0"/>
          </a:p>
        </p:txBody>
      </p:sp>
    </p:spTree>
    <p:extLst>
      <p:ext uri="{BB962C8B-B14F-4D97-AF65-F5344CB8AC3E}">
        <p14:creationId xmlns:p14="http://schemas.microsoft.com/office/powerpoint/2010/main" val="2338471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Sealed until the End</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sz="1700" i="1" dirty="0" smtClean="0">
                <a:solidFill>
                  <a:srgbClr val="800000"/>
                </a:solidFill>
              </a:rPr>
              <a:t>At </a:t>
            </a:r>
            <a:r>
              <a:rPr lang="en-US" sz="1700" i="1" dirty="0">
                <a:solidFill>
                  <a:srgbClr val="800000"/>
                </a:solidFill>
              </a:rPr>
              <a:t>that time Michael shall stand up, The great prince who stands watch over </a:t>
            </a:r>
            <a:r>
              <a:rPr lang="en-US" sz="1700" b="1" i="1" dirty="0">
                <a:solidFill>
                  <a:srgbClr val="800000"/>
                </a:solidFill>
              </a:rPr>
              <a:t>the sons of your people</a:t>
            </a:r>
            <a:r>
              <a:rPr lang="en-US" sz="1700" i="1" dirty="0">
                <a:solidFill>
                  <a:srgbClr val="800000"/>
                </a:solidFill>
              </a:rPr>
              <a:t>; And there shall be </a:t>
            </a:r>
            <a:r>
              <a:rPr lang="en-US" sz="1700" b="1" i="1" dirty="0">
                <a:solidFill>
                  <a:srgbClr val="800000"/>
                </a:solidFill>
              </a:rPr>
              <a:t>a time of trouble</a:t>
            </a:r>
            <a:r>
              <a:rPr lang="en-US" sz="1700" i="1" dirty="0">
                <a:solidFill>
                  <a:srgbClr val="800000"/>
                </a:solidFill>
              </a:rPr>
              <a:t>, Such as never was since there was a nation, Even to that time. And at that time </a:t>
            </a:r>
            <a:r>
              <a:rPr lang="en-US" sz="1700" b="1" i="1" dirty="0">
                <a:solidFill>
                  <a:srgbClr val="800000"/>
                </a:solidFill>
              </a:rPr>
              <a:t>your people shall be delivered, </a:t>
            </a:r>
            <a:r>
              <a:rPr lang="en-US" sz="1700" b="1" i="1" dirty="0" err="1">
                <a:solidFill>
                  <a:srgbClr val="800000"/>
                </a:solidFill>
              </a:rPr>
              <a:t>Every one</a:t>
            </a:r>
            <a:r>
              <a:rPr lang="en-US" sz="1700" b="1" i="1" dirty="0">
                <a:solidFill>
                  <a:srgbClr val="800000"/>
                </a:solidFill>
              </a:rPr>
              <a:t> who is found </a:t>
            </a:r>
            <a:r>
              <a:rPr lang="en-US" sz="1700" b="1" i="1" u="sng" dirty="0">
                <a:solidFill>
                  <a:srgbClr val="800000"/>
                </a:solidFill>
              </a:rPr>
              <a:t>written in the book</a:t>
            </a:r>
            <a:r>
              <a:rPr lang="en-US" sz="1700" i="1" dirty="0" smtClean="0">
                <a:solidFill>
                  <a:srgbClr val="800000"/>
                </a:solidFill>
              </a:rPr>
              <a:t>.  And </a:t>
            </a:r>
            <a:r>
              <a:rPr lang="en-US" sz="1700" i="1" dirty="0">
                <a:solidFill>
                  <a:srgbClr val="800000"/>
                </a:solidFill>
              </a:rPr>
              <a:t>many of those who sleep in the dust of the earth shall awake, Some to everlasting life, Some to shame and everlasting contempt</a:t>
            </a:r>
            <a:r>
              <a:rPr lang="en-US" sz="1700" i="1" dirty="0" smtClean="0">
                <a:solidFill>
                  <a:srgbClr val="800000"/>
                </a:solidFill>
              </a:rPr>
              <a:t>.  Those </a:t>
            </a:r>
            <a:r>
              <a:rPr lang="en-US" sz="1700" i="1" dirty="0">
                <a:solidFill>
                  <a:srgbClr val="800000"/>
                </a:solidFill>
              </a:rPr>
              <a:t>who are wise shall shine Like the brightness of the firmament, And those who turn many to righteousness Like the stars forever and ever</a:t>
            </a:r>
            <a:r>
              <a:rPr lang="en-US" sz="1700" i="1" dirty="0" smtClean="0">
                <a:solidFill>
                  <a:srgbClr val="800000"/>
                </a:solidFill>
              </a:rPr>
              <a:t>.  But </a:t>
            </a:r>
            <a:r>
              <a:rPr lang="en-US" sz="1700" i="1" dirty="0">
                <a:solidFill>
                  <a:srgbClr val="800000"/>
                </a:solidFill>
              </a:rPr>
              <a:t>you, Daniel, </a:t>
            </a:r>
            <a:r>
              <a:rPr lang="en-US" sz="1700" b="1" i="1" dirty="0">
                <a:solidFill>
                  <a:srgbClr val="800000"/>
                </a:solidFill>
              </a:rPr>
              <a:t>shut up the words, and seal the book until the time of the end</a:t>
            </a:r>
            <a:r>
              <a:rPr lang="en-US" sz="1700" i="1" dirty="0">
                <a:solidFill>
                  <a:srgbClr val="800000"/>
                </a:solidFill>
              </a:rPr>
              <a:t>; many shall run to and fro, and knowledge shall increase</a:t>
            </a:r>
            <a:r>
              <a:rPr lang="en-US" sz="1700" i="1" dirty="0" smtClean="0">
                <a:solidFill>
                  <a:srgbClr val="800000"/>
                </a:solidFill>
              </a:rPr>
              <a:t>.” </a:t>
            </a:r>
            <a:r>
              <a:rPr lang="en-US" sz="1700" i="1" dirty="0">
                <a:solidFill>
                  <a:srgbClr val="800000"/>
                </a:solidFill>
              </a:rPr>
              <a:t>Then I, Daniel, looked; and there stood two others, one on this riverbank and the other on that </a:t>
            </a:r>
            <a:r>
              <a:rPr lang="en-US" sz="1700" i="1" dirty="0" smtClean="0">
                <a:solidFill>
                  <a:srgbClr val="800000"/>
                </a:solidFill>
              </a:rPr>
              <a:t>riverbank. </a:t>
            </a:r>
            <a:r>
              <a:rPr lang="en-US" sz="1700" i="1" dirty="0">
                <a:solidFill>
                  <a:srgbClr val="800000"/>
                </a:solidFill>
              </a:rPr>
              <a:t>And one said to the man clothed in linen, who was above the waters of the river, </a:t>
            </a:r>
            <a:r>
              <a:rPr lang="en-US" sz="1700" i="1" dirty="0" smtClean="0">
                <a:solidFill>
                  <a:srgbClr val="800000"/>
                </a:solidFill>
              </a:rPr>
              <a:t>“How </a:t>
            </a:r>
            <a:r>
              <a:rPr lang="en-US" sz="1700" i="1" dirty="0">
                <a:solidFill>
                  <a:srgbClr val="800000"/>
                </a:solidFill>
              </a:rPr>
              <a:t>long shall the fulfillment of these wonders be</a:t>
            </a:r>
            <a:r>
              <a:rPr lang="en-US" sz="1700" i="1" dirty="0" smtClean="0">
                <a:solidFill>
                  <a:srgbClr val="800000"/>
                </a:solidFill>
              </a:rPr>
              <a:t>?” </a:t>
            </a:r>
            <a:r>
              <a:rPr lang="en-US" sz="1700" i="1" dirty="0">
                <a:solidFill>
                  <a:srgbClr val="800000"/>
                </a:solidFill>
              </a:rPr>
              <a:t>Then I heard the man clothed in linen, </a:t>
            </a:r>
            <a:r>
              <a:rPr lang="en-US" sz="1700" b="1" i="1" dirty="0">
                <a:solidFill>
                  <a:srgbClr val="800000"/>
                </a:solidFill>
              </a:rPr>
              <a:t>who was above the waters of the river, when he held up his right hand and his left hand to heaven</a:t>
            </a:r>
            <a:r>
              <a:rPr lang="en-US" sz="1700" i="1" dirty="0">
                <a:solidFill>
                  <a:srgbClr val="800000"/>
                </a:solidFill>
              </a:rPr>
              <a:t>, and </a:t>
            </a:r>
            <a:r>
              <a:rPr lang="en-US" sz="1700" b="1" i="1" dirty="0">
                <a:solidFill>
                  <a:srgbClr val="800000"/>
                </a:solidFill>
              </a:rPr>
              <a:t>swore by Him who lives forever</a:t>
            </a:r>
            <a:r>
              <a:rPr lang="en-US" sz="1700" i="1" dirty="0">
                <a:solidFill>
                  <a:srgbClr val="800000"/>
                </a:solidFill>
              </a:rPr>
              <a:t>, </a:t>
            </a:r>
            <a:r>
              <a:rPr lang="en-US" sz="1700" b="1" i="1" dirty="0">
                <a:solidFill>
                  <a:srgbClr val="800000"/>
                </a:solidFill>
              </a:rPr>
              <a:t>that it shall be for a time, times, and half a time; and when </a:t>
            </a:r>
            <a:r>
              <a:rPr lang="en-US" sz="1700" b="1" i="1" u="sng" dirty="0">
                <a:solidFill>
                  <a:srgbClr val="800000"/>
                </a:solidFill>
              </a:rPr>
              <a:t>the power of the holy people has been completely shattered</a:t>
            </a:r>
            <a:r>
              <a:rPr lang="en-US" sz="1700" b="1" i="1" dirty="0">
                <a:solidFill>
                  <a:srgbClr val="800000"/>
                </a:solidFill>
              </a:rPr>
              <a:t>, all these things shall be </a:t>
            </a:r>
            <a:r>
              <a:rPr lang="en-US" sz="1700" b="1" i="1" dirty="0" smtClean="0">
                <a:solidFill>
                  <a:srgbClr val="800000"/>
                </a:solidFill>
              </a:rPr>
              <a:t>finished</a:t>
            </a:r>
            <a:r>
              <a:rPr lang="en-US" sz="1700" i="1" dirty="0" smtClean="0">
                <a:solidFill>
                  <a:srgbClr val="800000"/>
                </a:solidFill>
              </a:rPr>
              <a:t>. </a:t>
            </a:r>
            <a:r>
              <a:rPr lang="en-US" sz="1700" i="1" dirty="0">
                <a:solidFill>
                  <a:srgbClr val="800000"/>
                </a:solidFill>
              </a:rPr>
              <a:t>Although I heard, I did not understand. Then I said, </a:t>
            </a:r>
            <a:r>
              <a:rPr lang="en-US" sz="1700" i="1" dirty="0" smtClean="0">
                <a:solidFill>
                  <a:srgbClr val="800000"/>
                </a:solidFill>
              </a:rPr>
              <a:t>“My </a:t>
            </a:r>
            <a:r>
              <a:rPr lang="en-US" sz="1700" i="1" dirty="0">
                <a:solidFill>
                  <a:srgbClr val="800000"/>
                </a:solidFill>
              </a:rPr>
              <a:t>lord, what shall be the end of these things</a:t>
            </a:r>
            <a:r>
              <a:rPr lang="en-US" sz="1700" i="1" dirty="0" smtClean="0">
                <a:solidFill>
                  <a:srgbClr val="800000"/>
                </a:solidFill>
              </a:rPr>
              <a:t>?” </a:t>
            </a:r>
            <a:r>
              <a:rPr lang="en-US" sz="1700" i="1" dirty="0">
                <a:solidFill>
                  <a:srgbClr val="800000"/>
                </a:solidFill>
              </a:rPr>
              <a:t>And he said, </a:t>
            </a:r>
            <a:r>
              <a:rPr lang="en-US" sz="1700" i="1" dirty="0" smtClean="0">
                <a:solidFill>
                  <a:srgbClr val="800000"/>
                </a:solidFill>
              </a:rPr>
              <a:t>“Go </a:t>
            </a:r>
            <a:r>
              <a:rPr lang="en-US" sz="1700" i="1" dirty="0">
                <a:solidFill>
                  <a:srgbClr val="800000"/>
                </a:solidFill>
              </a:rPr>
              <a:t>your way, Daniel, for </a:t>
            </a:r>
            <a:r>
              <a:rPr lang="en-US" sz="1700" b="1" i="1" dirty="0">
                <a:solidFill>
                  <a:srgbClr val="800000"/>
                </a:solidFill>
              </a:rPr>
              <a:t>the words are closed up and </a:t>
            </a:r>
            <a:r>
              <a:rPr lang="en-US" sz="1700" b="1" i="1" u="sng" dirty="0">
                <a:solidFill>
                  <a:srgbClr val="800000"/>
                </a:solidFill>
              </a:rPr>
              <a:t>sealed till the time of the end</a:t>
            </a:r>
            <a:r>
              <a:rPr lang="en-US" sz="1700" i="1" dirty="0">
                <a:solidFill>
                  <a:srgbClr val="800000"/>
                </a:solidFill>
              </a:rPr>
              <a:t>. </a:t>
            </a:r>
            <a:r>
              <a:rPr lang="en-US" sz="1700" i="1" dirty="0" smtClean="0">
                <a:solidFill>
                  <a:srgbClr val="800000"/>
                </a:solidFill>
              </a:rPr>
              <a:t> </a:t>
            </a:r>
            <a:r>
              <a:rPr lang="en-US" sz="1700" dirty="0" smtClean="0"/>
              <a:t>(</a:t>
            </a:r>
            <a:r>
              <a:rPr lang="en-US" sz="1700" b="1" dirty="0" smtClean="0">
                <a:solidFill>
                  <a:srgbClr val="800000"/>
                </a:solidFill>
              </a:rPr>
              <a:t>Daniel 12:1-9</a:t>
            </a:r>
            <a:r>
              <a:rPr lang="en-US" sz="1700" dirty="0" smtClean="0"/>
              <a:t>)</a:t>
            </a:r>
            <a:endParaRPr lang="en-US" sz="1700" dirty="0"/>
          </a:p>
        </p:txBody>
      </p:sp>
    </p:spTree>
    <p:extLst>
      <p:ext uri="{BB962C8B-B14F-4D97-AF65-F5344CB8AC3E}">
        <p14:creationId xmlns:p14="http://schemas.microsoft.com/office/powerpoint/2010/main" val="5975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a:t>
            </a:r>
            <a:r>
              <a:rPr lang="en-US" sz="1800" b="1" dirty="0" smtClean="0"/>
              <a:t>14 </a:t>
            </a:r>
            <a:r>
              <a:rPr lang="en-US" sz="1800" b="1" dirty="0" smtClean="0"/>
              <a:t>– </a:t>
            </a:r>
            <a:r>
              <a:rPr lang="en-US" sz="1800" b="1" dirty="0" smtClean="0"/>
              <a:t>The Sea </a:t>
            </a:r>
            <a:r>
              <a:rPr lang="en-US" sz="1800" b="1" smtClean="0"/>
              <a:t>and Earth Beasts</a:t>
            </a:r>
            <a:endParaRPr lang="en-US" sz="1800" b="1" dirty="0"/>
          </a:p>
        </p:txBody>
      </p:sp>
    </p:spTree>
    <p:extLst>
      <p:ext uri="{BB962C8B-B14F-4D97-AF65-F5344CB8AC3E}">
        <p14:creationId xmlns:p14="http://schemas.microsoft.com/office/powerpoint/2010/main" val="109484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Dragon’s Wrath</a:t>
            </a:r>
          </a:p>
          <a:p>
            <a:r>
              <a:rPr lang="en-US" dirty="0" smtClean="0"/>
              <a:t>Revelation 12:12-17</a:t>
            </a:r>
            <a:endParaRPr lang="en-US" dirty="0"/>
          </a:p>
        </p:txBody>
      </p:sp>
    </p:spTree>
    <p:extLst>
      <p:ext uri="{BB962C8B-B14F-4D97-AF65-F5344CB8AC3E}">
        <p14:creationId xmlns:p14="http://schemas.microsoft.com/office/powerpoint/2010/main" val="10057696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en-US" dirty="0"/>
              <a:t>Comparing the Visions</a:t>
            </a:r>
          </a:p>
        </p:txBody>
      </p:sp>
      <p:sp>
        <p:nvSpPr>
          <p:cNvPr id="281620" name="Rectangle 20"/>
          <p:cNvSpPr>
            <a:spLocks noGrp="1" noChangeArrowheads="1"/>
          </p:cNvSpPr>
          <p:nvPr>
            <p:ph sz="quarter" idx="10"/>
          </p:nvPr>
        </p:nvSpPr>
        <p:spPr>
          <a:xfrm>
            <a:off x="1811462" y="1211495"/>
            <a:ext cx="1450558" cy="589842"/>
          </a:xfrm>
          <a:noFill/>
          <a:ln/>
        </p:spPr>
        <p:txBody>
          <a:bodyPr/>
          <a:lstStyle/>
          <a:p>
            <a:pPr marL="0" indent="0" algn="ctr">
              <a:lnSpc>
                <a:spcPct val="80000"/>
              </a:lnSpc>
              <a:buFont typeface="Wingdings" pitchFamily="2" charset="2"/>
              <a:buNone/>
            </a:pPr>
            <a:r>
              <a:rPr lang="en-US" altLang="en-US" sz="1400" b="1" dirty="0">
                <a:solidFill>
                  <a:srgbClr val="800000"/>
                </a:solidFill>
              </a:rPr>
              <a:t>Babylon</a:t>
            </a:r>
          </a:p>
          <a:p>
            <a:pPr marL="0" indent="0" algn="ctr">
              <a:lnSpc>
                <a:spcPct val="80000"/>
              </a:lnSpc>
              <a:buFont typeface="Wingdings" pitchFamily="2" charset="2"/>
              <a:buNone/>
            </a:pPr>
            <a:r>
              <a:rPr lang="en-US" altLang="en-US" sz="1400" dirty="0"/>
              <a:t>612-539 B.C.</a:t>
            </a:r>
          </a:p>
        </p:txBody>
      </p:sp>
      <p:sp>
        <p:nvSpPr>
          <p:cNvPr id="281604" name="Rectangle 4"/>
          <p:cNvSpPr>
            <a:spLocks noChangeArrowheads="1"/>
          </p:cNvSpPr>
          <p:nvPr/>
        </p:nvSpPr>
        <p:spPr bwMode="auto">
          <a:xfrm>
            <a:off x="348089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Head of Gold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5" name="Rectangle 5"/>
          <p:cNvSpPr>
            <a:spLocks noChangeArrowheads="1"/>
          </p:cNvSpPr>
          <p:nvPr/>
        </p:nvSpPr>
        <p:spPr bwMode="auto">
          <a:xfrm>
            <a:off x="348089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Arms &amp; Chest of Silver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6" name="Rectangle 6"/>
          <p:cNvSpPr>
            <a:spLocks noChangeArrowheads="1"/>
          </p:cNvSpPr>
          <p:nvPr/>
        </p:nvSpPr>
        <p:spPr bwMode="auto">
          <a:xfrm>
            <a:off x="348089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Belly and Thighs of Bronze</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7" name="Rectangle 7"/>
          <p:cNvSpPr>
            <a:spLocks noChangeArrowheads="1"/>
          </p:cNvSpPr>
          <p:nvPr/>
        </p:nvSpPr>
        <p:spPr bwMode="auto">
          <a:xfrm>
            <a:off x="3480890" y="344561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Legs of Iron with Feet mixed with Clay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8" name="Rectangle 8"/>
          <p:cNvSpPr>
            <a:spLocks noChangeArrowheads="1"/>
          </p:cNvSpPr>
          <p:nvPr/>
        </p:nvSpPr>
        <p:spPr bwMode="auto">
          <a:xfrm>
            <a:off x="698446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Lion’s Mouth</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9" name="Rectangle 9"/>
          <p:cNvSpPr>
            <a:spLocks noChangeArrowheads="1"/>
          </p:cNvSpPr>
          <p:nvPr/>
        </p:nvSpPr>
        <p:spPr bwMode="auto">
          <a:xfrm>
            <a:off x="698446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Bear’s Feet</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0" name="Rectangle 10"/>
          <p:cNvSpPr>
            <a:spLocks noChangeArrowheads="1"/>
          </p:cNvSpPr>
          <p:nvPr/>
        </p:nvSpPr>
        <p:spPr bwMode="auto">
          <a:xfrm>
            <a:off x="698446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Leopard’s Body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1" name="Rectangle 11"/>
          <p:cNvSpPr>
            <a:spLocks noChangeArrowheads="1"/>
          </p:cNvSpPr>
          <p:nvPr/>
        </p:nvSpPr>
        <p:spPr bwMode="auto">
          <a:xfrm>
            <a:off x="683206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7 Heads and 10 Horns, Blasphemous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2" name="Rectangle 12"/>
          <p:cNvSpPr>
            <a:spLocks noChangeArrowheads="1"/>
          </p:cNvSpPr>
          <p:nvPr/>
        </p:nvSpPr>
        <p:spPr bwMode="auto">
          <a:xfrm>
            <a:off x="5189710"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Lion</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3" name="Rectangle 13"/>
          <p:cNvSpPr>
            <a:spLocks noChangeArrowheads="1"/>
          </p:cNvSpPr>
          <p:nvPr/>
        </p:nvSpPr>
        <p:spPr bwMode="auto">
          <a:xfrm>
            <a:off x="5189710"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4" name="Rectangle 14"/>
          <p:cNvSpPr>
            <a:spLocks noChangeArrowheads="1"/>
          </p:cNvSpPr>
          <p:nvPr/>
        </p:nvSpPr>
        <p:spPr bwMode="auto">
          <a:xfrm>
            <a:off x="5189710"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5" name="Rectangle 15"/>
          <p:cNvSpPr>
            <a:spLocks noChangeArrowheads="1"/>
          </p:cNvSpPr>
          <p:nvPr/>
        </p:nvSpPr>
        <p:spPr bwMode="auto">
          <a:xfrm>
            <a:off x="5037310"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Dreadful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with</a:t>
            </a:r>
            <a:b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Iron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Teeth and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
            </a:r>
            <a:b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10 Horns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and </a:t>
            </a: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Great Words</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7" name="Rectangle 17"/>
          <p:cNvSpPr>
            <a:spLocks noChangeArrowheads="1"/>
          </p:cNvSpPr>
          <p:nvPr/>
        </p:nvSpPr>
        <p:spPr bwMode="auto">
          <a:xfrm>
            <a:off x="332849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2</a:t>
            </a:r>
          </a:p>
        </p:txBody>
      </p:sp>
      <p:sp>
        <p:nvSpPr>
          <p:cNvPr id="281618" name="Rectangle 18"/>
          <p:cNvSpPr>
            <a:spLocks noChangeArrowheads="1"/>
          </p:cNvSpPr>
          <p:nvPr/>
        </p:nvSpPr>
        <p:spPr bwMode="auto">
          <a:xfrm>
            <a:off x="6832060"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Revelation 13</a:t>
            </a:r>
          </a:p>
        </p:txBody>
      </p:sp>
      <p:sp>
        <p:nvSpPr>
          <p:cNvPr id="281619" name="Rectangle 19"/>
          <p:cNvSpPr>
            <a:spLocks noChangeArrowheads="1"/>
          </p:cNvSpPr>
          <p:nvPr/>
        </p:nvSpPr>
        <p:spPr bwMode="auto">
          <a:xfrm>
            <a:off x="5113510"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7</a:t>
            </a:r>
          </a:p>
        </p:txBody>
      </p:sp>
      <p:sp>
        <p:nvSpPr>
          <p:cNvPr id="281621" name="Rectangle 21"/>
          <p:cNvSpPr>
            <a:spLocks noChangeArrowheads="1"/>
          </p:cNvSpPr>
          <p:nvPr/>
        </p:nvSpPr>
        <p:spPr bwMode="auto">
          <a:xfrm>
            <a:off x="1889041"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err="1">
                <a:solidFill>
                  <a:srgbClr val="800000"/>
                </a:solidFill>
                <a:latin typeface="Times New Roman" panose="02020603050405020304" pitchFamily="18" charset="0"/>
                <a:cs typeface="Times New Roman" panose="02020603050405020304" pitchFamily="18" charset="0"/>
              </a:rPr>
              <a:t>Medo</a:t>
            </a:r>
            <a:r>
              <a:rPr lang="en-US" altLang="en-US" sz="1400" b="1" dirty="0">
                <a:solidFill>
                  <a:srgbClr val="800000"/>
                </a:solidFill>
                <a:latin typeface="Times New Roman" panose="02020603050405020304" pitchFamily="18" charset="0"/>
                <a:cs typeface="Times New Roman" panose="02020603050405020304" pitchFamily="18" charset="0"/>
              </a:rPr>
              <a:t>-Persia</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539-331 B.C.</a:t>
            </a:r>
          </a:p>
        </p:txBody>
      </p:sp>
      <p:sp>
        <p:nvSpPr>
          <p:cNvPr id="281622" name="Rectangle 22"/>
          <p:cNvSpPr>
            <a:spLocks noChangeArrowheads="1"/>
          </p:cNvSpPr>
          <p:nvPr/>
        </p:nvSpPr>
        <p:spPr bwMode="auto">
          <a:xfrm>
            <a:off x="1889041"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Greece</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331-64 B.C.</a:t>
            </a:r>
          </a:p>
        </p:txBody>
      </p:sp>
      <p:sp>
        <p:nvSpPr>
          <p:cNvPr id="281623" name="Rectangle 23"/>
          <p:cNvSpPr>
            <a:spLocks noChangeArrowheads="1"/>
          </p:cNvSpPr>
          <p:nvPr/>
        </p:nvSpPr>
        <p:spPr bwMode="auto">
          <a:xfrm>
            <a:off x="1812841" y="3445615"/>
            <a:ext cx="1447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Rome </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64 </a:t>
            </a:r>
            <a:r>
              <a:rPr lang="en-US" altLang="en-US" sz="1400" dirty="0" smtClean="0">
                <a:solidFill>
                  <a:schemeClr val="bg1">
                    <a:lumMod val="85000"/>
                    <a:lumOff val="15000"/>
                  </a:schemeClr>
                </a:solidFill>
                <a:latin typeface="Times New Roman" panose="02020603050405020304" pitchFamily="18" charset="0"/>
                <a:cs typeface="Times New Roman" panose="02020603050405020304" pitchFamily="18" charset="0"/>
              </a:rPr>
              <a:t>B.C. - 476 </a:t>
            </a: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AD</a:t>
            </a:r>
          </a:p>
        </p:txBody>
      </p:sp>
      <p:sp>
        <p:nvSpPr>
          <p:cNvPr id="281624" name="Rectangle 24"/>
          <p:cNvSpPr>
            <a:spLocks noChangeArrowheads="1"/>
          </p:cNvSpPr>
          <p:nvPr/>
        </p:nvSpPr>
        <p:spPr bwMode="auto">
          <a:xfrm>
            <a:off x="1812841"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History</a:t>
            </a:r>
          </a:p>
        </p:txBody>
      </p:sp>
      <p:sp>
        <p:nvSpPr>
          <p:cNvPr id="281626" name="Rectangle 26"/>
          <p:cNvSpPr>
            <a:spLocks noChangeArrowheads="1"/>
          </p:cNvSpPr>
          <p:nvPr/>
        </p:nvSpPr>
        <p:spPr bwMode="auto">
          <a:xfrm>
            <a:off x="3480890"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Body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7" name="Rectangle 27"/>
          <p:cNvSpPr>
            <a:spLocks noChangeArrowheads="1"/>
          </p:cNvSpPr>
          <p:nvPr/>
        </p:nvSpPr>
        <p:spPr bwMode="auto">
          <a:xfrm>
            <a:off x="683206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Body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smtClean="0">
                <a:solidFill>
                  <a:schemeClr val="bg1">
                    <a:lumMod val="85000"/>
                    <a:lumOff val="15000"/>
                  </a:schemeClr>
                </a:solidFill>
                <a:latin typeface="Times New Roman" panose="02020603050405020304" pitchFamily="18" charset="0"/>
                <a:cs typeface="Times New Roman" panose="02020603050405020304" pitchFamily="18" charset="0"/>
              </a:rPr>
              <a:t>1 </a:t>
            </a: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Ultimate Enemy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8" name="Rectangle 28"/>
          <p:cNvSpPr>
            <a:spLocks noChangeArrowheads="1"/>
          </p:cNvSpPr>
          <p:nvPr/>
        </p:nvSpPr>
        <p:spPr bwMode="auto">
          <a:xfrm>
            <a:off x="5037310"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4 Beasts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9" name="Rectangle 29"/>
          <p:cNvSpPr>
            <a:spLocks noChangeArrowheads="1"/>
          </p:cNvSpPr>
          <p:nvPr/>
        </p:nvSpPr>
        <p:spPr bwMode="auto">
          <a:xfrm>
            <a:off x="1889041"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4 World Empires</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pic>
        <p:nvPicPr>
          <p:cNvPr id="28" name="Picture 6" descr="stat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31" y="992518"/>
            <a:ext cx="1391194" cy="406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69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1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16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16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16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16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16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16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6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16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16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16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16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16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16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16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16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16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1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p:bldP spid="281605" grpId="0"/>
      <p:bldP spid="281606" grpId="0"/>
      <p:bldP spid="281607" grpId="0"/>
      <p:bldP spid="281608" grpId="0"/>
      <p:bldP spid="281609" grpId="0"/>
      <p:bldP spid="281610" grpId="0"/>
      <p:bldP spid="281611" grpId="0"/>
      <p:bldP spid="281612" grpId="0"/>
      <p:bldP spid="281613" grpId="0"/>
      <p:bldP spid="281614" grpId="0"/>
      <p:bldP spid="281615" grpId="0"/>
      <p:bldP spid="281617" grpId="0"/>
      <p:bldP spid="281618" grpId="0"/>
      <p:bldP spid="281619" grpId="0"/>
      <p:bldP spid="281626" grpId="0"/>
      <p:bldP spid="281627" grpId="0"/>
      <p:bldP spid="281628" grpId="0"/>
      <p:bldP spid="2816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Fourth Beast &amp; Pompous Horn</a:t>
            </a:r>
            <a:endParaRPr lang="en-US" dirty="0"/>
          </a:p>
        </p:txBody>
      </p:sp>
      <p:sp>
        <p:nvSpPr>
          <p:cNvPr id="3" name="Content Placeholder 2"/>
          <p:cNvSpPr>
            <a:spLocks noGrp="1"/>
          </p:cNvSpPr>
          <p:nvPr>
            <p:ph sz="quarter" idx="10"/>
          </p:nvPr>
        </p:nvSpPr>
        <p:spPr/>
        <p:txBody>
          <a:bodyPr/>
          <a:lstStyle/>
          <a:p>
            <a:pPr marL="346075" lvl="0" indent="-346075">
              <a:lnSpc>
                <a:spcPct val="95000"/>
              </a:lnSpc>
              <a:spcBef>
                <a:spcPts val="0"/>
              </a:spcBef>
              <a:buFont typeface="+mj-lt"/>
              <a:buAutoNum type="arabicPeriod" startAt="13"/>
            </a:pPr>
            <a:r>
              <a:rPr lang="en-US" sz="1600" dirty="0"/>
              <a:t>What terrible things will the fourth beast do?  For how long?</a:t>
            </a:r>
            <a:endParaRPr lang="en-US" sz="1600" dirty="0" smtClean="0"/>
          </a:p>
          <a:p>
            <a:pPr marL="0" indent="0">
              <a:lnSpc>
                <a:spcPct val="95000"/>
              </a:lnSpc>
              <a:spcBef>
                <a:spcPts val="0"/>
              </a:spcBef>
              <a:buNone/>
            </a:pPr>
            <a:r>
              <a:rPr lang="en-US" sz="1600" i="1" dirty="0" smtClean="0">
                <a:solidFill>
                  <a:srgbClr val="800000"/>
                </a:solidFill>
              </a:rPr>
              <a:t>“Then </a:t>
            </a:r>
            <a:r>
              <a:rPr lang="en-US" sz="1600" i="1" dirty="0">
                <a:solidFill>
                  <a:srgbClr val="800000"/>
                </a:solidFill>
              </a:rPr>
              <a:t>I wished to know </a:t>
            </a:r>
            <a:r>
              <a:rPr lang="en-US" sz="1600" b="1" i="1" dirty="0">
                <a:solidFill>
                  <a:srgbClr val="800000"/>
                </a:solidFill>
              </a:rPr>
              <a:t>the truth about the fourth beast</a:t>
            </a:r>
            <a:r>
              <a:rPr lang="en-US" sz="1600" i="1" dirty="0">
                <a:solidFill>
                  <a:srgbClr val="800000"/>
                </a:solidFill>
              </a:rPr>
              <a:t>, which was different from all the others, exceedingly dreadful, with its teeth of iron and its nails of bronze, which </a:t>
            </a:r>
            <a:r>
              <a:rPr lang="en-US" sz="1600" b="1" i="1" dirty="0">
                <a:solidFill>
                  <a:srgbClr val="800000"/>
                </a:solidFill>
              </a:rPr>
              <a:t>devoured, broke in pieces, and trampled the </a:t>
            </a:r>
            <a:r>
              <a:rPr lang="en-US" sz="1600" b="1" i="1" u="sng" dirty="0">
                <a:solidFill>
                  <a:srgbClr val="800000"/>
                </a:solidFill>
              </a:rPr>
              <a:t>residue</a:t>
            </a:r>
            <a:r>
              <a:rPr lang="en-US" sz="1600" b="1" i="1" dirty="0">
                <a:solidFill>
                  <a:srgbClr val="800000"/>
                </a:solidFill>
              </a:rPr>
              <a:t> with its feet</a:t>
            </a:r>
            <a:r>
              <a:rPr lang="en-US" sz="1600" i="1" dirty="0" smtClean="0">
                <a:solidFill>
                  <a:srgbClr val="800000"/>
                </a:solidFill>
              </a:rPr>
              <a:t>; and </a:t>
            </a:r>
            <a:r>
              <a:rPr lang="en-US" sz="1600" i="1" dirty="0">
                <a:solidFill>
                  <a:srgbClr val="800000"/>
                </a:solidFill>
              </a:rPr>
              <a:t>the ten horns that were on its head, and </a:t>
            </a:r>
            <a:r>
              <a:rPr lang="en-US" sz="1600" b="1" i="1" dirty="0">
                <a:solidFill>
                  <a:srgbClr val="800000"/>
                </a:solidFill>
              </a:rPr>
              <a:t>the other horn which came up, before which three fell</a:t>
            </a:r>
            <a:r>
              <a:rPr lang="en-US" sz="1600" i="1" dirty="0">
                <a:solidFill>
                  <a:srgbClr val="800000"/>
                </a:solidFill>
              </a:rPr>
              <a:t>, namely, that horn which had </a:t>
            </a:r>
            <a:r>
              <a:rPr lang="en-US" sz="1600" b="1" i="1" dirty="0">
                <a:solidFill>
                  <a:srgbClr val="800000"/>
                </a:solidFill>
              </a:rPr>
              <a:t>eyes and a mouth which spoke pompous words</a:t>
            </a:r>
            <a:r>
              <a:rPr lang="en-US" sz="1600" i="1" dirty="0">
                <a:solidFill>
                  <a:srgbClr val="800000"/>
                </a:solidFill>
              </a:rPr>
              <a:t>, whose </a:t>
            </a:r>
            <a:r>
              <a:rPr lang="en-US" sz="1600" b="1" i="1" dirty="0">
                <a:solidFill>
                  <a:srgbClr val="800000"/>
                </a:solidFill>
              </a:rPr>
              <a:t>appearance was greater </a:t>
            </a:r>
            <a:r>
              <a:rPr lang="en-US" sz="1600" i="1" dirty="0">
                <a:solidFill>
                  <a:srgbClr val="800000"/>
                </a:solidFill>
              </a:rPr>
              <a:t>than his fellows</a:t>
            </a:r>
            <a:r>
              <a:rPr lang="en-US" sz="1600" i="1" dirty="0" smtClean="0">
                <a:solidFill>
                  <a:srgbClr val="800000"/>
                </a:solidFill>
              </a:rPr>
              <a:t>.  I </a:t>
            </a:r>
            <a:r>
              <a:rPr lang="en-US" sz="1600" i="1" dirty="0">
                <a:solidFill>
                  <a:srgbClr val="800000"/>
                </a:solidFill>
              </a:rPr>
              <a:t>was watching; and </a:t>
            </a:r>
            <a:r>
              <a:rPr lang="en-US" sz="1600" b="1" i="1" dirty="0">
                <a:solidFill>
                  <a:srgbClr val="800000"/>
                </a:solidFill>
              </a:rPr>
              <a:t>the same horn was making </a:t>
            </a:r>
            <a:r>
              <a:rPr lang="en-US" sz="1600" b="1" i="1" u="sng" dirty="0">
                <a:solidFill>
                  <a:srgbClr val="800000"/>
                </a:solidFill>
              </a:rPr>
              <a:t>war against the saints</a:t>
            </a:r>
            <a:r>
              <a:rPr lang="en-US" sz="1600" b="1" i="1" dirty="0">
                <a:solidFill>
                  <a:srgbClr val="800000"/>
                </a:solidFill>
              </a:rPr>
              <a:t>, and </a:t>
            </a:r>
            <a:r>
              <a:rPr lang="en-US" sz="1600" b="1" i="1" u="sng" dirty="0">
                <a:solidFill>
                  <a:srgbClr val="800000"/>
                </a:solidFill>
              </a:rPr>
              <a:t>prevailing</a:t>
            </a:r>
            <a:r>
              <a:rPr lang="en-US" sz="1600" b="1" i="1" dirty="0">
                <a:solidFill>
                  <a:srgbClr val="800000"/>
                </a:solidFill>
              </a:rPr>
              <a:t> against them</a:t>
            </a:r>
            <a:r>
              <a:rPr lang="en-US" sz="1600" i="1" dirty="0" smtClean="0">
                <a:solidFill>
                  <a:srgbClr val="800000"/>
                </a:solidFill>
              </a:rPr>
              <a:t>, until </a:t>
            </a:r>
            <a:r>
              <a:rPr lang="en-US" sz="1600" i="1" dirty="0">
                <a:solidFill>
                  <a:srgbClr val="800000"/>
                </a:solidFill>
              </a:rPr>
              <a:t>the Ancient of Days came, and a </a:t>
            </a:r>
            <a:r>
              <a:rPr lang="en-US" sz="1600" b="1" i="1" dirty="0">
                <a:solidFill>
                  <a:srgbClr val="800000"/>
                </a:solidFill>
              </a:rPr>
              <a:t>judgment was made in favor of the saints </a:t>
            </a:r>
            <a:r>
              <a:rPr lang="en-US" sz="1600" i="1" dirty="0">
                <a:solidFill>
                  <a:srgbClr val="800000"/>
                </a:solidFill>
              </a:rPr>
              <a:t>of the Most High, and the time came for the saints to possess the kingdom</a:t>
            </a:r>
            <a:r>
              <a:rPr lang="en-US" sz="1600" i="1" dirty="0" smtClean="0">
                <a:solidFill>
                  <a:srgbClr val="800000"/>
                </a:solidFill>
              </a:rPr>
              <a:t>.  Thus </a:t>
            </a:r>
            <a:r>
              <a:rPr lang="en-US" sz="1600" i="1" dirty="0">
                <a:solidFill>
                  <a:srgbClr val="800000"/>
                </a:solidFill>
              </a:rPr>
              <a:t>he said</a:t>
            </a:r>
            <a:r>
              <a:rPr lang="en-US" sz="1600" i="1" dirty="0" smtClean="0">
                <a:solidFill>
                  <a:srgbClr val="800000"/>
                </a:solidFill>
              </a:rPr>
              <a:t>: ‘The </a:t>
            </a:r>
            <a:r>
              <a:rPr lang="en-US" sz="1600" i="1" dirty="0">
                <a:solidFill>
                  <a:srgbClr val="800000"/>
                </a:solidFill>
              </a:rPr>
              <a:t>fourth beast shall be A </a:t>
            </a:r>
            <a:r>
              <a:rPr lang="en-US" sz="1600" b="1" i="1" dirty="0">
                <a:solidFill>
                  <a:srgbClr val="800000"/>
                </a:solidFill>
              </a:rPr>
              <a:t>fourth kingdom on earth</a:t>
            </a:r>
            <a:r>
              <a:rPr lang="en-US" sz="1600" i="1" dirty="0">
                <a:solidFill>
                  <a:srgbClr val="800000"/>
                </a:solidFill>
              </a:rPr>
              <a:t>, Which shall be different from all other kingdoms, And shall devour the whole earth, Trample it and break it in pieces</a:t>
            </a:r>
            <a:r>
              <a:rPr lang="en-US" sz="1600" i="1" dirty="0" smtClean="0">
                <a:solidFill>
                  <a:srgbClr val="800000"/>
                </a:solidFill>
              </a:rPr>
              <a:t>.  The </a:t>
            </a:r>
            <a:r>
              <a:rPr lang="en-US" sz="1600" i="1" dirty="0">
                <a:solidFill>
                  <a:srgbClr val="800000"/>
                </a:solidFill>
              </a:rPr>
              <a:t>ten horns are ten kings Who shall arise from this kingdom. And another shall rise after them; He shall be different from the first ones, And </a:t>
            </a:r>
            <a:r>
              <a:rPr lang="en-US" sz="1600" b="1" i="1" dirty="0">
                <a:solidFill>
                  <a:srgbClr val="800000"/>
                </a:solidFill>
              </a:rPr>
              <a:t>shall subdue three kings</a:t>
            </a:r>
            <a:r>
              <a:rPr lang="en-US" sz="1600" i="1" dirty="0" smtClean="0">
                <a:solidFill>
                  <a:srgbClr val="800000"/>
                </a:solidFill>
              </a:rPr>
              <a:t>.  He </a:t>
            </a:r>
            <a:r>
              <a:rPr lang="en-US" sz="1600" i="1" dirty="0">
                <a:solidFill>
                  <a:srgbClr val="800000"/>
                </a:solidFill>
              </a:rPr>
              <a:t>shall </a:t>
            </a:r>
            <a:r>
              <a:rPr lang="en-US" sz="1600" b="1" i="1" dirty="0">
                <a:solidFill>
                  <a:srgbClr val="800000"/>
                </a:solidFill>
              </a:rPr>
              <a:t>speak pompous words </a:t>
            </a:r>
            <a:r>
              <a:rPr lang="en-US" sz="1600" b="1" i="1" u="sng" dirty="0">
                <a:solidFill>
                  <a:srgbClr val="800000"/>
                </a:solidFill>
              </a:rPr>
              <a:t>against the Most High</a:t>
            </a:r>
            <a:r>
              <a:rPr lang="en-US" sz="1600" i="1" dirty="0">
                <a:solidFill>
                  <a:srgbClr val="800000"/>
                </a:solidFill>
              </a:rPr>
              <a:t>, Shall </a:t>
            </a:r>
            <a:r>
              <a:rPr lang="en-US" sz="1600" b="1" i="1" u="sng" dirty="0">
                <a:solidFill>
                  <a:srgbClr val="800000"/>
                </a:solidFill>
              </a:rPr>
              <a:t>persecute the saints</a:t>
            </a:r>
            <a:r>
              <a:rPr lang="en-US" sz="1600" b="1" i="1" dirty="0">
                <a:solidFill>
                  <a:srgbClr val="800000"/>
                </a:solidFill>
              </a:rPr>
              <a:t> of the Most High</a:t>
            </a:r>
            <a:r>
              <a:rPr lang="en-US" sz="1600" i="1" dirty="0">
                <a:solidFill>
                  <a:srgbClr val="800000"/>
                </a:solidFill>
              </a:rPr>
              <a:t>, And </a:t>
            </a:r>
            <a:r>
              <a:rPr lang="en-US" sz="1600" b="1" i="1" dirty="0">
                <a:solidFill>
                  <a:srgbClr val="800000"/>
                </a:solidFill>
              </a:rPr>
              <a:t>shall </a:t>
            </a:r>
            <a:r>
              <a:rPr lang="en-US" sz="1600" b="1" i="1" u="sng" dirty="0">
                <a:solidFill>
                  <a:srgbClr val="800000"/>
                </a:solidFill>
              </a:rPr>
              <a:t>intend to change times and law</a:t>
            </a:r>
            <a:r>
              <a:rPr lang="en-US" sz="1600" i="1" dirty="0">
                <a:solidFill>
                  <a:srgbClr val="800000"/>
                </a:solidFill>
              </a:rPr>
              <a:t>. Then </a:t>
            </a:r>
            <a:r>
              <a:rPr lang="en-US" sz="1600" b="1" i="1" dirty="0">
                <a:solidFill>
                  <a:srgbClr val="800000"/>
                </a:solidFill>
              </a:rPr>
              <a:t>the saints shall be given into his hand </a:t>
            </a:r>
            <a:r>
              <a:rPr lang="en-US" sz="1600" b="1" i="1" u="sng" dirty="0">
                <a:solidFill>
                  <a:srgbClr val="800000"/>
                </a:solidFill>
              </a:rPr>
              <a:t>For a time and times and half a time</a:t>
            </a:r>
            <a:r>
              <a:rPr lang="en-US" sz="1600" i="1" dirty="0" smtClean="0">
                <a:solidFill>
                  <a:srgbClr val="800000"/>
                </a:solidFill>
              </a:rPr>
              <a:t>.  But </a:t>
            </a:r>
            <a:r>
              <a:rPr lang="en-US" sz="1600" i="1" dirty="0">
                <a:solidFill>
                  <a:srgbClr val="800000"/>
                </a:solidFill>
              </a:rPr>
              <a:t>the court shall be seated, And they shall take away his dominion, To consume and destroy it forever</a:t>
            </a:r>
            <a:r>
              <a:rPr lang="en-US" sz="1600" i="1" dirty="0" smtClean="0">
                <a:solidFill>
                  <a:srgbClr val="800000"/>
                </a:solidFill>
              </a:rPr>
              <a:t>.’”  </a:t>
            </a:r>
            <a:r>
              <a:rPr lang="en-US" sz="1600" dirty="0" smtClean="0"/>
              <a:t>(</a:t>
            </a:r>
            <a:r>
              <a:rPr lang="en-US" sz="1600" b="1" dirty="0" smtClean="0">
                <a:solidFill>
                  <a:srgbClr val="800000"/>
                </a:solidFill>
              </a:rPr>
              <a:t>Daniel 7:19-26</a:t>
            </a:r>
            <a:r>
              <a:rPr lang="en-US" sz="1600" dirty="0" smtClean="0"/>
              <a:t>)</a:t>
            </a:r>
          </a:p>
          <a:p>
            <a:pPr>
              <a:lnSpc>
                <a:spcPct val="95000"/>
              </a:lnSpc>
              <a:spcBef>
                <a:spcPts val="0"/>
              </a:spcBef>
            </a:pPr>
            <a:r>
              <a:rPr lang="en-US" sz="1600" dirty="0" smtClean="0"/>
              <a:t>Pompous blasphemer against God. Try to subvert God’s will for nations (</a:t>
            </a:r>
            <a:r>
              <a:rPr lang="en-US" sz="1600" b="1" dirty="0" smtClean="0">
                <a:solidFill>
                  <a:srgbClr val="800000"/>
                </a:solidFill>
              </a:rPr>
              <a:t>Dan.2:21; Acts1:7; 1The.5:1</a:t>
            </a:r>
            <a:r>
              <a:rPr lang="en-US" sz="1600" dirty="0" smtClean="0"/>
              <a:t>).</a:t>
            </a:r>
          </a:p>
          <a:p>
            <a:pPr>
              <a:lnSpc>
                <a:spcPct val="95000"/>
              </a:lnSpc>
              <a:spcBef>
                <a:spcPts val="0"/>
              </a:spcBef>
            </a:pPr>
            <a:r>
              <a:rPr lang="en-US" sz="1600" dirty="0" smtClean="0"/>
              <a:t>Persecute His saints.</a:t>
            </a:r>
          </a:p>
          <a:p>
            <a:pPr>
              <a:lnSpc>
                <a:spcPct val="95000"/>
              </a:lnSpc>
              <a:spcBef>
                <a:spcPts val="0"/>
              </a:spcBef>
            </a:pPr>
            <a:r>
              <a:rPr lang="en-US" sz="1600" dirty="0" smtClean="0"/>
              <a:t>Limited to </a:t>
            </a:r>
            <a:r>
              <a:rPr lang="en-US" sz="1600" dirty="0" smtClean="0"/>
              <a:t>3½ </a:t>
            </a:r>
            <a:r>
              <a:rPr lang="en-US" sz="1600" dirty="0" smtClean="0"/>
              <a:t>times, </a:t>
            </a:r>
            <a:r>
              <a:rPr lang="en-US" sz="1600" i="1" dirty="0" smtClean="0">
                <a:solidFill>
                  <a:srgbClr val="800000"/>
                </a:solidFill>
              </a:rPr>
              <a:t>“a time and times and half a time”</a:t>
            </a:r>
            <a:r>
              <a:rPr lang="en-US" sz="1600" dirty="0" smtClean="0"/>
              <a:t> (</a:t>
            </a:r>
            <a:r>
              <a:rPr lang="en-US" sz="1600" b="1" dirty="0" smtClean="0">
                <a:solidFill>
                  <a:srgbClr val="800000"/>
                </a:solidFill>
              </a:rPr>
              <a:t>Revelation 11:3; 12:6, 14, 13:5</a:t>
            </a:r>
            <a:r>
              <a:rPr lang="en-US" sz="1600" dirty="0" smtClean="0"/>
              <a:t>)</a:t>
            </a:r>
            <a:endParaRPr lang="en-US" sz="1600" dirty="0"/>
          </a:p>
        </p:txBody>
      </p:sp>
    </p:spTree>
    <p:extLst>
      <p:ext uri="{BB962C8B-B14F-4D97-AF65-F5344CB8AC3E}">
        <p14:creationId xmlns:p14="http://schemas.microsoft.com/office/powerpoint/2010/main" val="2827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Judgment Against the Fourth Beast</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4"/>
            </a:pPr>
            <a:r>
              <a:rPr lang="en-US" sz="2000" dirty="0"/>
              <a:t>What judgment will be made against the </a:t>
            </a:r>
            <a:r>
              <a:rPr lang="en-US" sz="2000" i="1" dirty="0">
                <a:solidFill>
                  <a:srgbClr val="800000"/>
                </a:solidFill>
              </a:rPr>
              <a:t>“pompous horn”</a:t>
            </a:r>
            <a:r>
              <a:rPr lang="en-US" sz="2000" dirty="0"/>
              <a:t> and his kingdom? </a:t>
            </a:r>
            <a:endParaRPr lang="en-US" sz="2000" dirty="0" smtClean="0"/>
          </a:p>
          <a:p>
            <a:pPr marL="0" indent="0">
              <a:spcBef>
                <a:spcPts val="0"/>
              </a:spcBef>
              <a:buNone/>
            </a:pPr>
            <a:r>
              <a:rPr lang="en-US" sz="2000" i="1" dirty="0" smtClean="0">
                <a:solidFill>
                  <a:srgbClr val="800000"/>
                </a:solidFill>
              </a:rPr>
              <a:t>“I </a:t>
            </a:r>
            <a:r>
              <a:rPr lang="en-US" sz="2000" i="1" dirty="0">
                <a:solidFill>
                  <a:srgbClr val="800000"/>
                </a:solidFill>
              </a:rPr>
              <a:t>watched then because of the sound of the pompous words which the horn was speaking; I watched till </a:t>
            </a:r>
            <a:r>
              <a:rPr lang="en-US" sz="2000" b="1" i="1" dirty="0">
                <a:solidFill>
                  <a:srgbClr val="800000"/>
                </a:solidFill>
              </a:rPr>
              <a:t>the beast was slain, and its </a:t>
            </a:r>
            <a:r>
              <a:rPr lang="en-US" sz="2000" b="1" i="1" u="sng" dirty="0">
                <a:solidFill>
                  <a:srgbClr val="800000"/>
                </a:solidFill>
              </a:rPr>
              <a:t>body destroyed</a:t>
            </a:r>
            <a:r>
              <a:rPr lang="en-US" sz="2000" b="1" i="1" dirty="0">
                <a:solidFill>
                  <a:srgbClr val="800000"/>
                </a:solidFill>
              </a:rPr>
              <a:t> </a:t>
            </a:r>
            <a:r>
              <a:rPr lang="en-US" sz="2000" i="1" dirty="0">
                <a:solidFill>
                  <a:srgbClr val="800000"/>
                </a:solidFill>
              </a:rPr>
              <a:t>and </a:t>
            </a:r>
            <a:r>
              <a:rPr lang="en-US" sz="2000" b="1" i="1" dirty="0">
                <a:solidFill>
                  <a:srgbClr val="800000"/>
                </a:solidFill>
              </a:rPr>
              <a:t>given to the </a:t>
            </a:r>
            <a:r>
              <a:rPr lang="en-US" sz="2000" b="1" i="1" u="sng" dirty="0">
                <a:solidFill>
                  <a:srgbClr val="800000"/>
                </a:solidFill>
              </a:rPr>
              <a:t>burning </a:t>
            </a:r>
            <a:r>
              <a:rPr lang="en-US" sz="2000" b="1" i="1" u="sng" dirty="0" smtClean="0">
                <a:solidFill>
                  <a:srgbClr val="800000"/>
                </a:solidFill>
              </a:rPr>
              <a:t>flame</a:t>
            </a:r>
            <a:r>
              <a:rPr lang="en-US" sz="2000" i="1" dirty="0" smtClean="0">
                <a:solidFill>
                  <a:srgbClr val="800000"/>
                </a:solidFill>
              </a:rPr>
              <a:t>… ‘But </a:t>
            </a:r>
            <a:r>
              <a:rPr lang="en-US" sz="2000" b="1" i="1" dirty="0">
                <a:solidFill>
                  <a:srgbClr val="800000"/>
                </a:solidFill>
              </a:rPr>
              <a:t>the court shall be seated</a:t>
            </a:r>
            <a:r>
              <a:rPr lang="en-US" sz="2000" i="1" dirty="0">
                <a:solidFill>
                  <a:srgbClr val="800000"/>
                </a:solidFill>
              </a:rPr>
              <a:t>, And t</a:t>
            </a:r>
            <a:r>
              <a:rPr lang="en-US" sz="2000" b="1" i="1" dirty="0">
                <a:solidFill>
                  <a:srgbClr val="800000"/>
                </a:solidFill>
              </a:rPr>
              <a:t>hey shall take away his dominion</a:t>
            </a:r>
            <a:r>
              <a:rPr lang="en-US" sz="2000" i="1" dirty="0">
                <a:solidFill>
                  <a:srgbClr val="800000"/>
                </a:solidFill>
              </a:rPr>
              <a:t>, To </a:t>
            </a:r>
            <a:r>
              <a:rPr lang="en-US" sz="2000" b="1" i="1" u="sng" dirty="0">
                <a:solidFill>
                  <a:srgbClr val="800000"/>
                </a:solidFill>
              </a:rPr>
              <a:t>consume</a:t>
            </a:r>
            <a:r>
              <a:rPr lang="en-US" sz="2000" b="1" i="1" dirty="0">
                <a:solidFill>
                  <a:srgbClr val="800000"/>
                </a:solidFill>
              </a:rPr>
              <a:t> and </a:t>
            </a:r>
            <a:r>
              <a:rPr lang="en-US" sz="2000" b="1" i="1" u="sng" dirty="0">
                <a:solidFill>
                  <a:srgbClr val="800000"/>
                </a:solidFill>
              </a:rPr>
              <a:t>destroy it forever</a:t>
            </a:r>
            <a:r>
              <a:rPr lang="en-US" sz="2000" i="1" dirty="0" smtClean="0">
                <a:solidFill>
                  <a:srgbClr val="800000"/>
                </a:solidFill>
              </a:rPr>
              <a:t>.’” </a:t>
            </a:r>
            <a:r>
              <a:rPr lang="en-US" sz="2000" dirty="0" smtClean="0"/>
              <a:t>(</a:t>
            </a:r>
            <a:r>
              <a:rPr lang="en-US" sz="2000" b="1" dirty="0" smtClean="0">
                <a:solidFill>
                  <a:srgbClr val="800000"/>
                </a:solidFill>
              </a:rPr>
              <a:t>Daniel 7:11, 16</a:t>
            </a:r>
            <a:r>
              <a:rPr lang="en-US" sz="2000" dirty="0" smtClean="0"/>
              <a:t>)</a:t>
            </a:r>
          </a:p>
          <a:p>
            <a:pPr>
              <a:spcBef>
                <a:spcPts val="0"/>
              </a:spcBef>
            </a:pPr>
            <a:r>
              <a:rPr lang="en-US" sz="2000" dirty="0" smtClean="0"/>
              <a:t>The 4</a:t>
            </a:r>
            <a:r>
              <a:rPr lang="en-US" sz="2000" baseline="30000" dirty="0" smtClean="0"/>
              <a:t>th</a:t>
            </a:r>
            <a:r>
              <a:rPr lang="en-US" sz="2000" dirty="0" smtClean="0"/>
              <a:t> beast – the 4</a:t>
            </a:r>
            <a:r>
              <a:rPr lang="en-US" sz="2000" baseline="30000" dirty="0" smtClean="0"/>
              <a:t>th</a:t>
            </a:r>
            <a:r>
              <a:rPr lang="en-US" sz="2000" dirty="0" smtClean="0"/>
              <a:t> kingdom – would be </a:t>
            </a:r>
            <a:r>
              <a:rPr lang="en-US" sz="2000" b="1" i="1" dirty="0" smtClean="0"/>
              <a:t>destroyed forever</a:t>
            </a:r>
            <a:r>
              <a:rPr lang="en-US" sz="2000" dirty="0" smtClean="0"/>
              <a:t>.</a:t>
            </a:r>
          </a:p>
          <a:p>
            <a:pPr>
              <a:spcBef>
                <a:spcPts val="0"/>
              </a:spcBef>
            </a:pPr>
            <a:r>
              <a:rPr lang="en-US" sz="2000" dirty="0" smtClean="0"/>
              <a:t>This eliminates Futurist position which looks to a revived Roman empire in Europe.</a:t>
            </a:r>
            <a:endParaRPr lang="en-US" sz="2000" dirty="0"/>
          </a:p>
        </p:txBody>
      </p:sp>
    </p:spTree>
    <p:extLst>
      <p:ext uri="{BB962C8B-B14F-4D97-AF65-F5344CB8AC3E}">
        <p14:creationId xmlns:p14="http://schemas.microsoft.com/office/powerpoint/2010/main" val="2827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“Possess the Kingdom”</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5"/>
            </a:pPr>
            <a:r>
              <a:rPr lang="en-US" sz="2000" dirty="0"/>
              <a:t>Who will be granted rule?  Practically, how is this accomplished?  Is this equivalent to the establishment of the church?</a:t>
            </a:r>
            <a:endParaRPr lang="en-US" sz="2000" dirty="0" smtClean="0"/>
          </a:p>
          <a:p>
            <a:pPr marL="0" indent="0">
              <a:spcBef>
                <a:spcPts val="0"/>
              </a:spcBef>
              <a:buNone/>
            </a:pPr>
            <a:r>
              <a:rPr lang="en-US" sz="2000" i="1" dirty="0" smtClean="0">
                <a:solidFill>
                  <a:srgbClr val="800000"/>
                </a:solidFill>
              </a:rPr>
              <a:t>“Then </a:t>
            </a:r>
            <a:r>
              <a:rPr lang="en-US" sz="2000" b="1" i="1" dirty="0">
                <a:solidFill>
                  <a:srgbClr val="800000"/>
                </a:solidFill>
              </a:rPr>
              <a:t>to Him was given dominion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a:t>
            </a:r>
            <a:r>
              <a:rPr lang="en-US" sz="2000" i="1" dirty="0" smtClean="0">
                <a:solidFill>
                  <a:srgbClr val="800000"/>
                </a:solidFill>
              </a:rPr>
              <a:t>… ‘</a:t>
            </a:r>
            <a:r>
              <a:rPr lang="en-US" sz="2000" i="1" dirty="0">
                <a:solidFill>
                  <a:srgbClr val="800000"/>
                </a:solidFill>
              </a:rPr>
              <a:t>Then the kingdom and dominion, And </a:t>
            </a:r>
            <a:r>
              <a:rPr lang="en-US" sz="2000" b="1" i="1" dirty="0">
                <a:solidFill>
                  <a:srgbClr val="800000"/>
                </a:solidFill>
              </a:rPr>
              <a:t>the greatness of the kingdoms </a:t>
            </a:r>
            <a:r>
              <a:rPr lang="en-US" sz="2000" i="1" dirty="0">
                <a:solidFill>
                  <a:srgbClr val="800000"/>
                </a:solidFill>
              </a:rPr>
              <a:t>under the whole heaven, Shall be </a:t>
            </a:r>
            <a:r>
              <a:rPr lang="en-US" sz="2000" b="1" i="1" dirty="0">
                <a:solidFill>
                  <a:srgbClr val="800000"/>
                </a:solidFill>
              </a:rPr>
              <a:t>given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a:t>
            </a:r>
            <a:r>
              <a:rPr lang="en-US" sz="2000" i="1" dirty="0" smtClean="0">
                <a:solidFill>
                  <a:srgbClr val="800000"/>
                </a:solidFill>
              </a:rPr>
              <a:t>.’” </a:t>
            </a:r>
            <a:r>
              <a:rPr lang="en-US" sz="2000" dirty="0" smtClean="0"/>
              <a:t>(</a:t>
            </a:r>
            <a:r>
              <a:rPr lang="en-US" sz="2000" b="1" dirty="0" smtClean="0">
                <a:solidFill>
                  <a:srgbClr val="800000"/>
                </a:solidFill>
              </a:rPr>
              <a:t>Daniel 7:14, 22, 27</a:t>
            </a:r>
            <a:r>
              <a:rPr lang="en-US" sz="2000" dirty="0" smtClean="0"/>
              <a:t>)</a:t>
            </a:r>
          </a:p>
          <a:p>
            <a:pPr>
              <a:spcBef>
                <a:spcPts val="0"/>
              </a:spcBef>
            </a:pPr>
            <a:r>
              <a:rPr lang="en-US" sz="2000" dirty="0" smtClean="0"/>
              <a:t>Rule was turned over to Christ, which in some measure was granted to the saints.</a:t>
            </a:r>
          </a:p>
          <a:p>
            <a:pPr>
              <a:spcBef>
                <a:spcPts val="0"/>
              </a:spcBef>
            </a:pPr>
            <a:r>
              <a:rPr lang="en-US" sz="2000" dirty="0" smtClean="0"/>
              <a:t>Does </a:t>
            </a:r>
            <a:r>
              <a:rPr lang="en-US" sz="2000" b="1" i="1" dirty="0" smtClean="0"/>
              <a:t>not</a:t>
            </a:r>
            <a:r>
              <a:rPr lang="en-US" sz="2000" dirty="0" smtClean="0"/>
              <a:t> refer to establishment of church, because saints were persecuted by the Rome, the 4</a:t>
            </a:r>
            <a:r>
              <a:rPr lang="en-US" sz="2000" baseline="30000" dirty="0" smtClean="0"/>
              <a:t>th</a:t>
            </a:r>
            <a:r>
              <a:rPr lang="en-US" sz="2000" dirty="0" smtClean="0"/>
              <a:t> beast, well </a:t>
            </a:r>
            <a:r>
              <a:rPr lang="en-US" sz="2000" b="1" i="1" dirty="0" smtClean="0"/>
              <a:t>after</a:t>
            </a:r>
            <a:r>
              <a:rPr lang="en-US" sz="2000" dirty="0" smtClean="0"/>
              <a:t> the church was established.</a:t>
            </a:r>
            <a:endParaRPr lang="en-US" sz="2000" dirty="0"/>
          </a:p>
        </p:txBody>
      </p:sp>
    </p:spTree>
    <p:extLst>
      <p:ext uri="{BB962C8B-B14F-4D97-AF65-F5344CB8AC3E}">
        <p14:creationId xmlns:p14="http://schemas.microsoft.com/office/powerpoint/2010/main" val="28274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Possession”</a:t>
            </a:r>
            <a:endParaRPr lang="en-US" dirty="0"/>
          </a:p>
        </p:txBody>
      </p:sp>
      <p:sp>
        <p:nvSpPr>
          <p:cNvPr id="3" name="Content Placeholder 2"/>
          <p:cNvSpPr>
            <a:spLocks noGrp="1"/>
          </p:cNvSpPr>
          <p:nvPr>
            <p:ph sz="quarter" idx="10"/>
          </p:nvPr>
        </p:nvSpPr>
        <p:spPr/>
        <p:txBody>
          <a:bodyPr/>
          <a:lstStyle/>
          <a:p>
            <a:pPr marL="0" indent="0">
              <a:spcBef>
                <a:spcPts val="0"/>
              </a:spcBef>
              <a:buNone/>
            </a:pPr>
            <a:r>
              <a:rPr lang="en-US" altLang="en-US" sz="1600" i="1" dirty="0">
                <a:solidFill>
                  <a:srgbClr val="800000"/>
                </a:solidFill>
              </a:rPr>
              <a:t>“Pass through the camp and command the people, saying, 'Prepare provisions for yourselves, for within three days you will cross over this Jordan, to </a:t>
            </a:r>
            <a:r>
              <a:rPr lang="en-US" altLang="en-US" sz="1600" b="1" i="1" dirty="0">
                <a:solidFill>
                  <a:srgbClr val="800000"/>
                </a:solidFill>
              </a:rPr>
              <a:t>go in </a:t>
            </a:r>
            <a:r>
              <a:rPr lang="en-US" altLang="en-US" sz="1600" b="1" i="1" u="sng" dirty="0">
                <a:solidFill>
                  <a:srgbClr val="800000"/>
                </a:solidFill>
              </a:rPr>
              <a:t>to possess the land</a:t>
            </a:r>
            <a:r>
              <a:rPr lang="en-US" altLang="en-US" sz="1600" b="1" i="1" dirty="0">
                <a:solidFill>
                  <a:srgbClr val="800000"/>
                </a:solidFill>
              </a:rPr>
              <a:t> which the </a:t>
            </a:r>
            <a:r>
              <a:rPr lang="en-US" altLang="en-US" sz="1600" b="1" i="1" u="sng" dirty="0">
                <a:solidFill>
                  <a:srgbClr val="800000"/>
                </a:solidFill>
              </a:rPr>
              <a:t>LORD your God is giving you to possess</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1:11</a:t>
            </a:r>
            <a:r>
              <a:rPr lang="en-US" altLang="en-US" sz="1600" dirty="0"/>
              <a:t>)</a:t>
            </a:r>
          </a:p>
          <a:p>
            <a:pPr marL="0" indent="0">
              <a:spcBef>
                <a:spcPts val="0"/>
              </a:spcBef>
              <a:buNone/>
            </a:pPr>
            <a:r>
              <a:rPr lang="en-US" altLang="en-US" sz="1600" i="1" dirty="0">
                <a:solidFill>
                  <a:srgbClr val="800000"/>
                </a:solidFill>
              </a:rPr>
              <a:t>Now Joshua was old, advanced in years. And the LORD said to him: “You are old, advanced in years, and </a:t>
            </a:r>
            <a:r>
              <a:rPr lang="en-US" altLang="en-US" sz="1600" b="1" i="1" dirty="0">
                <a:solidFill>
                  <a:srgbClr val="800000"/>
                </a:solidFill>
              </a:rPr>
              <a:t>there remains very much land </a:t>
            </a:r>
            <a:r>
              <a:rPr lang="en-US" altLang="en-US" sz="1600" b="1" i="1" u="sng" dirty="0">
                <a:solidFill>
                  <a:srgbClr val="800000"/>
                </a:solidFill>
              </a:rPr>
              <a:t>yet to be possessed</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13:1</a:t>
            </a:r>
            <a:r>
              <a:rPr lang="en-US" altLang="en-US" sz="1600" dirty="0"/>
              <a:t>)</a:t>
            </a:r>
          </a:p>
          <a:p>
            <a:pPr marL="0" indent="0">
              <a:spcBef>
                <a:spcPts val="0"/>
              </a:spcBef>
              <a:buNone/>
            </a:pPr>
            <a:r>
              <a:rPr lang="en-US" altLang="en-US" sz="1600" i="1" dirty="0">
                <a:solidFill>
                  <a:srgbClr val="800000"/>
                </a:solidFill>
              </a:rPr>
              <a:t>So the LORD gave to Israel all the land of which He had sworn to give to their fathers, and </a:t>
            </a:r>
            <a:r>
              <a:rPr lang="en-US" altLang="en-US" sz="1600" b="1" i="1" dirty="0">
                <a:solidFill>
                  <a:srgbClr val="800000"/>
                </a:solidFill>
              </a:rPr>
              <a:t>they </a:t>
            </a:r>
            <a:r>
              <a:rPr lang="en-US" altLang="en-US" sz="1600" b="1" i="1" u="sng" dirty="0">
                <a:solidFill>
                  <a:srgbClr val="800000"/>
                </a:solidFill>
              </a:rPr>
              <a:t>took possession</a:t>
            </a:r>
            <a:r>
              <a:rPr lang="en-US" altLang="en-US" sz="1600" b="1" i="1" dirty="0">
                <a:solidFill>
                  <a:srgbClr val="800000"/>
                </a:solidFill>
              </a:rPr>
              <a:t> of it</a:t>
            </a:r>
            <a:r>
              <a:rPr lang="en-US" altLang="en-US" sz="1600" i="1" dirty="0">
                <a:solidFill>
                  <a:srgbClr val="800000"/>
                </a:solidFill>
              </a:rPr>
              <a:t> and dwelt in it.</a:t>
            </a:r>
            <a:r>
              <a:rPr lang="en-US" altLang="en-US" sz="1600" dirty="0">
                <a:solidFill>
                  <a:srgbClr val="800000"/>
                </a:solidFill>
              </a:rPr>
              <a:t> </a:t>
            </a:r>
            <a:r>
              <a:rPr lang="en-US" altLang="en-US" sz="1600" dirty="0"/>
              <a:t>(</a:t>
            </a:r>
            <a:r>
              <a:rPr lang="en-US" altLang="en-US" sz="1600" b="1" dirty="0">
                <a:solidFill>
                  <a:srgbClr val="800000"/>
                </a:solidFill>
              </a:rPr>
              <a:t>Joshua 21:41</a:t>
            </a:r>
            <a:r>
              <a:rPr lang="en-US" altLang="en-US" sz="1600" dirty="0"/>
              <a:t>)</a:t>
            </a:r>
          </a:p>
          <a:p>
            <a:pPr marL="0" indent="0">
              <a:spcBef>
                <a:spcPts val="0"/>
              </a:spcBef>
              <a:buNone/>
            </a:pPr>
            <a:r>
              <a:rPr lang="en-US" altLang="en-US" sz="1600" i="1" dirty="0">
                <a:solidFill>
                  <a:srgbClr val="800000"/>
                </a:solidFill>
              </a:rPr>
              <a:t>“You have seen all that the LORD your God has done to all these nations because of you, for the LORD your God is He who has fought for you.  See, I have divided to you by </a:t>
            </a:r>
            <a:r>
              <a:rPr lang="en-US" altLang="en-US" sz="1600" b="1" i="1" dirty="0">
                <a:solidFill>
                  <a:srgbClr val="800000"/>
                </a:solidFill>
              </a:rPr>
              <a:t>lot these nations that remain, to be an inheritance for your tribes</a:t>
            </a:r>
            <a:r>
              <a:rPr lang="en-US" altLang="en-US" sz="1600" i="1" dirty="0">
                <a:solidFill>
                  <a:srgbClr val="800000"/>
                </a:solidFill>
              </a:rPr>
              <a:t>, from the Jordan, with all the nations that I have cut off, as far as the Great Sea westward.  And the LORD your God will expel them from before you and drive them out of your sight. </a:t>
            </a:r>
            <a:r>
              <a:rPr lang="en-US" altLang="en-US" sz="1600" b="1" i="1" dirty="0">
                <a:solidFill>
                  <a:srgbClr val="800000"/>
                </a:solidFill>
              </a:rPr>
              <a:t>So you shall </a:t>
            </a:r>
            <a:r>
              <a:rPr lang="en-US" altLang="en-US" sz="1600" b="1" i="1" u="sng" dirty="0">
                <a:solidFill>
                  <a:srgbClr val="800000"/>
                </a:solidFill>
              </a:rPr>
              <a:t>possess their land</a:t>
            </a:r>
            <a:r>
              <a:rPr lang="en-US" altLang="en-US" sz="1600" i="1" dirty="0">
                <a:solidFill>
                  <a:srgbClr val="800000"/>
                </a:solidFill>
              </a:rPr>
              <a:t>, as the LORD your God promised you.  </a:t>
            </a:r>
            <a:r>
              <a:rPr lang="en-US" altLang="en-US" sz="1600" b="1" i="1" dirty="0">
                <a:solidFill>
                  <a:srgbClr val="800000"/>
                </a:solidFill>
              </a:rPr>
              <a:t>Therefore </a:t>
            </a:r>
            <a:r>
              <a:rPr lang="en-US" altLang="en-US" sz="1600" b="1" i="1" u="sng" dirty="0">
                <a:solidFill>
                  <a:srgbClr val="800000"/>
                </a:solidFill>
              </a:rPr>
              <a:t>be very courageous</a:t>
            </a:r>
            <a:r>
              <a:rPr lang="en-US" altLang="en-US" sz="1600" b="1" i="1" dirty="0">
                <a:solidFill>
                  <a:srgbClr val="800000"/>
                </a:solidFill>
              </a:rPr>
              <a:t> to keep and to do </a:t>
            </a:r>
            <a:r>
              <a:rPr lang="en-US" altLang="en-US" sz="1600" b="1" i="1" u="sng" dirty="0">
                <a:solidFill>
                  <a:srgbClr val="800000"/>
                </a:solidFill>
              </a:rPr>
              <a:t>all that is written in the Book of the Law</a:t>
            </a:r>
            <a:r>
              <a:rPr lang="en-US" altLang="en-US" sz="1600" b="1" i="1" dirty="0">
                <a:solidFill>
                  <a:srgbClr val="800000"/>
                </a:solidFill>
              </a:rPr>
              <a:t> of Moses, lest you turn aside from it to the right hand or to the left,  and lest you go among these nations, these who remain among you</a:t>
            </a:r>
            <a:r>
              <a:rPr lang="en-US" altLang="en-US" sz="1600" i="1" dirty="0">
                <a:solidFill>
                  <a:srgbClr val="800000"/>
                </a:solidFill>
              </a:rPr>
              <a:t>. You shall not make mention of the name of their gods, nor cause anyone to swear by them; you shall not serve them nor bow down to them, but you shall hold fast to the LORD your God, as you have done to this day.  … Therefore take careful heed to yourselves, that you love the LORD your God.”</a:t>
            </a:r>
            <a:r>
              <a:rPr lang="en-US" altLang="en-US" sz="1600" dirty="0"/>
              <a:t> (</a:t>
            </a:r>
            <a:r>
              <a:rPr lang="en-US" altLang="en-US" sz="1600" b="1" dirty="0">
                <a:solidFill>
                  <a:srgbClr val="800000"/>
                </a:solidFill>
              </a:rPr>
              <a:t>Joshua 23:3-11</a:t>
            </a:r>
            <a:r>
              <a:rPr lang="en-US" altLang="en-US" sz="1600" dirty="0" smtClean="0"/>
              <a:t>)</a:t>
            </a:r>
            <a:endParaRPr lang="en-US" sz="1600" dirty="0"/>
          </a:p>
        </p:txBody>
      </p:sp>
    </p:spTree>
    <p:extLst>
      <p:ext uri="{BB962C8B-B14F-4D97-AF65-F5344CB8AC3E}">
        <p14:creationId xmlns:p14="http://schemas.microsoft.com/office/powerpoint/2010/main" val="386100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“Taking Possession”?</a:t>
            </a:r>
            <a:endParaRPr lang="en-US" dirty="0"/>
          </a:p>
        </p:txBody>
      </p:sp>
      <p:sp>
        <p:nvSpPr>
          <p:cNvPr id="3" name="Content Placeholder 2"/>
          <p:cNvSpPr>
            <a:spLocks noGrp="1"/>
          </p:cNvSpPr>
          <p:nvPr>
            <p:ph sz="quarter" idx="10"/>
          </p:nvPr>
        </p:nvSpPr>
        <p:spPr/>
        <p:txBody>
          <a:bodyPr/>
          <a:lstStyle/>
          <a:p>
            <a:pPr marL="0" indent="0">
              <a:buNone/>
            </a:pPr>
            <a:r>
              <a:rPr lang="en-US" altLang="en-US" sz="1800" i="1" dirty="0">
                <a:solidFill>
                  <a:srgbClr val="800000"/>
                </a:solidFill>
              </a:rPr>
              <a:t>Then the anger of the LORD was hot against Israel; and He said, “</a:t>
            </a:r>
            <a:r>
              <a:rPr lang="en-US" altLang="en-US" sz="1800" b="1" i="1" dirty="0">
                <a:solidFill>
                  <a:srgbClr val="800000"/>
                </a:solidFill>
              </a:rPr>
              <a:t>Because this </a:t>
            </a:r>
            <a:r>
              <a:rPr lang="en-US" altLang="en-US" sz="1800" b="1" i="1" u="sng" dirty="0">
                <a:solidFill>
                  <a:srgbClr val="800000"/>
                </a:solidFill>
              </a:rPr>
              <a:t>nation has transgressed</a:t>
            </a:r>
            <a:r>
              <a:rPr lang="en-US" altLang="en-US" sz="1800" b="1" i="1" dirty="0">
                <a:solidFill>
                  <a:srgbClr val="800000"/>
                </a:solidFill>
              </a:rPr>
              <a:t> My covenant</a:t>
            </a:r>
            <a:r>
              <a:rPr lang="en-US" altLang="en-US" sz="1800" i="1" dirty="0">
                <a:solidFill>
                  <a:srgbClr val="800000"/>
                </a:solidFill>
              </a:rPr>
              <a:t> which I commanded their fathers, and has not heeded My voice,  </a:t>
            </a:r>
            <a:r>
              <a:rPr lang="en-US" altLang="en-US" sz="1800" b="1" i="1" dirty="0">
                <a:solidFill>
                  <a:srgbClr val="800000"/>
                </a:solidFill>
              </a:rPr>
              <a:t>I also will no longer drive out before them any of the nations</a:t>
            </a:r>
            <a:r>
              <a:rPr lang="en-US" altLang="en-US" sz="1800" i="1" dirty="0">
                <a:solidFill>
                  <a:srgbClr val="800000"/>
                </a:solidFill>
              </a:rPr>
              <a:t> which Joshua left when he died, </a:t>
            </a:r>
            <a:r>
              <a:rPr lang="en-US" altLang="en-US" sz="1800" b="1" i="1" dirty="0">
                <a:solidFill>
                  <a:srgbClr val="800000"/>
                </a:solidFill>
              </a:rPr>
              <a:t>so that through them I may </a:t>
            </a:r>
            <a:r>
              <a:rPr lang="en-US" altLang="en-US" sz="1800" b="1" i="1" u="sng" dirty="0">
                <a:solidFill>
                  <a:srgbClr val="800000"/>
                </a:solidFill>
              </a:rPr>
              <a:t>test Israel</a:t>
            </a:r>
            <a:r>
              <a:rPr lang="en-US" altLang="en-US" sz="1800" b="1" i="1" dirty="0">
                <a:solidFill>
                  <a:srgbClr val="800000"/>
                </a:solidFill>
              </a:rPr>
              <a:t>, whether they will keep the ways of the LORD</a:t>
            </a:r>
            <a:r>
              <a:rPr lang="en-US" altLang="en-US" sz="1800" i="1" dirty="0">
                <a:solidFill>
                  <a:srgbClr val="800000"/>
                </a:solidFill>
              </a:rPr>
              <a:t>, to walk in them as their fathers kept them, or not</a:t>
            </a:r>
            <a:r>
              <a:rPr lang="en-US" altLang="en-US" sz="1800" i="1" dirty="0" smtClean="0">
                <a:solidFill>
                  <a:srgbClr val="800000"/>
                </a:solidFill>
              </a:rPr>
              <a:t>.”  </a:t>
            </a:r>
            <a:r>
              <a:rPr lang="en-US" altLang="en-US" sz="1800" i="1" dirty="0">
                <a:solidFill>
                  <a:srgbClr val="800000"/>
                </a:solidFill>
              </a:rPr>
              <a:t>Therefore the LORD left those nations, without driving them out immediately; nor did He deliver them into the hand of Joshua. Now these are the nations which the LORD left, that He might test Israel by them, that is, </a:t>
            </a:r>
            <a:r>
              <a:rPr lang="en-US" altLang="en-US" sz="1800" b="1" i="1" dirty="0">
                <a:solidFill>
                  <a:srgbClr val="800000"/>
                </a:solidFill>
              </a:rPr>
              <a:t>all who had </a:t>
            </a:r>
            <a:r>
              <a:rPr lang="en-US" altLang="en-US" sz="1800" b="1" i="1" u="sng" dirty="0">
                <a:solidFill>
                  <a:srgbClr val="800000"/>
                </a:solidFill>
              </a:rPr>
              <a:t>not known any of the wars</a:t>
            </a:r>
            <a:r>
              <a:rPr lang="en-US" altLang="en-US" sz="1800" b="1" i="1" dirty="0">
                <a:solidFill>
                  <a:srgbClr val="800000"/>
                </a:solidFill>
              </a:rPr>
              <a:t> in Canaan</a:t>
            </a:r>
            <a:r>
              <a:rPr lang="en-US" altLang="en-US" sz="1800" i="1" dirty="0">
                <a:solidFill>
                  <a:srgbClr val="800000"/>
                </a:solidFill>
              </a:rPr>
              <a:t>  (</a:t>
            </a:r>
            <a:r>
              <a:rPr lang="en-US" altLang="en-US" sz="1800" b="1" i="1" dirty="0">
                <a:solidFill>
                  <a:srgbClr val="800000"/>
                </a:solidFill>
              </a:rPr>
              <a:t>this was </a:t>
            </a:r>
            <a:r>
              <a:rPr lang="en-US" altLang="en-US" sz="1800" b="1" i="1" u="sng" dirty="0">
                <a:solidFill>
                  <a:srgbClr val="800000"/>
                </a:solidFill>
              </a:rPr>
              <a:t>only so that</a:t>
            </a:r>
            <a:r>
              <a:rPr lang="en-US" altLang="en-US" sz="1800" b="1" i="1" dirty="0">
                <a:solidFill>
                  <a:srgbClr val="800000"/>
                </a:solidFill>
              </a:rPr>
              <a:t> the generations of the children of Israel </a:t>
            </a:r>
            <a:r>
              <a:rPr lang="en-US" altLang="en-US" sz="1800" b="1" i="1" u="sng" dirty="0">
                <a:solidFill>
                  <a:srgbClr val="800000"/>
                </a:solidFill>
              </a:rPr>
              <a:t>might be taught to know war</a:t>
            </a:r>
            <a:r>
              <a:rPr lang="en-US" altLang="en-US" sz="1800" i="1" dirty="0">
                <a:solidFill>
                  <a:srgbClr val="800000"/>
                </a:solidFill>
              </a:rPr>
              <a:t>, at least those who had not formerly known it), namely, five lords of the Philistines, all the Canaanites, the </a:t>
            </a:r>
            <a:r>
              <a:rPr lang="en-US" altLang="en-US" sz="1800" i="1" dirty="0" err="1">
                <a:solidFill>
                  <a:srgbClr val="800000"/>
                </a:solidFill>
              </a:rPr>
              <a:t>Sidonians</a:t>
            </a:r>
            <a:r>
              <a:rPr lang="en-US" altLang="en-US" sz="1800" i="1" dirty="0">
                <a:solidFill>
                  <a:srgbClr val="800000"/>
                </a:solidFill>
              </a:rPr>
              <a:t>, and the </a:t>
            </a:r>
            <a:r>
              <a:rPr lang="en-US" altLang="en-US" sz="1800" i="1" dirty="0" err="1">
                <a:solidFill>
                  <a:srgbClr val="800000"/>
                </a:solidFill>
              </a:rPr>
              <a:t>Hivites</a:t>
            </a:r>
            <a:r>
              <a:rPr lang="en-US" altLang="en-US" sz="1800" i="1" dirty="0">
                <a:solidFill>
                  <a:srgbClr val="800000"/>
                </a:solidFill>
              </a:rPr>
              <a:t> who dwelt in Mount Lebanon, from Mount Baal Hermon to the entrance of </a:t>
            </a:r>
            <a:r>
              <a:rPr lang="en-US" altLang="en-US" sz="1800" i="1" dirty="0" err="1">
                <a:solidFill>
                  <a:srgbClr val="800000"/>
                </a:solidFill>
              </a:rPr>
              <a:t>Hamath</a:t>
            </a:r>
            <a:r>
              <a:rPr lang="en-US" altLang="en-US" sz="1800" i="1" dirty="0">
                <a:solidFill>
                  <a:srgbClr val="800000"/>
                </a:solidFill>
              </a:rPr>
              <a:t>.  And they were left, </a:t>
            </a:r>
            <a:r>
              <a:rPr lang="en-US" altLang="en-US" sz="1800" b="1" i="1" dirty="0">
                <a:solidFill>
                  <a:srgbClr val="800000"/>
                </a:solidFill>
              </a:rPr>
              <a:t>that He might test Israel by them</a:t>
            </a:r>
            <a:r>
              <a:rPr lang="en-US" altLang="en-US" sz="1800" i="1" dirty="0">
                <a:solidFill>
                  <a:srgbClr val="800000"/>
                </a:solidFill>
              </a:rPr>
              <a:t>, to know whether they would obey the commandments of the LORD, which He had commanded their fathers by the hand of Moses.</a:t>
            </a:r>
            <a:r>
              <a:rPr lang="en-US" altLang="en-US" sz="1800" dirty="0">
                <a:solidFill>
                  <a:srgbClr val="800000"/>
                </a:solidFill>
              </a:rPr>
              <a:t> </a:t>
            </a:r>
            <a:r>
              <a:rPr lang="en-US" altLang="en-US" sz="1800" dirty="0"/>
              <a:t>(</a:t>
            </a:r>
            <a:r>
              <a:rPr lang="en-US" altLang="en-US" sz="1800" b="1" dirty="0">
                <a:solidFill>
                  <a:srgbClr val="800000"/>
                </a:solidFill>
              </a:rPr>
              <a:t>Judges 2:20-3:4</a:t>
            </a:r>
            <a:r>
              <a:rPr lang="en-US" altLang="en-US" sz="1800" dirty="0"/>
              <a:t>)</a:t>
            </a:r>
          </a:p>
          <a:p>
            <a:r>
              <a:rPr lang="en-US" altLang="en-US" sz="1800" dirty="0"/>
              <a:t>Like Israel, we have been given a kingdom to possess.  We enjoy some peace, but we must also finish some </a:t>
            </a:r>
            <a:r>
              <a:rPr lang="en-US" altLang="en-US" sz="1800" dirty="0" smtClean="0"/>
              <a:t>battles </a:t>
            </a:r>
            <a:r>
              <a:rPr lang="en-US" altLang="en-US" sz="1800" dirty="0"/>
              <a:t>because of </a:t>
            </a:r>
            <a:r>
              <a:rPr lang="en-US" altLang="en-US" sz="1800" dirty="0" smtClean="0"/>
              <a:t>the need before </a:t>
            </a:r>
            <a:r>
              <a:rPr lang="en-US" altLang="en-US" sz="1800" dirty="0" smtClean="0"/>
              <a:t>us, for God, for His saints, and us.</a:t>
            </a:r>
            <a:endParaRPr lang="en-US" altLang="en-US" sz="1800" dirty="0"/>
          </a:p>
        </p:txBody>
      </p:sp>
    </p:spTree>
    <p:extLst>
      <p:ext uri="{BB962C8B-B14F-4D97-AF65-F5344CB8AC3E}">
        <p14:creationId xmlns:p14="http://schemas.microsoft.com/office/powerpoint/2010/main" val="41290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to Revelation</a:t>
            </a:r>
            <a:endParaRPr lang="en-US" dirty="0"/>
          </a:p>
        </p:txBody>
      </p:sp>
      <p:sp>
        <p:nvSpPr>
          <p:cNvPr id="3" name="Content Placeholder 2"/>
          <p:cNvSpPr>
            <a:spLocks noGrp="1"/>
          </p:cNvSpPr>
          <p:nvPr>
            <p:ph sz="quarter" idx="10"/>
          </p:nvPr>
        </p:nvSpPr>
        <p:spPr/>
        <p:txBody>
          <a:bodyPr/>
          <a:lstStyle/>
          <a:p>
            <a:r>
              <a:rPr lang="en-US" dirty="0" smtClean="0"/>
              <a:t>Beasts and related symbols are very similar to those in </a:t>
            </a:r>
            <a:r>
              <a:rPr lang="en-US" b="1" dirty="0" smtClean="0">
                <a:solidFill>
                  <a:srgbClr val="800000"/>
                </a:solidFill>
              </a:rPr>
              <a:t>Revelation 13</a:t>
            </a:r>
            <a:r>
              <a:rPr lang="en-US" dirty="0" smtClean="0"/>
              <a:t>.</a:t>
            </a:r>
          </a:p>
          <a:p>
            <a:r>
              <a:rPr lang="en-US" dirty="0" smtClean="0"/>
              <a:t>The ascension, coronation, and commissioning of Jesus is very similar to content of expanded scenes in </a:t>
            </a:r>
            <a:r>
              <a:rPr lang="en-US" b="1" dirty="0" smtClean="0">
                <a:solidFill>
                  <a:srgbClr val="800000"/>
                </a:solidFill>
              </a:rPr>
              <a:t>Revelation 4-5</a:t>
            </a:r>
            <a:r>
              <a:rPr lang="en-US" dirty="0" smtClean="0"/>
              <a:t>.</a:t>
            </a:r>
          </a:p>
          <a:p>
            <a:r>
              <a:rPr lang="en-US" dirty="0" smtClean="0"/>
              <a:t>Indicates that the beasts, especially the 4</a:t>
            </a:r>
            <a:r>
              <a:rPr lang="en-US" baseline="30000" dirty="0" smtClean="0"/>
              <a:t>th</a:t>
            </a:r>
            <a:r>
              <a:rPr lang="en-US" dirty="0" smtClean="0"/>
              <a:t>, war against God’s saints.</a:t>
            </a:r>
          </a:p>
          <a:p>
            <a:r>
              <a:rPr lang="en-US" dirty="0" smtClean="0"/>
              <a:t>Shows that persecution will last for 3½ times.</a:t>
            </a:r>
          </a:p>
          <a:p>
            <a:r>
              <a:rPr lang="en-US" dirty="0" smtClean="0"/>
              <a:t>Ultimately, all beasts will be judged and destroyed shortly </a:t>
            </a:r>
            <a:r>
              <a:rPr lang="en-US" b="1" i="1" dirty="0" smtClean="0"/>
              <a:t>after</a:t>
            </a:r>
            <a:r>
              <a:rPr lang="en-US" dirty="0" smtClean="0"/>
              <a:t> Messianic kingdom is established.</a:t>
            </a:r>
          </a:p>
          <a:p>
            <a:r>
              <a:rPr lang="en-US" dirty="0" smtClean="0"/>
              <a:t>Elaborates on significance and </a:t>
            </a:r>
            <a:r>
              <a:rPr lang="en-US" b="1" i="1" dirty="0" smtClean="0"/>
              <a:t>application</a:t>
            </a:r>
            <a:r>
              <a:rPr lang="en-US" dirty="0" smtClean="0"/>
              <a:t> of saints ruling </a:t>
            </a:r>
            <a:r>
              <a:rPr lang="en-US" b="1" i="1" dirty="0" smtClean="0"/>
              <a:t>with</a:t>
            </a:r>
            <a:r>
              <a:rPr lang="en-US" dirty="0" smtClean="0"/>
              <a:t> Jesus and possessing the kingdom after other kingdoms are destroyed.</a:t>
            </a:r>
          </a:p>
          <a:p>
            <a:r>
              <a:rPr lang="en-US" dirty="0" smtClean="0"/>
              <a:t>Helps to further eliminate false interpretations, like Futurist </a:t>
            </a:r>
            <a:r>
              <a:rPr lang="en-US" dirty="0" smtClean="0"/>
              <a:t>&amp; 70 AD.</a:t>
            </a:r>
            <a:endParaRPr lang="en-US" dirty="0" smtClean="0"/>
          </a:p>
          <a:p>
            <a:endParaRPr lang="en-US" dirty="0"/>
          </a:p>
        </p:txBody>
      </p:sp>
    </p:spTree>
    <p:extLst>
      <p:ext uri="{BB962C8B-B14F-4D97-AF65-F5344CB8AC3E}">
        <p14:creationId xmlns:p14="http://schemas.microsoft.com/office/powerpoint/2010/main" val="40602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20841</TotalTime>
  <Words>5167</Words>
  <Application>Microsoft Office PowerPoint</Application>
  <PresentationFormat>On-screen Show (16:9)</PresentationFormat>
  <Paragraphs>188</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Trebuchet MS</vt:lpstr>
      <vt:lpstr>Impact</vt:lpstr>
      <vt:lpstr>Times New Roman</vt:lpstr>
      <vt:lpstr>Wingdings</vt:lpstr>
      <vt:lpstr>the_lion_of_the_tribe_of_judah-still-16x9</vt:lpstr>
      <vt:lpstr>Revelation Defending God and Encouraging His Saints</vt:lpstr>
      <vt:lpstr>PowerPoint Presentation</vt:lpstr>
      <vt:lpstr>Kings or Kingdoms?</vt:lpstr>
      <vt:lpstr>The Fourth Beast &amp; Pompous Horn</vt:lpstr>
      <vt:lpstr>Judgment Against the Fourth Beast</vt:lpstr>
      <vt:lpstr>“Possess the Kingdom”</vt:lpstr>
      <vt:lpstr>“Taking Possession”</vt:lpstr>
      <vt:lpstr>Are We “Taking Possession”?</vt:lpstr>
      <vt:lpstr>Relevance to Revelation</vt:lpstr>
      <vt:lpstr>PowerPoint Presentation</vt:lpstr>
      <vt:lpstr>The Ram</vt:lpstr>
      <vt:lpstr>The Two Horns</vt:lpstr>
      <vt:lpstr>The Notable Horn</vt:lpstr>
      <vt:lpstr>The Ram’s Rage</vt:lpstr>
      <vt:lpstr>The Four Horns</vt:lpstr>
      <vt:lpstr>Result of the Babylon Partition</vt:lpstr>
      <vt:lpstr>Division at about 275 B.C.</vt:lpstr>
      <vt:lpstr>The War of the Little Horn</vt:lpstr>
      <vt:lpstr>“The Appointed Time”</vt:lpstr>
      <vt:lpstr>“The Appointed Time”</vt:lpstr>
      <vt:lpstr>Distant Future Application</vt:lpstr>
      <vt:lpstr>PowerPoint Presentation</vt:lpstr>
      <vt:lpstr>National Punishment &amp; Restoration</vt:lpstr>
      <vt:lpstr>“Seventy Weeks Are Determined”</vt:lpstr>
      <vt:lpstr>Issuing the Decree to Rebuild</vt:lpstr>
      <vt:lpstr>Events of Weeks 7 and 69</vt:lpstr>
      <vt:lpstr>An End to Sacrifice and Offering</vt:lpstr>
      <vt:lpstr>Rome’s Jewish Wars</vt:lpstr>
      <vt:lpstr>Rome’s Jewish Wars</vt:lpstr>
      <vt:lpstr>PowerPoint Presentation</vt:lpstr>
      <vt:lpstr>Sealed until the End</vt:lpstr>
      <vt:lpstr>Revelation Defending God and Encouraging His Saints</vt:lpstr>
      <vt:lpstr>PowerPoint Presentation</vt:lpstr>
      <vt:lpstr>Comparing the Visions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2967</cp:revision>
  <cp:lastPrinted>2017-05-14T13:54:25Z</cp:lastPrinted>
  <dcterms:created xsi:type="dcterms:W3CDTF">2017-04-01T00:42:32Z</dcterms:created>
  <dcterms:modified xsi:type="dcterms:W3CDTF">2017-05-21T13:49:56Z</dcterms:modified>
</cp:coreProperties>
</file>