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417" r:id="rId2"/>
    <p:sldId id="418" r:id="rId3"/>
    <p:sldId id="386" r:id="rId4"/>
    <p:sldId id="429" r:id="rId5"/>
    <p:sldId id="416" r:id="rId6"/>
    <p:sldId id="438" r:id="rId7"/>
    <p:sldId id="430" r:id="rId8"/>
    <p:sldId id="431" r:id="rId9"/>
    <p:sldId id="439" r:id="rId10"/>
    <p:sldId id="440" r:id="rId11"/>
    <p:sldId id="432" r:id="rId12"/>
    <p:sldId id="428" r:id="rId13"/>
    <p:sldId id="433" r:id="rId14"/>
    <p:sldId id="434" r:id="rId15"/>
    <p:sldId id="443" r:id="rId16"/>
    <p:sldId id="435" r:id="rId17"/>
    <p:sldId id="441" r:id="rId18"/>
    <p:sldId id="442" r:id="rId19"/>
    <p:sldId id="436" r:id="rId20"/>
    <p:sldId id="437" r:id="rId21"/>
  </p:sldIdLst>
  <p:sldSz cx="9144000" cy="5143500" type="screen16x9"/>
  <p:notesSz cx="7102475" cy="9369425"/>
  <p:embeddedFontLst>
    <p:embeddedFont>
      <p:font typeface="Trebuchet MS" panose="020B0603020202020204" pitchFamily="34" charset="0"/>
      <p:regular r:id="rId24"/>
      <p:bold r:id="rId25"/>
      <p:italic r:id="rId26"/>
      <p:boldItalic r:id="rId27"/>
    </p:embeddedFont>
    <p:embeddedFont>
      <p:font typeface="Impact" panose="020B0806030902050204" pitchFamily="34" charset="0"/>
      <p:regular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1B1B6B"/>
    <a:srgbClr val="C5C1FF"/>
    <a:srgbClr val="FFC1CD"/>
    <a:srgbClr val="FF9999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87" autoAdjust="0"/>
    <p:restoredTop sz="94660"/>
  </p:normalViewPr>
  <p:slideViewPr>
    <p:cSldViewPr snapToGrid="0" snapToObjects="1">
      <p:cViewPr varScale="1">
        <p:scale>
          <a:sx n="146" d="100"/>
          <a:sy n="146" d="100"/>
        </p:scale>
        <p:origin x="-126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font" Target="fonts/font5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8471"/>
          </a:xfrm>
          <a:prstGeom prst="rect">
            <a:avLst/>
          </a:prstGeom>
        </p:spPr>
        <p:txBody>
          <a:bodyPr vert="horz" lIns="94119" tIns="47060" rIns="94119" bIns="4706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68471"/>
          </a:xfrm>
          <a:prstGeom prst="rect">
            <a:avLst/>
          </a:prstGeom>
        </p:spPr>
        <p:txBody>
          <a:bodyPr vert="horz" lIns="94119" tIns="47060" rIns="94119" bIns="47060" rtlCol="0"/>
          <a:lstStyle>
            <a:lvl1pPr algn="r">
              <a:defRPr sz="1200"/>
            </a:lvl1pPr>
          </a:lstStyle>
          <a:p>
            <a:fld id="{6BA463D2-8CFA-42C7-9E7A-A254791D8B3F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9328"/>
            <a:ext cx="3077739" cy="468471"/>
          </a:xfrm>
          <a:prstGeom prst="rect">
            <a:avLst/>
          </a:prstGeom>
        </p:spPr>
        <p:txBody>
          <a:bodyPr vert="horz" lIns="94119" tIns="47060" rIns="94119" bIns="4706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8899328"/>
            <a:ext cx="3077739" cy="468471"/>
          </a:xfrm>
          <a:prstGeom prst="rect">
            <a:avLst/>
          </a:prstGeom>
        </p:spPr>
        <p:txBody>
          <a:bodyPr vert="horz" lIns="94119" tIns="47060" rIns="94119" bIns="47060" rtlCol="0" anchor="b"/>
          <a:lstStyle>
            <a:lvl1pPr algn="r">
              <a:defRPr sz="1200"/>
            </a:lvl1pPr>
          </a:lstStyle>
          <a:p>
            <a:fld id="{5C2E47C3-C2AB-4CB0-BBCD-723064B2B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919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8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68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B09D3B-D414-449C-B505-68698A20A20D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8625" y="703263"/>
            <a:ext cx="6245225" cy="35131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449763"/>
            <a:ext cx="5683250" cy="42164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9525"/>
            <a:ext cx="3078163" cy="468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5" y="8899525"/>
            <a:ext cx="3078163" cy="468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106257-F59A-4451-B33C-571F0B039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838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2039C9-4EB9-4FE5-A220-06E6BC87B3AD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282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8625" y="703263"/>
            <a:ext cx="6245225" cy="3513137"/>
          </a:xfrm>
          <a:ln/>
        </p:spPr>
      </p:sp>
      <p:sp>
        <p:nvSpPr>
          <p:cNvPr id="282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746627" y="4253454"/>
            <a:ext cx="3460750" cy="280152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787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746626" y="503345"/>
            <a:ext cx="4213306" cy="3568593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 smtClean="0"/>
              <a:t>Add Your Title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746627" y="4253453"/>
            <a:ext cx="4213306" cy="407611"/>
          </a:xfrm>
        </p:spPr>
        <p:txBody>
          <a:bodyPr>
            <a:noAutofit/>
          </a:bodyPr>
          <a:lstStyle>
            <a:lvl1pPr marL="0" indent="0" algn="ctr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2725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dpi="0" rotWithShape="1">
          <a:blip r:embed="rId2">
            <a:alphaModFix amt="75000"/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7501" y="45720"/>
            <a:ext cx="9048998" cy="8686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47501" y="914400"/>
            <a:ext cx="9048998" cy="4144488"/>
          </a:xfrm>
        </p:spPr>
        <p:txBody>
          <a:bodyPr/>
          <a:lstStyle>
            <a:lvl1pPr marL="344488" indent="-344488">
              <a:defRPr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687388" indent="-342900">
              <a:buFont typeface="Arial" panose="020B0604020202020204" pitchFamily="34" charset="0"/>
              <a:buChar char="•"/>
              <a:defRPr>
                <a:solidFill>
                  <a:schemeClr val="bg1">
                    <a:lumMod val="85000"/>
                    <a:lumOff val="15000"/>
                  </a:schemeClr>
                </a:solidFill>
              </a:defRPr>
            </a:lvl2pPr>
            <a:lvl3pPr marL="1031875" indent="-344488">
              <a:buFont typeface="Times New Roman" panose="02020603050405020304" pitchFamily="18" charset="0"/>
              <a:buChar char="−"/>
              <a:defRPr>
                <a:solidFill>
                  <a:schemeClr val="bg1">
                    <a:lumMod val="85000"/>
                    <a:lumOff val="15000"/>
                  </a:schemeClr>
                </a:solidFill>
              </a:defRPr>
            </a:lvl3pPr>
            <a:lvl4pPr marL="1374775" indent="-342900">
              <a:buFont typeface="Wingdings" panose="05000000000000000000" pitchFamily="2" charset="2"/>
              <a:buChar char="§"/>
              <a:defRPr>
                <a:solidFill>
                  <a:schemeClr val="bg1">
                    <a:lumMod val="85000"/>
                    <a:lumOff val="15000"/>
                  </a:schemeClr>
                </a:solidFill>
              </a:defRPr>
            </a:lvl4pPr>
            <a:lvl5pPr marL="1711325" indent="-336550">
              <a:buSzPct val="50000"/>
              <a:buFont typeface="Wingdings" panose="05000000000000000000" pitchFamily="2" charset="2"/>
              <a:buChar char="q"/>
              <a:defRPr>
                <a:solidFill>
                  <a:schemeClr val="bg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118750" y="907391"/>
            <a:ext cx="7494197" cy="27432"/>
          </a:xfrm>
          <a:prstGeom prst="rect">
            <a:avLst/>
          </a:prstGeom>
          <a:gradFill flip="none" rotWithShape="1">
            <a:gsLst>
              <a:gs pos="22000">
                <a:srgbClr val="800000"/>
              </a:gs>
              <a:gs pos="0">
                <a:srgbClr val="800000"/>
              </a:gs>
              <a:gs pos="69000">
                <a:schemeClr val="accent1">
                  <a:shade val="67500"/>
                  <a:satMod val="115000"/>
                </a:schemeClr>
              </a:gs>
              <a:gs pos="100000">
                <a:schemeClr val="tx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6013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dpi="0" rotWithShape="1">
          <a:blip r:embed="rId2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0867" y="118882"/>
            <a:ext cx="7328634" cy="4921431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050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dpi="0" rotWithShape="1">
          <a:blip r:embed="rId2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0867" y="118882"/>
            <a:ext cx="7328634" cy="4921431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4006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6" y="421372"/>
            <a:ext cx="8160063" cy="3365110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27050" y="4021138"/>
            <a:ext cx="8159750" cy="742690"/>
          </a:xfrm>
        </p:spPr>
        <p:txBody>
          <a:bodyPr>
            <a:normAutofit/>
          </a:bodyPr>
          <a:lstStyle>
            <a:lvl1pPr>
              <a:defRPr sz="1400" baseline="0"/>
            </a:lvl1pPr>
          </a:lstStyle>
          <a:p>
            <a:pPr lvl="0"/>
            <a:r>
              <a:rPr lang="en-US" dirty="0" smtClean="0"/>
              <a:t>Add Verse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3509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91108" y="391682"/>
            <a:ext cx="8160063" cy="4354160"/>
          </a:xfrm>
        </p:spPr>
        <p:txBody>
          <a:bodyPr anchor="ctr"/>
          <a:lstStyle>
            <a:lvl1pPr marL="0" indent="0" algn="ctr">
              <a:buFont typeface="Arial"/>
              <a:buNone/>
              <a:defRPr sz="5400">
                <a:latin typeface="Impact" panose="020B080603090205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514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microsoft.com/office/2007/relationships/hdphoto" Target="../media/hdphoto1.wdp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alphaModFix amt="75000"/>
            <a:lum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artisticMarker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501" y="45720"/>
            <a:ext cx="9048998" cy="8686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501" y="914400"/>
            <a:ext cx="9048998" cy="4185672"/>
          </a:xfrm>
          <a:prstGeom prst="rect">
            <a:avLst/>
          </a:prstGeom>
        </p:spPr>
        <p:txBody>
          <a:bodyPr vert="horz" lIns="45720" tIns="45720" rIns="45720" bIns="45720" rtlCol="0" anchor="t" anchorCtr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1" r:id="rId3"/>
    <p:sldLayoutId id="2147483655" r:id="rId4"/>
    <p:sldLayoutId id="2147483652" r:id="rId5"/>
    <p:sldLayoutId id="2147483656" r:id="rId6"/>
    <p:sldLayoutId id="2147483650" r:id="rId7"/>
    <p:sldLayoutId id="2147483657" r:id="rId8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Impact" panose="020B0806030902050204" pitchFamily="34" charset="0"/>
          <a:ea typeface="+mj-ea"/>
          <a:cs typeface="Impact" panose="020B0806030902050204" pitchFamily="34" charset="0"/>
        </a:defRPr>
      </a:lvl1pPr>
    </p:titleStyle>
    <p:bodyStyle>
      <a:lvl1pPr marL="231775" indent="-231775" algn="l" defTabSz="914400" rtl="0" eaLnBrk="1" latinLnBrk="0" hangingPunct="1">
        <a:spcBef>
          <a:spcPts val="300"/>
        </a:spcBef>
        <a:buFont typeface="Times New Roman" panose="02020603050405020304" pitchFamily="18" charset="0"/>
        <a:buChar char="†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457200" indent="-225425" algn="l" defTabSz="914400" rtl="0" eaLnBrk="1" latinLnBrk="0" hangingPunct="1">
        <a:spcBef>
          <a:spcPts val="300"/>
        </a:spcBef>
        <a:buFont typeface="Times New Roman" panose="02020603050405020304" pitchFamily="18" charset="0"/>
        <a:buChar char="†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688975" indent="-231775" algn="l" defTabSz="914400" rtl="0" eaLnBrk="1" latinLnBrk="0" hangingPunct="1">
        <a:spcBef>
          <a:spcPts val="300"/>
        </a:spcBef>
        <a:buFont typeface="Times New Roman" panose="02020603050405020304" pitchFamily="18" charset="0"/>
        <a:buChar char="†"/>
        <a:defRPr sz="16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914400" indent="-225425" algn="l" defTabSz="914400" rtl="0" eaLnBrk="1" latinLnBrk="0" hangingPunct="1">
        <a:spcBef>
          <a:spcPts val="300"/>
        </a:spcBef>
        <a:buFont typeface="Times New Roman" panose="02020603050405020304" pitchFamily="18" charset="0"/>
        <a:buChar char="†"/>
        <a:defRPr sz="1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1146175" indent="-231775" algn="l" defTabSz="914400" rtl="0" eaLnBrk="1" latinLnBrk="0" hangingPunct="1">
        <a:spcBef>
          <a:spcPts val="300"/>
        </a:spcBef>
        <a:buFont typeface="Times New Roman" panose="02020603050405020304" pitchFamily="18" charset="0"/>
        <a:buChar char="†"/>
        <a:defRPr sz="1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746625" y="503345"/>
            <a:ext cx="4154387" cy="3568593"/>
          </a:xfrm>
        </p:spPr>
        <p:txBody>
          <a:bodyPr/>
          <a:lstStyle/>
          <a:p>
            <a:r>
              <a:rPr lang="en-US" sz="5400" dirty="0" smtClean="0"/>
              <a:t>Revelation</a:t>
            </a:r>
            <a:br>
              <a:rPr lang="en-US" sz="5400" dirty="0" smtClean="0"/>
            </a:br>
            <a:r>
              <a:rPr lang="en-US" sz="2800" dirty="0" smtClean="0">
                <a:solidFill>
                  <a:srgbClr val="C00000"/>
                </a:solidFill>
              </a:rPr>
              <a:t>Defending God and Encouraging His Saints</a:t>
            </a:r>
            <a:endParaRPr lang="en-US" sz="5400" dirty="0">
              <a:solidFill>
                <a:srgbClr val="C0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746626" y="4253453"/>
            <a:ext cx="4154387" cy="407611"/>
          </a:xfrm>
        </p:spPr>
        <p:txBody>
          <a:bodyPr>
            <a:noAutofit/>
          </a:bodyPr>
          <a:lstStyle/>
          <a:p>
            <a:r>
              <a:rPr lang="en-US" sz="1800" b="1" dirty="0" smtClean="0"/>
              <a:t>Lesson 14 – The Sea and Earth Beasts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1094848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New?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346075" lvl="0" indent="-346075">
              <a:spcBef>
                <a:spcPts val="0"/>
              </a:spcBef>
              <a:buFont typeface="+mj-lt"/>
              <a:buAutoNum type="arabicPeriod" startAt="5"/>
            </a:pPr>
            <a:r>
              <a:rPr lang="en-US" sz="2000" dirty="0"/>
              <a:t>What general events are </a:t>
            </a:r>
            <a:r>
              <a:rPr lang="en-US" sz="2000" dirty="0" smtClean="0"/>
              <a:t>provided in </a:t>
            </a:r>
            <a:r>
              <a:rPr lang="en-US" sz="2000" b="1" dirty="0">
                <a:solidFill>
                  <a:srgbClr val="800000"/>
                </a:solidFill>
              </a:rPr>
              <a:t>Revelation 13:1-8 </a:t>
            </a:r>
            <a:r>
              <a:rPr lang="en-US" sz="2000" dirty="0" smtClean="0"/>
              <a:t>that were </a:t>
            </a:r>
            <a:r>
              <a:rPr lang="en-US" sz="2000" b="1" i="1" dirty="0" smtClean="0"/>
              <a:t>not</a:t>
            </a:r>
            <a:r>
              <a:rPr lang="en-US" sz="2000" dirty="0" smtClean="0"/>
              <a:t> disclosed </a:t>
            </a:r>
            <a:r>
              <a:rPr lang="en-US" sz="2000" dirty="0"/>
              <a:t>in </a:t>
            </a:r>
            <a:r>
              <a:rPr lang="en-US" sz="2000" b="1" dirty="0">
                <a:solidFill>
                  <a:srgbClr val="800000"/>
                </a:solidFill>
              </a:rPr>
              <a:t>Daniel </a:t>
            </a:r>
            <a:r>
              <a:rPr lang="en-US" sz="2000" b="1" dirty="0" smtClean="0">
                <a:solidFill>
                  <a:srgbClr val="800000"/>
                </a:solidFill>
              </a:rPr>
              <a:t>7</a:t>
            </a:r>
            <a:r>
              <a:rPr lang="en-US" sz="2000" dirty="0" smtClean="0"/>
              <a:t>?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i="1" dirty="0">
                <a:solidFill>
                  <a:srgbClr val="800000"/>
                </a:solidFill>
              </a:rPr>
              <a:t>And I saw </a:t>
            </a:r>
            <a:r>
              <a:rPr lang="en-US" sz="2000" b="1" i="1" dirty="0">
                <a:solidFill>
                  <a:srgbClr val="800000"/>
                </a:solidFill>
              </a:rPr>
              <a:t>one of his heads </a:t>
            </a:r>
            <a:r>
              <a:rPr lang="en-US" sz="2000" i="1" dirty="0">
                <a:solidFill>
                  <a:srgbClr val="800000"/>
                </a:solidFill>
              </a:rPr>
              <a:t>as if it had been </a:t>
            </a:r>
            <a:r>
              <a:rPr lang="en-US" sz="2000" b="1" i="1" dirty="0">
                <a:solidFill>
                  <a:srgbClr val="800000"/>
                </a:solidFill>
              </a:rPr>
              <a:t>mortally wounded</a:t>
            </a:r>
            <a:r>
              <a:rPr lang="en-US" sz="2000" i="1" dirty="0">
                <a:solidFill>
                  <a:srgbClr val="800000"/>
                </a:solidFill>
              </a:rPr>
              <a:t>, and his </a:t>
            </a:r>
            <a:r>
              <a:rPr lang="en-US" sz="2000" b="1" i="1" dirty="0">
                <a:solidFill>
                  <a:srgbClr val="800000"/>
                </a:solidFill>
              </a:rPr>
              <a:t>deadly wound was healed</a:t>
            </a:r>
            <a:r>
              <a:rPr lang="en-US" sz="2000" i="1" dirty="0">
                <a:solidFill>
                  <a:srgbClr val="800000"/>
                </a:solidFill>
              </a:rPr>
              <a:t>. And all </a:t>
            </a:r>
            <a:r>
              <a:rPr lang="en-US" sz="2000" b="1" i="1" dirty="0">
                <a:solidFill>
                  <a:srgbClr val="800000"/>
                </a:solidFill>
              </a:rPr>
              <a:t>the world marveled </a:t>
            </a:r>
            <a:r>
              <a:rPr lang="en-US" sz="2000" i="1" dirty="0">
                <a:solidFill>
                  <a:srgbClr val="800000"/>
                </a:solidFill>
              </a:rPr>
              <a:t>and </a:t>
            </a:r>
            <a:r>
              <a:rPr lang="en-US" sz="2000" b="1" i="1" dirty="0">
                <a:solidFill>
                  <a:srgbClr val="800000"/>
                </a:solidFill>
              </a:rPr>
              <a:t>followed the beast</a:t>
            </a:r>
            <a:r>
              <a:rPr lang="en-US" sz="2000" i="1" dirty="0" smtClean="0">
                <a:solidFill>
                  <a:srgbClr val="800000"/>
                </a:solidFill>
              </a:rPr>
              <a:t>.  So </a:t>
            </a:r>
            <a:r>
              <a:rPr lang="en-US" sz="2000" b="1" i="1" dirty="0">
                <a:solidFill>
                  <a:srgbClr val="800000"/>
                </a:solidFill>
              </a:rPr>
              <a:t>they worshiped </a:t>
            </a:r>
            <a:r>
              <a:rPr lang="en-US" sz="2000" b="1" i="1" u="sng" dirty="0">
                <a:solidFill>
                  <a:srgbClr val="800000"/>
                </a:solidFill>
              </a:rPr>
              <a:t>the dragon</a:t>
            </a:r>
            <a:r>
              <a:rPr lang="en-US" sz="2000" i="1" dirty="0">
                <a:solidFill>
                  <a:srgbClr val="800000"/>
                </a:solidFill>
              </a:rPr>
              <a:t> who gave authority to the beast; and </a:t>
            </a:r>
            <a:r>
              <a:rPr lang="en-US" sz="2000" b="1" i="1" dirty="0">
                <a:solidFill>
                  <a:srgbClr val="800000"/>
                </a:solidFill>
              </a:rPr>
              <a:t>they worshiped the beast</a:t>
            </a:r>
            <a:r>
              <a:rPr lang="en-US" sz="2000" i="1" dirty="0">
                <a:solidFill>
                  <a:srgbClr val="800000"/>
                </a:solidFill>
              </a:rPr>
              <a:t>, saying, </a:t>
            </a:r>
            <a:r>
              <a:rPr lang="en-US" sz="2000" i="1" dirty="0" smtClean="0">
                <a:solidFill>
                  <a:srgbClr val="800000"/>
                </a:solidFill>
              </a:rPr>
              <a:t>“Who </a:t>
            </a:r>
            <a:r>
              <a:rPr lang="en-US" sz="2000" i="1" dirty="0">
                <a:solidFill>
                  <a:srgbClr val="800000"/>
                </a:solidFill>
              </a:rPr>
              <a:t>is like the beast? Who is able </a:t>
            </a:r>
            <a:r>
              <a:rPr lang="en-US" sz="2000" b="1" i="1" dirty="0">
                <a:solidFill>
                  <a:srgbClr val="800000"/>
                </a:solidFill>
              </a:rPr>
              <a:t>to make war with him</a:t>
            </a:r>
            <a:r>
              <a:rPr lang="en-US" sz="2000" i="1" dirty="0" smtClean="0">
                <a:solidFill>
                  <a:srgbClr val="800000"/>
                </a:solidFill>
              </a:rPr>
              <a:t>?” … </a:t>
            </a:r>
            <a:r>
              <a:rPr lang="en-US" sz="2000" b="1" i="1" dirty="0" smtClean="0">
                <a:solidFill>
                  <a:srgbClr val="800000"/>
                </a:solidFill>
              </a:rPr>
              <a:t>All </a:t>
            </a:r>
            <a:r>
              <a:rPr lang="en-US" sz="2000" b="1" i="1" dirty="0">
                <a:solidFill>
                  <a:srgbClr val="800000"/>
                </a:solidFill>
              </a:rPr>
              <a:t>who dwell </a:t>
            </a:r>
            <a:r>
              <a:rPr lang="en-US" sz="2000" b="1" i="1" u="sng" dirty="0">
                <a:solidFill>
                  <a:srgbClr val="800000"/>
                </a:solidFill>
              </a:rPr>
              <a:t>on the earth</a:t>
            </a:r>
            <a:r>
              <a:rPr lang="en-US" sz="2000" b="1" i="1" dirty="0">
                <a:solidFill>
                  <a:srgbClr val="800000"/>
                </a:solidFill>
              </a:rPr>
              <a:t> will worship him</a:t>
            </a:r>
            <a:r>
              <a:rPr lang="en-US" sz="2000" i="1" dirty="0">
                <a:solidFill>
                  <a:srgbClr val="800000"/>
                </a:solidFill>
              </a:rPr>
              <a:t>, whose names have </a:t>
            </a:r>
            <a:r>
              <a:rPr lang="en-US" sz="2000" b="1" i="1" dirty="0">
                <a:solidFill>
                  <a:srgbClr val="800000"/>
                </a:solidFill>
              </a:rPr>
              <a:t>not been written in the Book of Life of the Lamb </a:t>
            </a:r>
            <a:r>
              <a:rPr lang="en-US" sz="2000" i="1" dirty="0">
                <a:solidFill>
                  <a:srgbClr val="800000"/>
                </a:solidFill>
              </a:rPr>
              <a:t>slain from the foundation of the world. </a:t>
            </a:r>
            <a:r>
              <a:rPr lang="en-US" sz="2000" dirty="0"/>
              <a:t>(</a:t>
            </a:r>
            <a:r>
              <a:rPr lang="en-US" sz="2000" b="1" dirty="0">
                <a:solidFill>
                  <a:srgbClr val="800000"/>
                </a:solidFill>
              </a:rPr>
              <a:t>Revelation </a:t>
            </a:r>
            <a:r>
              <a:rPr lang="en-US" sz="2000" b="1" dirty="0" smtClean="0">
                <a:solidFill>
                  <a:srgbClr val="800000"/>
                </a:solidFill>
              </a:rPr>
              <a:t>13:3-8</a:t>
            </a:r>
            <a:r>
              <a:rPr lang="en-US" sz="2000" dirty="0" smtClean="0"/>
              <a:t>)</a:t>
            </a:r>
            <a:endParaRPr lang="en-US" sz="2000" dirty="0"/>
          </a:p>
          <a:p>
            <a:pPr>
              <a:spcBef>
                <a:spcPts val="0"/>
              </a:spcBef>
            </a:pPr>
            <a:r>
              <a:rPr lang="en-US" sz="2000" dirty="0" smtClean="0"/>
              <a:t>Reveals and emphasizes that </a:t>
            </a:r>
            <a:r>
              <a:rPr lang="en-US" sz="2000" b="1" i="1" dirty="0" smtClean="0"/>
              <a:t>the Devil</a:t>
            </a:r>
            <a:r>
              <a:rPr lang="en-US" sz="2000" dirty="0" smtClean="0"/>
              <a:t> is behind the beast and its war against God and His saints.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Learn that the persecuting force will appear to be </a:t>
            </a:r>
            <a:r>
              <a:rPr lang="en-US" sz="2000" b="1" i="1" dirty="0" smtClean="0"/>
              <a:t>halted</a:t>
            </a:r>
            <a:r>
              <a:rPr lang="en-US" sz="2000" dirty="0" smtClean="0"/>
              <a:t>, but then it will </a:t>
            </a:r>
            <a:r>
              <a:rPr lang="en-US" sz="2000" b="1" i="1" dirty="0" smtClean="0"/>
              <a:t>resume</a:t>
            </a:r>
            <a:r>
              <a:rPr lang="en-US" sz="2000" dirty="0" smtClean="0"/>
              <a:t>.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Discover that </a:t>
            </a:r>
            <a:r>
              <a:rPr lang="en-US" sz="2000" b="1" i="1" dirty="0" smtClean="0"/>
              <a:t>diverting worship </a:t>
            </a:r>
            <a:r>
              <a:rPr lang="en-US" sz="2000" dirty="0" smtClean="0"/>
              <a:t>from God to the beast and the dragon is part of the effect – and probable – motivation for this war.  It is to cause </a:t>
            </a:r>
            <a:r>
              <a:rPr lang="en-US" sz="2000" b="1" i="1" dirty="0" smtClean="0"/>
              <a:t>unbelief</a:t>
            </a:r>
            <a:r>
              <a:rPr lang="en-US" sz="2000" dirty="0" smtClean="0"/>
              <a:t>, </a:t>
            </a:r>
            <a:r>
              <a:rPr lang="en-US" sz="2000" b="1" i="1" dirty="0" smtClean="0"/>
              <a:t>apostasy</a:t>
            </a:r>
            <a:r>
              <a:rPr lang="en-US" sz="2000" dirty="0" smtClean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96158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“The Patience and Faith of the Saints”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346075" lvl="0" indent="-346075">
              <a:buFont typeface="+mj-lt"/>
              <a:buAutoNum type="arabicPeriod" startAt="6"/>
            </a:pPr>
            <a:r>
              <a:rPr lang="en-US" sz="1800" dirty="0"/>
              <a:t>What is the </a:t>
            </a:r>
            <a:r>
              <a:rPr lang="en-US" sz="1800" i="1" dirty="0">
                <a:solidFill>
                  <a:srgbClr val="800000"/>
                </a:solidFill>
              </a:rPr>
              <a:t>“patience and faith of the saints”</a:t>
            </a:r>
            <a:r>
              <a:rPr lang="en-US" sz="1800" dirty="0"/>
              <a:t>?  What did this mean to the early saints?  How does it apply today to us?</a:t>
            </a:r>
            <a:endParaRPr lang="en-US" sz="1800" dirty="0" smtClean="0"/>
          </a:p>
          <a:p>
            <a:pPr marL="0" indent="0">
              <a:buNone/>
            </a:pPr>
            <a:r>
              <a:rPr lang="en-US" sz="1800" i="1" dirty="0" smtClean="0">
                <a:solidFill>
                  <a:srgbClr val="800000"/>
                </a:solidFill>
              </a:rPr>
              <a:t>All who dwell on the earth </a:t>
            </a:r>
            <a:r>
              <a:rPr lang="en-US" sz="1800" b="1" i="1" dirty="0" smtClean="0">
                <a:solidFill>
                  <a:srgbClr val="800000"/>
                </a:solidFill>
              </a:rPr>
              <a:t>will worship him</a:t>
            </a:r>
            <a:r>
              <a:rPr lang="en-US" sz="1800" i="1" dirty="0" smtClean="0">
                <a:solidFill>
                  <a:srgbClr val="800000"/>
                </a:solidFill>
              </a:rPr>
              <a:t>, whose names have </a:t>
            </a:r>
            <a:r>
              <a:rPr lang="en-US" sz="1800" b="1" i="1" dirty="0" smtClean="0">
                <a:solidFill>
                  <a:srgbClr val="800000"/>
                </a:solidFill>
              </a:rPr>
              <a:t>not been written in the Book of Life of the Lamb </a:t>
            </a:r>
            <a:r>
              <a:rPr lang="en-US" sz="1800" i="1" dirty="0" smtClean="0">
                <a:solidFill>
                  <a:srgbClr val="800000"/>
                </a:solidFill>
              </a:rPr>
              <a:t>slain from the foundation of the world.  </a:t>
            </a:r>
            <a:r>
              <a:rPr lang="en-US" sz="1800" b="1" i="1" dirty="0" smtClean="0">
                <a:solidFill>
                  <a:srgbClr val="800000"/>
                </a:solidFill>
              </a:rPr>
              <a:t>If anyone has an ear, </a:t>
            </a:r>
            <a:r>
              <a:rPr lang="en-US" sz="1800" b="1" i="1" u="sng" dirty="0" smtClean="0">
                <a:solidFill>
                  <a:srgbClr val="800000"/>
                </a:solidFill>
              </a:rPr>
              <a:t>let him hear</a:t>
            </a:r>
            <a:r>
              <a:rPr lang="en-US" sz="1800" i="1" dirty="0" smtClean="0">
                <a:solidFill>
                  <a:srgbClr val="800000"/>
                </a:solidFill>
              </a:rPr>
              <a:t>.  He who </a:t>
            </a:r>
            <a:r>
              <a:rPr lang="en-US" sz="1800" b="1" i="1" dirty="0" smtClean="0">
                <a:solidFill>
                  <a:srgbClr val="800000"/>
                </a:solidFill>
              </a:rPr>
              <a:t>leads into captivity shall </a:t>
            </a:r>
            <a:r>
              <a:rPr lang="en-US" sz="1800" b="1" i="1" u="sng" dirty="0" smtClean="0">
                <a:solidFill>
                  <a:srgbClr val="800000"/>
                </a:solidFill>
              </a:rPr>
              <a:t>go into captivity</a:t>
            </a:r>
            <a:r>
              <a:rPr lang="en-US" sz="1800" i="1" dirty="0" smtClean="0">
                <a:solidFill>
                  <a:srgbClr val="800000"/>
                </a:solidFill>
              </a:rPr>
              <a:t>; he who </a:t>
            </a:r>
            <a:r>
              <a:rPr lang="en-US" sz="1800" b="1" i="1" dirty="0" smtClean="0">
                <a:solidFill>
                  <a:srgbClr val="800000"/>
                </a:solidFill>
              </a:rPr>
              <a:t>kills with the sword must be </a:t>
            </a:r>
            <a:r>
              <a:rPr lang="en-US" sz="1800" b="1" i="1" u="sng" dirty="0" smtClean="0">
                <a:solidFill>
                  <a:srgbClr val="800000"/>
                </a:solidFill>
              </a:rPr>
              <a:t>killed with the sword</a:t>
            </a:r>
            <a:r>
              <a:rPr lang="en-US" sz="1800" i="1" dirty="0" smtClean="0">
                <a:solidFill>
                  <a:srgbClr val="800000"/>
                </a:solidFill>
              </a:rPr>
              <a:t>. </a:t>
            </a:r>
            <a:r>
              <a:rPr lang="en-US" sz="1800" b="1" i="1" dirty="0" smtClean="0">
                <a:solidFill>
                  <a:srgbClr val="800000"/>
                </a:solidFill>
              </a:rPr>
              <a:t>Here is the </a:t>
            </a:r>
            <a:r>
              <a:rPr lang="en-US" sz="1800" b="1" i="1" u="sng" dirty="0" smtClean="0">
                <a:solidFill>
                  <a:srgbClr val="800000"/>
                </a:solidFill>
              </a:rPr>
              <a:t>patience</a:t>
            </a:r>
            <a:r>
              <a:rPr lang="en-US" sz="1800" b="1" i="1" dirty="0" smtClean="0">
                <a:solidFill>
                  <a:srgbClr val="800000"/>
                </a:solidFill>
              </a:rPr>
              <a:t> and the </a:t>
            </a:r>
            <a:r>
              <a:rPr lang="en-US" sz="1800" b="1" i="1" u="sng" dirty="0" smtClean="0">
                <a:solidFill>
                  <a:srgbClr val="800000"/>
                </a:solidFill>
              </a:rPr>
              <a:t>faith</a:t>
            </a:r>
            <a:r>
              <a:rPr lang="en-US" sz="1800" b="1" i="1" dirty="0" smtClean="0">
                <a:solidFill>
                  <a:srgbClr val="800000"/>
                </a:solidFill>
              </a:rPr>
              <a:t> of the saints.</a:t>
            </a:r>
            <a:r>
              <a:rPr lang="en-US" sz="1800" i="1" dirty="0" smtClean="0">
                <a:solidFill>
                  <a:srgbClr val="800000"/>
                </a:solidFill>
              </a:rPr>
              <a:t> </a:t>
            </a:r>
            <a:r>
              <a:rPr lang="en-US" sz="1800" dirty="0" smtClean="0"/>
              <a:t>(</a:t>
            </a:r>
            <a:r>
              <a:rPr lang="en-US" sz="1800" b="1" dirty="0" smtClean="0">
                <a:solidFill>
                  <a:srgbClr val="800000"/>
                </a:solidFill>
              </a:rPr>
              <a:t>Revelation 13:8-10</a:t>
            </a:r>
            <a:r>
              <a:rPr lang="en-US" sz="1800" dirty="0" smtClean="0"/>
              <a:t>)</a:t>
            </a:r>
          </a:p>
          <a:p>
            <a:pPr marL="0" indent="0">
              <a:buNone/>
            </a:pPr>
            <a:r>
              <a:rPr lang="en-US" sz="1800" i="1" dirty="0" smtClean="0">
                <a:solidFill>
                  <a:srgbClr val="800000"/>
                </a:solidFill>
              </a:rPr>
              <a:t>“</a:t>
            </a:r>
            <a:r>
              <a:rPr lang="en-US" sz="1800" b="1" i="1" dirty="0">
                <a:solidFill>
                  <a:srgbClr val="800000"/>
                </a:solidFill>
              </a:rPr>
              <a:t>He who has an ear, </a:t>
            </a:r>
            <a:r>
              <a:rPr lang="en-US" sz="1800" b="1" i="1" u="sng" dirty="0">
                <a:solidFill>
                  <a:srgbClr val="800000"/>
                </a:solidFill>
              </a:rPr>
              <a:t>let him hear</a:t>
            </a:r>
            <a:r>
              <a:rPr lang="en-US" sz="1800" i="1" dirty="0">
                <a:solidFill>
                  <a:srgbClr val="800000"/>
                </a:solidFill>
              </a:rPr>
              <a:t> what the Spirit says to the churches.” </a:t>
            </a:r>
            <a:r>
              <a:rPr lang="en-US" sz="1800" dirty="0" smtClean="0"/>
              <a:t>(</a:t>
            </a:r>
            <a:r>
              <a:rPr lang="en-US" sz="1800" b="1" dirty="0" smtClean="0">
                <a:solidFill>
                  <a:srgbClr val="800000"/>
                </a:solidFill>
              </a:rPr>
              <a:t>2:7</a:t>
            </a:r>
            <a:r>
              <a:rPr lang="en-US" sz="1800" b="1" dirty="0">
                <a:solidFill>
                  <a:srgbClr val="800000"/>
                </a:solidFill>
              </a:rPr>
              <a:t>, 11, 17, 29; 3:6, 13, 22</a:t>
            </a:r>
            <a:r>
              <a:rPr lang="en-US" sz="1800" dirty="0"/>
              <a:t>)</a:t>
            </a:r>
          </a:p>
          <a:p>
            <a:r>
              <a:rPr lang="en-US" sz="1800" dirty="0" smtClean="0"/>
              <a:t>Associated with statements that are either </a:t>
            </a:r>
            <a:r>
              <a:rPr lang="en-US" sz="1800" b="1" i="1" dirty="0" smtClean="0"/>
              <a:t>difficult to </a:t>
            </a:r>
            <a:r>
              <a:rPr lang="en-US" sz="1800" b="1" i="1" u="sng" dirty="0" smtClean="0"/>
              <a:t>understand</a:t>
            </a:r>
            <a:r>
              <a:rPr lang="en-US" sz="1800" b="1" i="1" dirty="0" smtClean="0"/>
              <a:t> </a:t>
            </a:r>
            <a:r>
              <a:rPr lang="en-US" sz="1800" dirty="0" smtClean="0"/>
              <a:t>or </a:t>
            </a:r>
            <a:r>
              <a:rPr lang="en-US" sz="1800" b="1" i="1" dirty="0" smtClean="0"/>
              <a:t>difficult to </a:t>
            </a:r>
            <a:r>
              <a:rPr lang="en-US" sz="1800" b="1" i="1" u="sng" dirty="0" smtClean="0"/>
              <a:t>accept</a:t>
            </a:r>
            <a:r>
              <a:rPr lang="en-US" sz="1800" b="1" i="1" dirty="0" smtClean="0"/>
              <a:t> </a:t>
            </a:r>
            <a:r>
              <a:rPr lang="en-US" sz="1800" dirty="0" smtClean="0"/>
              <a:t>(</a:t>
            </a:r>
            <a:r>
              <a:rPr lang="en-US" sz="1800" b="1" dirty="0" smtClean="0">
                <a:solidFill>
                  <a:srgbClr val="800000"/>
                </a:solidFill>
              </a:rPr>
              <a:t>Matthew 11:7-15;  13:9, 43; Mark 4:23; 7:16; Luke 8:8; 14:35</a:t>
            </a:r>
            <a:r>
              <a:rPr lang="en-US" sz="1800" dirty="0" smtClean="0"/>
              <a:t>).</a:t>
            </a:r>
          </a:p>
          <a:p>
            <a:r>
              <a:rPr lang="en-US" sz="1800" dirty="0" smtClean="0"/>
              <a:t>Calls for careful </a:t>
            </a:r>
            <a:r>
              <a:rPr lang="en-US" sz="1800" dirty="0"/>
              <a:t>attention, consider carefully </a:t>
            </a:r>
            <a:r>
              <a:rPr lang="en-US" sz="1800" dirty="0" smtClean="0"/>
              <a:t>(</a:t>
            </a:r>
            <a:r>
              <a:rPr lang="en-US" sz="1800" b="1" dirty="0" smtClean="0">
                <a:solidFill>
                  <a:srgbClr val="800000"/>
                </a:solidFill>
              </a:rPr>
              <a:t>Psalm 10:17</a:t>
            </a:r>
            <a:r>
              <a:rPr lang="en-US" sz="1800" b="1" dirty="0">
                <a:solidFill>
                  <a:srgbClr val="800000"/>
                </a:solidFill>
              </a:rPr>
              <a:t>; </a:t>
            </a:r>
            <a:r>
              <a:rPr lang="en-US" sz="1800" b="1" dirty="0" smtClean="0">
                <a:solidFill>
                  <a:srgbClr val="800000"/>
                </a:solidFill>
              </a:rPr>
              <a:t>Proverbs 22:17</a:t>
            </a:r>
            <a:r>
              <a:rPr lang="en-US" sz="1800" b="1" dirty="0">
                <a:solidFill>
                  <a:srgbClr val="800000"/>
                </a:solidFill>
              </a:rPr>
              <a:t>; </a:t>
            </a:r>
            <a:r>
              <a:rPr lang="en-US" sz="1800" b="1" dirty="0" smtClean="0">
                <a:solidFill>
                  <a:srgbClr val="800000"/>
                </a:solidFill>
              </a:rPr>
              <a:t>Isaiah 28:23</a:t>
            </a:r>
            <a:r>
              <a:rPr lang="en-US" sz="1800" dirty="0"/>
              <a:t>).</a:t>
            </a:r>
          </a:p>
          <a:p>
            <a:r>
              <a:rPr lang="en-US" sz="1800" dirty="0" smtClean="0"/>
              <a:t>God’s people </a:t>
            </a:r>
            <a:r>
              <a:rPr lang="en-US" sz="1800" b="1" i="1" dirty="0" smtClean="0"/>
              <a:t>trust</a:t>
            </a:r>
            <a:r>
              <a:rPr lang="en-US" sz="1800" dirty="0" smtClean="0"/>
              <a:t> that He will avenge them upon those who persecute, oppress &amp; kill them.</a:t>
            </a:r>
          </a:p>
          <a:p>
            <a:r>
              <a:rPr lang="en-US" sz="1800" dirty="0" smtClean="0"/>
              <a:t>Provide </a:t>
            </a:r>
            <a:r>
              <a:rPr lang="en-US" sz="1800" b="1" i="1" dirty="0" smtClean="0"/>
              <a:t>comfort</a:t>
            </a:r>
            <a:r>
              <a:rPr lang="en-US" sz="1800" dirty="0" smtClean="0"/>
              <a:t> God will take care of us when </a:t>
            </a:r>
            <a:r>
              <a:rPr lang="en-US" sz="1800" b="1" i="1" dirty="0" smtClean="0"/>
              <a:t>mistreated</a:t>
            </a:r>
            <a:r>
              <a:rPr lang="en-US" sz="1800" dirty="0" smtClean="0"/>
              <a:t> – eventually (</a:t>
            </a:r>
            <a:r>
              <a:rPr lang="en-US" sz="1800" b="1" dirty="0" smtClean="0">
                <a:solidFill>
                  <a:srgbClr val="800000"/>
                </a:solidFill>
              </a:rPr>
              <a:t>Luke 18:1-8</a:t>
            </a:r>
            <a:r>
              <a:rPr lang="en-US" sz="1800" dirty="0" smtClean="0"/>
              <a:t>).</a:t>
            </a:r>
          </a:p>
          <a:p>
            <a:r>
              <a:rPr lang="en-US" sz="1800" dirty="0" smtClean="0"/>
              <a:t>Provide </a:t>
            </a:r>
            <a:r>
              <a:rPr lang="en-US" sz="1800" b="1" i="1" dirty="0" smtClean="0"/>
              <a:t>courage</a:t>
            </a:r>
            <a:r>
              <a:rPr lang="en-US" sz="1800" dirty="0" smtClean="0"/>
              <a:t> that we should </a:t>
            </a:r>
            <a:r>
              <a:rPr lang="en-US" sz="1800" b="1" i="1" dirty="0" smtClean="0"/>
              <a:t>not fear </a:t>
            </a:r>
            <a:r>
              <a:rPr lang="en-US" sz="1800" dirty="0" smtClean="0"/>
              <a:t>what man will do to us (</a:t>
            </a:r>
            <a:r>
              <a:rPr lang="en-US" sz="1800" b="1" dirty="0" smtClean="0">
                <a:solidFill>
                  <a:srgbClr val="800000"/>
                </a:solidFill>
              </a:rPr>
              <a:t>Hebrews 13:5-6</a:t>
            </a:r>
            <a:r>
              <a:rPr lang="en-US" sz="1800" dirty="0" smtClean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774492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The Earth Beast</a:t>
            </a:r>
          </a:p>
          <a:p>
            <a:r>
              <a:rPr lang="en-US" dirty="0" smtClean="0"/>
              <a:t>Revelation 13:11-18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748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Earth Beast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346075" lvl="0" indent="-346075">
              <a:spcBef>
                <a:spcPts val="0"/>
              </a:spcBef>
              <a:buFont typeface="+mj-lt"/>
              <a:buAutoNum type="arabicPeriod" startAt="7"/>
            </a:pPr>
            <a:r>
              <a:rPr lang="en-US" sz="2000" dirty="0"/>
              <a:t>What was the origin of the second beast?  How might this help us understand what the beast represents?</a:t>
            </a:r>
            <a:endParaRPr lang="en-US" sz="2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000" i="1" dirty="0">
                <a:solidFill>
                  <a:srgbClr val="800000"/>
                </a:solidFill>
              </a:rPr>
              <a:t>Then I saw </a:t>
            </a:r>
            <a:r>
              <a:rPr lang="en-US" sz="2000" b="1" i="1" dirty="0">
                <a:solidFill>
                  <a:srgbClr val="800000"/>
                </a:solidFill>
              </a:rPr>
              <a:t>another beast coming up </a:t>
            </a:r>
            <a:r>
              <a:rPr lang="en-US" sz="2000" b="1" i="1" u="sng" dirty="0">
                <a:solidFill>
                  <a:srgbClr val="800000"/>
                </a:solidFill>
              </a:rPr>
              <a:t>out of the earth</a:t>
            </a:r>
            <a:r>
              <a:rPr lang="en-US" sz="2000" i="1" dirty="0">
                <a:solidFill>
                  <a:srgbClr val="800000"/>
                </a:solidFill>
              </a:rPr>
              <a:t>, and he had two horns like a lamb and spoke like a dragon</a:t>
            </a:r>
            <a:r>
              <a:rPr lang="en-US" sz="2000" i="1" dirty="0" smtClean="0">
                <a:solidFill>
                  <a:srgbClr val="800000"/>
                </a:solidFill>
              </a:rPr>
              <a:t>. </a:t>
            </a:r>
            <a:r>
              <a:rPr lang="en-US" sz="2000" dirty="0" smtClean="0"/>
              <a:t>(</a:t>
            </a:r>
            <a:r>
              <a:rPr lang="en-US" sz="2000" b="1" dirty="0" smtClean="0">
                <a:solidFill>
                  <a:srgbClr val="800000"/>
                </a:solidFill>
              </a:rPr>
              <a:t>Revelation 13:11</a:t>
            </a:r>
            <a:r>
              <a:rPr lang="en-US" sz="2000" dirty="0" smtClean="0"/>
              <a:t>)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Few possibilities for interpreting </a:t>
            </a:r>
            <a:r>
              <a:rPr lang="en-US" sz="2000" i="1" dirty="0" smtClean="0">
                <a:solidFill>
                  <a:srgbClr val="800000"/>
                </a:solidFill>
              </a:rPr>
              <a:t>“the</a:t>
            </a:r>
            <a:r>
              <a:rPr lang="en-US" sz="2000" dirty="0" smtClean="0">
                <a:solidFill>
                  <a:srgbClr val="800000"/>
                </a:solidFill>
              </a:rPr>
              <a:t> </a:t>
            </a:r>
            <a:r>
              <a:rPr lang="en-US" sz="2000" i="1" dirty="0" smtClean="0">
                <a:solidFill>
                  <a:srgbClr val="800000"/>
                </a:solidFill>
              </a:rPr>
              <a:t>earth”</a:t>
            </a:r>
            <a:r>
              <a:rPr lang="en-US" sz="2000" dirty="0" smtClean="0"/>
              <a:t> are:</a:t>
            </a:r>
          </a:p>
          <a:p>
            <a:pPr lvl="1">
              <a:spcBef>
                <a:spcPts val="0"/>
              </a:spcBef>
              <a:buFont typeface="+mj-lt"/>
              <a:buAutoNum type="arabicPeriod"/>
            </a:pPr>
            <a:r>
              <a:rPr lang="en-US" dirty="0" smtClean="0"/>
              <a:t>Realm of the unregenerate.  All lost in contrast to those who are saved, sealed.</a:t>
            </a:r>
          </a:p>
          <a:p>
            <a:pPr lvl="1">
              <a:spcBef>
                <a:spcPts val="0"/>
              </a:spcBef>
              <a:buFont typeface="+mj-lt"/>
              <a:buAutoNum type="arabicPeriod"/>
            </a:pPr>
            <a:r>
              <a:rPr lang="en-US" dirty="0" smtClean="0"/>
              <a:t>Realm of false religion and religious institutions, in contrast to political or true religion.</a:t>
            </a:r>
          </a:p>
          <a:p>
            <a:pPr lvl="1">
              <a:spcBef>
                <a:spcPts val="0"/>
              </a:spcBef>
              <a:buFont typeface="+mj-lt"/>
              <a:buAutoNum type="arabicPeriod"/>
            </a:pPr>
            <a:r>
              <a:rPr lang="en-US" dirty="0" err="1" smtClean="0"/>
              <a:t>Preterist</a:t>
            </a:r>
            <a:r>
              <a:rPr lang="en-US" dirty="0" smtClean="0"/>
              <a:t> Position:  Land of Judea and Jerusalem versus the Gentiles.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Without </a:t>
            </a:r>
            <a:r>
              <a:rPr lang="en-US" sz="2000" dirty="0" smtClean="0"/>
              <a:t>explanation, </a:t>
            </a:r>
            <a:r>
              <a:rPr lang="en-US" sz="2000" i="1" dirty="0" smtClean="0">
                <a:solidFill>
                  <a:srgbClr val="800000"/>
                </a:solidFill>
              </a:rPr>
              <a:t>“</a:t>
            </a:r>
            <a:r>
              <a:rPr lang="en-US" sz="2000" i="1" dirty="0" smtClean="0">
                <a:solidFill>
                  <a:srgbClr val="800000"/>
                </a:solidFill>
              </a:rPr>
              <a:t>the </a:t>
            </a:r>
            <a:r>
              <a:rPr lang="en-US" sz="2000" i="1" dirty="0" smtClean="0">
                <a:solidFill>
                  <a:srgbClr val="800000"/>
                </a:solidFill>
              </a:rPr>
              <a:t>earth beast” </a:t>
            </a:r>
            <a:r>
              <a:rPr lang="en-US" sz="2000" dirty="0" smtClean="0"/>
              <a:t>is later called </a:t>
            </a:r>
            <a:r>
              <a:rPr lang="en-US" sz="2000" i="1" dirty="0" smtClean="0">
                <a:solidFill>
                  <a:srgbClr val="800000"/>
                </a:solidFill>
              </a:rPr>
              <a:t>“the false prophet”</a:t>
            </a:r>
            <a:r>
              <a:rPr lang="en-US" sz="2000" dirty="0" smtClean="0"/>
              <a:t> (</a:t>
            </a:r>
            <a:r>
              <a:rPr lang="en-US" sz="2000" b="1" dirty="0" smtClean="0">
                <a:solidFill>
                  <a:srgbClr val="800000"/>
                </a:solidFill>
              </a:rPr>
              <a:t>16:13; 19:20; 20:10</a:t>
            </a:r>
            <a:r>
              <a:rPr lang="en-US" sz="2000" dirty="0" smtClean="0"/>
              <a:t>); consequently, option </a:t>
            </a:r>
            <a:r>
              <a:rPr lang="en-US" sz="2000" dirty="0" smtClean="0"/>
              <a:t>#2 </a:t>
            </a:r>
            <a:r>
              <a:rPr lang="en-US" sz="2000" dirty="0" smtClean="0"/>
              <a:t>seems the best.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33440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Deceiver and Liar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346075" lvl="0" indent="-346075">
              <a:spcBef>
                <a:spcPts val="0"/>
              </a:spcBef>
              <a:buFont typeface="+mj-lt"/>
              <a:buAutoNum type="arabicPeriod" startAt="8"/>
            </a:pPr>
            <a:r>
              <a:rPr lang="en-US" sz="2000" dirty="0"/>
              <a:t>Describe the second beast and explain how this depicts his true nature and behavior.</a:t>
            </a:r>
            <a:endParaRPr lang="en-US" sz="2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000" i="1" dirty="0">
                <a:solidFill>
                  <a:srgbClr val="800000"/>
                </a:solidFill>
              </a:rPr>
              <a:t>Then I saw </a:t>
            </a:r>
            <a:r>
              <a:rPr lang="en-US" sz="2000" b="1" i="1" dirty="0">
                <a:solidFill>
                  <a:srgbClr val="800000"/>
                </a:solidFill>
              </a:rPr>
              <a:t>another beast coming up </a:t>
            </a:r>
            <a:r>
              <a:rPr lang="en-US" sz="2000" b="1" i="1" u="sng" dirty="0">
                <a:solidFill>
                  <a:srgbClr val="800000"/>
                </a:solidFill>
              </a:rPr>
              <a:t>out of the earth</a:t>
            </a:r>
            <a:r>
              <a:rPr lang="en-US" sz="2000" i="1" dirty="0">
                <a:solidFill>
                  <a:srgbClr val="800000"/>
                </a:solidFill>
              </a:rPr>
              <a:t>, and he had </a:t>
            </a:r>
            <a:r>
              <a:rPr lang="en-US" sz="2000" b="1" i="1" dirty="0">
                <a:solidFill>
                  <a:srgbClr val="800000"/>
                </a:solidFill>
              </a:rPr>
              <a:t>two horns </a:t>
            </a:r>
            <a:r>
              <a:rPr lang="en-US" sz="2000" b="1" i="1" u="sng" dirty="0">
                <a:solidFill>
                  <a:srgbClr val="800000"/>
                </a:solidFill>
              </a:rPr>
              <a:t>like a lamb</a:t>
            </a:r>
            <a:r>
              <a:rPr lang="en-US" sz="2000" i="1" dirty="0">
                <a:solidFill>
                  <a:srgbClr val="800000"/>
                </a:solidFill>
              </a:rPr>
              <a:t> and </a:t>
            </a:r>
            <a:r>
              <a:rPr lang="en-US" sz="2000" b="1" i="1" dirty="0">
                <a:solidFill>
                  <a:srgbClr val="800000"/>
                </a:solidFill>
              </a:rPr>
              <a:t>spoke </a:t>
            </a:r>
            <a:r>
              <a:rPr lang="en-US" sz="2000" b="1" i="1" u="sng" dirty="0">
                <a:solidFill>
                  <a:srgbClr val="800000"/>
                </a:solidFill>
              </a:rPr>
              <a:t>like a dragon</a:t>
            </a:r>
            <a:r>
              <a:rPr lang="en-US" sz="2000" i="1" dirty="0">
                <a:solidFill>
                  <a:srgbClr val="800000"/>
                </a:solidFill>
              </a:rPr>
              <a:t>. </a:t>
            </a:r>
            <a:r>
              <a:rPr lang="en-US" sz="2000" dirty="0"/>
              <a:t>(</a:t>
            </a:r>
            <a:r>
              <a:rPr lang="en-US" sz="2000" b="1" dirty="0">
                <a:solidFill>
                  <a:srgbClr val="800000"/>
                </a:solidFill>
              </a:rPr>
              <a:t>Revelation 13:11</a:t>
            </a:r>
            <a:r>
              <a:rPr lang="en-US" sz="2000" dirty="0"/>
              <a:t>)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Has the </a:t>
            </a:r>
            <a:r>
              <a:rPr lang="en-US" sz="2000" b="1" i="1" dirty="0" smtClean="0"/>
              <a:t>deceitful appearance </a:t>
            </a:r>
            <a:r>
              <a:rPr lang="en-US" sz="2000" dirty="0" smtClean="0"/>
              <a:t>of sacrifice, attempting to subvert the true Lamb (</a:t>
            </a:r>
            <a:r>
              <a:rPr lang="en-US" sz="2000" b="1" dirty="0" smtClean="0">
                <a:solidFill>
                  <a:srgbClr val="800000"/>
                </a:solidFill>
              </a:rPr>
              <a:t>5:6</a:t>
            </a:r>
            <a:r>
              <a:rPr lang="en-US" sz="2000" dirty="0" smtClean="0"/>
              <a:t>):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i="1" dirty="0" smtClean="0">
                <a:solidFill>
                  <a:srgbClr val="800000"/>
                </a:solidFill>
              </a:rPr>
              <a:t>For </a:t>
            </a:r>
            <a:r>
              <a:rPr lang="en-US" sz="2000" i="1" dirty="0">
                <a:solidFill>
                  <a:srgbClr val="800000"/>
                </a:solidFill>
              </a:rPr>
              <a:t>such are </a:t>
            </a:r>
            <a:r>
              <a:rPr lang="en-US" sz="2000" b="1" i="1" dirty="0">
                <a:solidFill>
                  <a:srgbClr val="800000"/>
                </a:solidFill>
              </a:rPr>
              <a:t>false apostles</a:t>
            </a:r>
            <a:r>
              <a:rPr lang="en-US" sz="2000" i="1" dirty="0">
                <a:solidFill>
                  <a:srgbClr val="800000"/>
                </a:solidFill>
              </a:rPr>
              <a:t>, </a:t>
            </a:r>
            <a:r>
              <a:rPr lang="en-US" sz="2000" b="1" i="1" u="sng" dirty="0">
                <a:solidFill>
                  <a:srgbClr val="800000"/>
                </a:solidFill>
              </a:rPr>
              <a:t>deceitful</a:t>
            </a:r>
            <a:r>
              <a:rPr lang="en-US" sz="2000" b="1" i="1" dirty="0">
                <a:solidFill>
                  <a:srgbClr val="800000"/>
                </a:solidFill>
              </a:rPr>
              <a:t> workers</a:t>
            </a:r>
            <a:r>
              <a:rPr lang="en-US" sz="2000" i="1" dirty="0">
                <a:solidFill>
                  <a:srgbClr val="800000"/>
                </a:solidFill>
              </a:rPr>
              <a:t>, </a:t>
            </a:r>
            <a:r>
              <a:rPr lang="en-US" sz="2000" b="1" i="1" u="sng" dirty="0">
                <a:solidFill>
                  <a:srgbClr val="800000"/>
                </a:solidFill>
              </a:rPr>
              <a:t>transforming themselves</a:t>
            </a:r>
            <a:r>
              <a:rPr lang="en-US" sz="2000" b="1" i="1" dirty="0">
                <a:solidFill>
                  <a:srgbClr val="800000"/>
                </a:solidFill>
              </a:rPr>
              <a:t> into apostles of Christ</a:t>
            </a:r>
            <a:r>
              <a:rPr lang="en-US" sz="2000" i="1" dirty="0" smtClean="0">
                <a:solidFill>
                  <a:srgbClr val="800000"/>
                </a:solidFill>
              </a:rPr>
              <a:t>. And </a:t>
            </a:r>
            <a:r>
              <a:rPr lang="en-US" sz="2000" i="1" dirty="0">
                <a:solidFill>
                  <a:srgbClr val="800000"/>
                </a:solidFill>
              </a:rPr>
              <a:t>no wonder! For </a:t>
            </a:r>
            <a:r>
              <a:rPr lang="en-US" sz="2000" b="1" i="1" dirty="0">
                <a:solidFill>
                  <a:srgbClr val="800000"/>
                </a:solidFill>
              </a:rPr>
              <a:t>Satan himself </a:t>
            </a:r>
            <a:r>
              <a:rPr lang="en-US" sz="2000" b="1" i="1" u="sng" dirty="0">
                <a:solidFill>
                  <a:srgbClr val="800000"/>
                </a:solidFill>
              </a:rPr>
              <a:t>transforms</a:t>
            </a:r>
            <a:r>
              <a:rPr lang="en-US" sz="2000" b="1" i="1" dirty="0">
                <a:solidFill>
                  <a:srgbClr val="800000"/>
                </a:solidFill>
              </a:rPr>
              <a:t> himself into an angel of light</a:t>
            </a:r>
            <a:r>
              <a:rPr lang="en-US" sz="2000" i="1" dirty="0" smtClean="0">
                <a:solidFill>
                  <a:srgbClr val="800000"/>
                </a:solidFill>
              </a:rPr>
              <a:t>. Therefore </a:t>
            </a:r>
            <a:r>
              <a:rPr lang="en-US" sz="2000" i="1" dirty="0">
                <a:solidFill>
                  <a:srgbClr val="800000"/>
                </a:solidFill>
              </a:rPr>
              <a:t>it is no great thing if </a:t>
            </a:r>
            <a:r>
              <a:rPr lang="en-US" sz="2000" b="1" i="1" dirty="0">
                <a:solidFill>
                  <a:srgbClr val="800000"/>
                </a:solidFill>
              </a:rPr>
              <a:t>his ministers also </a:t>
            </a:r>
            <a:r>
              <a:rPr lang="en-US" sz="2000" b="1" i="1" u="sng" dirty="0">
                <a:solidFill>
                  <a:srgbClr val="800000"/>
                </a:solidFill>
              </a:rPr>
              <a:t>transform</a:t>
            </a:r>
            <a:r>
              <a:rPr lang="en-US" sz="2000" b="1" i="1" dirty="0">
                <a:solidFill>
                  <a:srgbClr val="800000"/>
                </a:solidFill>
              </a:rPr>
              <a:t> themselves into ministers of righteousness</a:t>
            </a:r>
            <a:r>
              <a:rPr lang="en-US" sz="2000" i="1" dirty="0">
                <a:solidFill>
                  <a:srgbClr val="800000"/>
                </a:solidFill>
              </a:rPr>
              <a:t>, whose end will be according to their works</a:t>
            </a:r>
            <a:r>
              <a:rPr lang="en-US" sz="2000" i="1" dirty="0" smtClean="0">
                <a:solidFill>
                  <a:srgbClr val="800000"/>
                </a:solidFill>
              </a:rPr>
              <a:t>.</a:t>
            </a:r>
            <a:r>
              <a:rPr lang="en-US" sz="2000" dirty="0" smtClean="0"/>
              <a:t>(</a:t>
            </a:r>
            <a:r>
              <a:rPr lang="en-US" sz="2000" b="1" dirty="0" smtClean="0">
                <a:solidFill>
                  <a:srgbClr val="800000"/>
                </a:solidFill>
              </a:rPr>
              <a:t>2Cor11:13-15</a:t>
            </a:r>
            <a:r>
              <a:rPr lang="en-US" sz="2000" dirty="0" smtClean="0"/>
              <a:t>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33440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Deceiver and Liar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346075" lvl="0" indent="-346075">
              <a:spcBef>
                <a:spcPts val="0"/>
              </a:spcBef>
              <a:buFont typeface="+mj-lt"/>
              <a:buAutoNum type="arabicPeriod" startAt="8"/>
            </a:pPr>
            <a:r>
              <a:rPr lang="en-US" sz="2000" dirty="0"/>
              <a:t>Describe the second beast and explain how this depicts his true nature and behavior.</a:t>
            </a:r>
            <a:endParaRPr lang="en-US" sz="2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000" i="1" dirty="0">
                <a:solidFill>
                  <a:srgbClr val="800000"/>
                </a:solidFill>
              </a:rPr>
              <a:t>Then I saw </a:t>
            </a:r>
            <a:r>
              <a:rPr lang="en-US" sz="2000" b="1" i="1" dirty="0">
                <a:solidFill>
                  <a:srgbClr val="800000"/>
                </a:solidFill>
              </a:rPr>
              <a:t>another beast coming up </a:t>
            </a:r>
            <a:r>
              <a:rPr lang="en-US" sz="2000" b="1" i="1" u="sng" dirty="0">
                <a:solidFill>
                  <a:srgbClr val="800000"/>
                </a:solidFill>
              </a:rPr>
              <a:t>out of the earth</a:t>
            </a:r>
            <a:r>
              <a:rPr lang="en-US" sz="2000" i="1" dirty="0">
                <a:solidFill>
                  <a:srgbClr val="800000"/>
                </a:solidFill>
              </a:rPr>
              <a:t>, and he had </a:t>
            </a:r>
            <a:r>
              <a:rPr lang="en-US" sz="2000" b="1" i="1" dirty="0">
                <a:solidFill>
                  <a:srgbClr val="800000"/>
                </a:solidFill>
              </a:rPr>
              <a:t>two horns </a:t>
            </a:r>
            <a:r>
              <a:rPr lang="en-US" sz="2000" b="1" i="1" u="sng" dirty="0">
                <a:solidFill>
                  <a:srgbClr val="800000"/>
                </a:solidFill>
              </a:rPr>
              <a:t>like a lamb</a:t>
            </a:r>
            <a:r>
              <a:rPr lang="en-US" sz="2000" i="1" dirty="0">
                <a:solidFill>
                  <a:srgbClr val="800000"/>
                </a:solidFill>
              </a:rPr>
              <a:t> and </a:t>
            </a:r>
            <a:r>
              <a:rPr lang="en-US" sz="2000" b="1" i="1" dirty="0">
                <a:solidFill>
                  <a:srgbClr val="800000"/>
                </a:solidFill>
              </a:rPr>
              <a:t>spoke </a:t>
            </a:r>
            <a:r>
              <a:rPr lang="en-US" sz="2000" b="1" i="1" u="sng" dirty="0">
                <a:solidFill>
                  <a:srgbClr val="800000"/>
                </a:solidFill>
              </a:rPr>
              <a:t>like a dragon</a:t>
            </a:r>
            <a:r>
              <a:rPr lang="en-US" sz="2000" i="1" dirty="0">
                <a:solidFill>
                  <a:srgbClr val="800000"/>
                </a:solidFill>
              </a:rPr>
              <a:t>. </a:t>
            </a:r>
            <a:r>
              <a:rPr lang="en-US" sz="2000" dirty="0"/>
              <a:t>(</a:t>
            </a:r>
            <a:r>
              <a:rPr lang="en-US" sz="2000" b="1" dirty="0">
                <a:solidFill>
                  <a:srgbClr val="800000"/>
                </a:solidFill>
              </a:rPr>
              <a:t>Revelation 13:11</a:t>
            </a:r>
            <a:r>
              <a:rPr lang="en-US" sz="2000" dirty="0"/>
              <a:t>)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Has the </a:t>
            </a:r>
            <a:r>
              <a:rPr lang="en-US" sz="2000" b="1" i="1" dirty="0" smtClean="0"/>
              <a:t>deceitful appearance </a:t>
            </a:r>
            <a:r>
              <a:rPr lang="en-US" sz="2000" dirty="0" smtClean="0"/>
              <a:t>of sacrifice, attempting to subvert the true Lamb (</a:t>
            </a:r>
            <a:r>
              <a:rPr lang="en-US" sz="2000" b="1" dirty="0" smtClean="0">
                <a:solidFill>
                  <a:srgbClr val="800000"/>
                </a:solidFill>
              </a:rPr>
              <a:t>5:6</a:t>
            </a:r>
            <a:r>
              <a:rPr lang="en-US" sz="2000" dirty="0" smtClean="0"/>
              <a:t>).</a:t>
            </a:r>
            <a:endParaRPr lang="en-US" sz="2000" dirty="0" smtClean="0"/>
          </a:p>
          <a:p>
            <a:pPr>
              <a:spcBef>
                <a:spcPts val="0"/>
              </a:spcBef>
            </a:pPr>
            <a:r>
              <a:rPr lang="en-US" sz="2000" dirty="0" smtClean="0"/>
              <a:t>The Devil – the dragon – only speaks lies; therefore, this lamb is also a liar: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i="1" dirty="0">
                <a:solidFill>
                  <a:srgbClr val="800000"/>
                </a:solidFill>
              </a:rPr>
              <a:t>You are of your father </a:t>
            </a:r>
            <a:r>
              <a:rPr lang="en-US" sz="2000" b="1" i="1" dirty="0">
                <a:solidFill>
                  <a:srgbClr val="800000"/>
                </a:solidFill>
              </a:rPr>
              <a:t>the devil</a:t>
            </a:r>
            <a:r>
              <a:rPr lang="en-US" sz="2000" i="1" dirty="0">
                <a:solidFill>
                  <a:srgbClr val="800000"/>
                </a:solidFill>
              </a:rPr>
              <a:t>, and the desires of your father you want to do. He was a murderer from the beginning, and </a:t>
            </a:r>
            <a:r>
              <a:rPr lang="en-US" sz="2000" b="1" i="1" dirty="0">
                <a:solidFill>
                  <a:srgbClr val="800000"/>
                </a:solidFill>
              </a:rPr>
              <a:t>does not stand in the truth</a:t>
            </a:r>
            <a:r>
              <a:rPr lang="en-US" sz="2000" i="1" dirty="0">
                <a:solidFill>
                  <a:srgbClr val="800000"/>
                </a:solidFill>
              </a:rPr>
              <a:t>, because </a:t>
            </a:r>
            <a:r>
              <a:rPr lang="en-US" sz="2000" b="1" i="1" dirty="0">
                <a:solidFill>
                  <a:srgbClr val="800000"/>
                </a:solidFill>
              </a:rPr>
              <a:t>there is </a:t>
            </a:r>
            <a:r>
              <a:rPr lang="en-US" sz="2000" b="1" i="1" u="sng" dirty="0">
                <a:solidFill>
                  <a:srgbClr val="800000"/>
                </a:solidFill>
              </a:rPr>
              <a:t>no truth</a:t>
            </a:r>
            <a:r>
              <a:rPr lang="en-US" sz="2000" b="1" i="1" dirty="0">
                <a:solidFill>
                  <a:srgbClr val="800000"/>
                </a:solidFill>
              </a:rPr>
              <a:t> in him</a:t>
            </a:r>
            <a:r>
              <a:rPr lang="en-US" sz="2000" i="1" dirty="0">
                <a:solidFill>
                  <a:srgbClr val="800000"/>
                </a:solidFill>
              </a:rPr>
              <a:t>. When he speaks a lie, he speaks from </a:t>
            </a:r>
            <a:r>
              <a:rPr lang="en-US" sz="2000" b="1" i="1" dirty="0">
                <a:solidFill>
                  <a:srgbClr val="800000"/>
                </a:solidFill>
              </a:rPr>
              <a:t>his own resources, for he is a </a:t>
            </a:r>
            <a:r>
              <a:rPr lang="en-US" sz="2000" b="1" i="1" u="sng" dirty="0">
                <a:solidFill>
                  <a:srgbClr val="800000"/>
                </a:solidFill>
              </a:rPr>
              <a:t>liar</a:t>
            </a:r>
            <a:r>
              <a:rPr lang="en-US" sz="2000" b="1" i="1" dirty="0">
                <a:solidFill>
                  <a:srgbClr val="800000"/>
                </a:solidFill>
              </a:rPr>
              <a:t> and </a:t>
            </a:r>
            <a:r>
              <a:rPr lang="en-US" sz="2000" b="1" i="1" u="sng" dirty="0">
                <a:solidFill>
                  <a:srgbClr val="800000"/>
                </a:solidFill>
              </a:rPr>
              <a:t>the father of it</a:t>
            </a:r>
            <a:r>
              <a:rPr lang="en-US" sz="2000" i="1" dirty="0">
                <a:solidFill>
                  <a:srgbClr val="800000"/>
                </a:solidFill>
              </a:rPr>
              <a:t>. </a:t>
            </a:r>
            <a:r>
              <a:rPr lang="en-US" sz="2000" dirty="0"/>
              <a:t>(</a:t>
            </a:r>
            <a:r>
              <a:rPr lang="en-US" sz="2000" b="1" dirty="0">
                <a:solidFill>
                  <a:srgbClr val="800000"/>
                </a:solidFill>
              </a:rPr>
              <a:t>John </a:t>
            </a:r>
            <a:r>
              <a:rPr lang="en-US" sz="2000" b="1" dirty="0" smtClean="0">
                <a:solidFill>
                  <a:srgbClr val="800000"/>
                </a:solidFill>
              </a:rPr>
              <a:t>8:44</a:t>
            </a:r>
            <a:r>
              <a:rPr lang="en-US" sz="2000" dirty="0" smtClean="0"/>
              <a:t>)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Jesus warned that false-teachers may appear as sheep or </a:t>
            </a:r>
            <a:r>
              <a:rPr lang="en-US" sz="2000" i="1" dirty="0" smtClean="0">
                <a:solidFill>
                  <a:srgbClr val="800000"/>
                </a:solidFill>
              </a:rPr>
              <a:t>“lambs”</a:t>
            </a:r>
            <a:r>
              <a:rPr lang="en-US" sz="2000" dirty="0" smtClean="0"/>
              <a:t>, but their works – their words – reveal their true nature (</a:t>
            </a:r>
            <a:r>
              <a:rPr lang="en-US" sz="2000" b="1" dirty="0" smtClean="0">
                <a:solidFill>
                  <a:srgbClr val="800000"/>
                </a:solidFill>
              </a:rPr>
              <a:t>Matthew 7:15-20; 12:33-37</a:t>
            </a:r>
            <a:r>
              <a:rPr lang="en-US" sz="2000" dirty="0" smtClean="0"/>
              <a:t>).</a:t>
            </a:r>
            <a:endParaRPr lang="en-US" sz="2000" dirty="0"/>
          </a:p>
          <a:p>
            <a:pPr marL="0" indent="0">
              <a:spcBef>
                <a:spcPts val="0"/>
              </a:spcBef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36296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Cult of Emperor Worship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346075" lvl="0" indent="-346075">
              <a:lnSpc>
                <a:spcPct val="97000"/>
              </a:lnSpc>
              <a:spcBef>
                <a:spcPts val="0"/>
              </a:spcBef>
              <a:buFont typeface="+mj-lt"/>
              <a:buAutoNum type="arabicPeriod" startAt="9"/>
            </a:pPr>
            <a:r>
              <a:rPr lang="en-US" sz="2000" dirty="0"/>
              <a:t>What kinds of things does this second beast do?  What seems to be its primary purpose or role?</a:t>
            </a:r>
            <a:endParaRPr lang="en-US" sz="2000" dirty="0" smtClean="0"/>
          </a:p>
          <a:p>
            <a:pPr marL="0" indent="0">
              <a:lnSpc>
                <a:spcPct val="97000"/>
              </a:lnSpc>
              <a:spcBef>
                <a:spcPts val="0"/>
              </a:spcBef>
              <a:buNone/>
            </a:pPr>
            <a:r>
              <a:rPr lang="en-US" sz="2000" i="1" dirty="0">
                <a:solidFill>
                  <a:srgbClr val="800000"/>
                </a:solidFill>
              </a:rPr>
              <a:t>And he exercises all </a:t>
            </a:r>
            <a:r>
              <a:rPr lang="en-US" sz="2000" b="1" i="1" dirty="0">
                <a:solidFill>
                  <a:srgbClr val="800000"/>
                </a:solidFill>
              </a:rPr>
              <a:t>the authority of the first beast </a:t>
            </a:r>
            <a:r>
              <a:rPr lang="en-US" sz="2000" i="1" dirty="0">
                <a:solidFill>
                  <a:srgbClr val="800000"/>
                </a:solidFill>
              </a:rPr>
              <a:t>in his presence, and </a:t>
            </a:r>
            <a:r>
              <a:rPr lang="en-US" sz="2000" b="1" i="1" dirty="0">
                <a:solidFill>
                  <a:srgbClr val="800000"/>
                </a:solidFill>
              </a:rPr>
              <a:t>causes the earth and those who dwell in it </a:t>
            </a:r>
            <a:r>
              <a:rPr lang="en-US" sz="2000" b="1" i="1" u="sng" dirty="0">
                <a:solidFill>
                  <a:srgbClr val="800000"/>
                </a:solidFill>
              </a:rPr>
              <a:t>to worship the first beast</a:t>
            </a:r>
            <a:r>
              <a:rPr lang="en-US" sz="2000" i="1" dirty="0">
                <a:solidFill>
                  <a:srgbClr val="800000"/>
                </a:solidFill>
              </a:rPr>
              <a:t>, whose deadly wound was healed</a:t>
            </a:r>
            <a:r>
              <a:rPr lang="en-US" sz="2000" i="1" dirty="0" smtClean="0">
                <a:solidFill>
                  <a:srgbClr val="800000"/>
                </a:solidFill>
              </a:rPr>
              <a:t>.  He </a:t>
            </a:r>
            <a:r>
              <a:rPr lang="en-US" sz="2000" b="1" i="1" dirty="0">
                <a:solidFill>
                  <a:srgbClr val="800000"/>
                </a:solidFill>
              </a:rPr>
              <a:t>performs great signs</a:t>
            </a:r>
            <a:r>
              <a:rPr lang="en-US" sz="2000" i="1" dirty="0">
                <a:solidFill>
                  <a:srgbClr val="800000"/>
                </a:solidFill>
              </a:rPr>
              <a:t>, so that he even makes </a:t>
            </a:r>
            <a:r>
              <a:rPr lang="en-US" sz="2000" b="1" i="1" dirty="0">
                <a:solidFill>
                  <a:srgbClr val="800000"/>
                </a:solidFill>
              </a:rPr>
              <a:t>fire come down from heaven </a:t>
            </a:r>
            <a:r>
              <a:rPr lang="en-US" sz="2000" i="1" dirty="0">
                <a:solidFill>
                  <a:srgbClr val="800000"/>
                </a:solidFill>
              </a:rPr>
              <a:t>on the earth in the sight of men</a:t>
            </a:r>
            <a:r>
              <a:rPr lang="en-US" sz="2000" i="1" dirty="0" smtClean="0">
                <a:solidFill>
                  <a:srgbClr val="800000"/>
                </a:solidFill>
              </a:rPr>
              <a:t>.  And </a:t>
            </a:r>
            <a:r>
              <a:rPr lang="en-US" sz="2000" i="1" dirty="0">
                <a:solidFill>
                  <a:srgbClr val="800000"/>
                </a:solidFill>
              </a:rPr>
              <a:t>he deceives those who dwell on the earth by those </a:t>
            </a:r>
            <a:r>
              <a:rPr lang="en-US" sz="2000" b="1" i="1" dirty="0">
                <a:solidFill>
                  <a:srgbClr val="800000"/>
                </a:solidFill>
              </a:rPr>
              <a:t>signs which he was granted to do in the sight of the beast</a:t>
            </a:r>
            <a:r>
              <a:rPr lang="en-US" sz="2000" i="1" dirty="0">
                <a:solidFill>
                  <a:srgbClr val="800000"/>
                </a:solidFill>
              </a:rPr>
              <a:t>, telling those who dwell on the earth to </a:t>
            </a:r>
            <a:r>
              <a:rPr lang="en-US" sz="2000" b="1" i="1" dirty="0">
                <a:solidFill>
                  <a:srgbClr val="800000"/>
                </a:solidFill>
              </a:rPr>
              <a:t>make an </a:t>
            </a:r>
            <a:r>
              <a:rPr lang="en-US" sz="2000" b="1" i="1" u="sng" dirty="0">
                <a:solidFill>
                  <a:srgbClr val="800000"/>
                </a:solidFill>
              </a:rPr>
              <a:t>image to the beast</a:t>
            </a:r>
            <a:r>
              <a:rPr lang="en-US" sz="2000" b="1" i="1" dirty="0">
                <a:solidFill>
                  <a:srgbClr val="800000"/>
                </a:solidFill>
              </a:rPr>
              <a:t> </a:t>
            </a:r>
            <a:r>
              <a:rPr lang="en-US" sz="2000" i="1" dirty="0">
                <a:solidFill>
                  <a:srgbClr val="800000"/>
                </a:solidFill>
              </a:rPr>
              <a:t>who was wounded by the sword and lived</a:t>
            </a:r>
            <a:r>
              <a:rPr lang="en-US" sz="2000" i="1" dirty="0" smtClean="0">
                <a:solidFill>
                  <a:srgbClr val="800000"/>
                </a:solidFill>
              </a:rPr>
              <a:t>. </a:t>
            </a:r>
            <a:r>
              <a:rPr lang="en-US" sz="2000" dirty="0" smtClean="0"/>
              <a:t>(</a:t>
            </a:r>
            <a:r>
              <a:rPr lang="en-US" sz="2000" b="1" dirty="0" smtClean="0">
                <a:solidFill>
                  <a:srgbClr val="800000"/>
                </a:solidFill>
              </a:rPr>
              <a:t>Revelation 13:12-14</a:t>
            </a:r>
            <a:r>
              <a:rPr lang="en-US" sz="2000" dirty="0" smtClean="0"/>
              <a:t>)</a:t>
            </a:r>
          </a:p>
          <a:p>
            <a:pPr>
              <a:lnSpc>
                <a:spcPct val="97000"/>
              </a:lnSpc>
              <a:spcBef>
                <a:spcPts val="0"/>
              </a:spcBef>
            </a:pPr>
            <a:r>
              <a:rPr lang="en-US" sz="2000" dirty="0" smtClean="0"/>
              <a:t>He operates under the first beast’s authority – under Roman government’s authority.</a:t>
            </a:r>
          </a:p>
          <a:p>
            <a:pPr>
              <a:lnSpc>
                <a:spcPct val="97000"/>
              </a:lnSpc>
              <a:spcBef>
                <a:spcPts val="0"/>
              </a:spcBef>
            </a:pPr>
            <a:r>
              <a:rPr lang="en-US" sz="2000" dirty="0" smtClean="0"/>
              <a:t>Performs fake miracles, </a:t>
            </a:r>
            <a:r>
              <a:rPr lang="en-US" sz="2000" i="1" dirty="0" smtClean="0">
                <a:solidFill>
                  <a:srgbClr val="800000"/>
                </a:solidFill>
              </a:rPr>
              <a:t>“deceptive … signs”</a:t>
            </a:r>
            <a:r>
              <a:rPr lang="en-US" sz="2000" dirty="0" smtClean="0"/>
              <a:t>, like Pharaoh’s magicians (</a:t>
            </a:r>
            <a:r>
              <a:rPr lang="en-US" sz="2000" b="1" dirty="0" smtClean="0">
                <a:solidFill>
                  <a:srgbClr val="800000"/>
                </a:solidFill>
              </a:rPr>
              <a:t>Exodus 7:11-14, 22-23; 8:7, 18-19</a:t>
            </a:r>
            <a:r>
              <a:rPr lang="en-US" sz="2000" dirty="0" smtClean="0"/>
              <a:t>).</a:t>
            </a:r>
          </a:p>
          <a:p>
            <a:pPr marL="0" indent="0">
              <a:lnSpc>
                <a:spcPct val="97000"/>
              </a:lnSpc>
              <a:spcBef>
                <a:spcPts val="0"/>
              </a:spcBef>
              <a:buNone/>
            </a:pPr>
            <a:r>
              <a:rPr lang="en-US" sz="2000" i="1" dirty="0" smtClean="0">
                <a:solidFill>
                  <a:srgbClr val="800000"/>
                </a:solidFill>
              </a:rPr>
              <a:t>“For </a:t>
            </a:r>
            <a:r>
              <a:rPr lang="en-US" sz="2000" i="1" dirty="0">
                <a:solidFill>
                  <a:srgbClr val="800000"/>
                </a:solidFill>
              </a:rPr>
              <a:t>false </a:t>
            </a:r>
            <a:r>
              <a:rPr lang="en-US" sz="2000" i="1" dirty="0" err="1">
                <a:solidFill>
                  <a:srgbClr val="800000"/>
                </a:solidFill>
              </a:rPr>
              <a:t>christs</a:t>
            </a:r>
            <a:r>
              <a:rPr lang="en-US" sz="2000" i="1" dirty="0">
                <a:solidFill>
                  <a:srgbClr val="800000"/>
                </a:solidFill>
              </a:rPr>
              <a:t> and </a:t>
            </a:r>
            <a:r>
              <a:rPr lang="en-US" sz="2000" b="1" i="1" dirty="0">
                <a:solidFill>
                  <a:srgbClr val="800000"/>
                </a:solidFill>
              </a:rPr>
              <a:t>false prophets will rise </a:t>
            </a:r>
            <a:r>
              <a:rPr lang="en-US" sz="2000" i="1" dirty="0">
                <a:solidFill>
                  <a:srgbClr val="800000"/>
                </a:solidFill>
              </a:rPr>
              <a:t>and </a:t>
            </a:r>
            <a:r>
              <a:rPr lang="en-US" sz="2000" b="1" i="1" dirty="0">
                <a:solidFill>
                  <a:srgbClr val="800000"/>
                </a:solidFill>
              </a:rPr>
              <a:t>show great signs </a:t>
            </a:r>
            <a:r>
              <a:rPr lang="en-US" sz="2000" i="1" dirty="0">
                <a:solidFill>
                  <a:srgbClr val="800000"/>
                </a:solidFill>
              </a:rPr>
              <a:t>and wonders </a:t>
            </a:r>
            <a:r>
              <a:rPr lang="en-US" sz="2000" b="1" i="1" dirty="0">
                <a:solidFill>
                  <a:srgbClr val="800000"/>
                </a:solidFill>
              </a:rPr>
              <a:t>to deceive</a:t>
            </a:r>
            <a:r>
              <a:rPr lang="en-US" sz="2000" i="1" dirty="0">
                <a:solidFill>
                  <a:srgbClr val="800000"/>
                </a:solidFill>
              </a:rPr>
              <a:t>, if possible, even the elect</a:t>
            </a:r>
            <a:r>
              <a:rPr lang="en-US" sz="2000" i="1" dirty="0" smtClean="0">
                <a:solidFill>
                  <a:srgbClr val="800000"/>
                </a:solidFill>
              </a:rPr>
              <a:t>.” </a:t>
            </a:r>
            <a:r>
              <a:rPr lang="en-US" sz="2000" dirty="0"/>
              <a:t>(</a:t>
            </a:r>
            <a:r>
              <a:rPr lang="en-US" sz="2000" b="1" dirty="0">
                <a:solidFill>
                  <a:srgbClr val="800000"/>
                </a:solidFill>
              </a:rPr>
              <a:t>Matthew </a:t>
            </a:r>
            <a:r>
              <a:rPr lang="en-US" sz="2000" b="1" dirty="0" smtClean="0">
                <a:solidFill>
                  <a:srgbClr val="800000"/>
                </a:solidFill>
              </a:rPr>
              <a:t>24:24</a:t>
            </a:r>
            <a:r>
              <a:rPr lang="en-US" sz="2000" dirty="0" smtClean="0"/>
              <a:t>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33440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Cult of Emperor Worship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346075" lvl="0" indent="-346075">
              <a:lnSpc>
                <a:spcPct val="97000"/>
              </a:lnSpc>
              <a:spcBef>
                <a:spcPts val="0"/>
              </a:spcBef>
              <a:buFont typeface="+mj-lt"/>
              <a:buAutoNum type="arabicPeriod" startAt="9"/>
            </a:pPr>
            <a:r>
              <a:rPr lang="en-US" sz="2000" dirty="0"/>
              <a:t>What kinds of things does this second beast do?  What seems to be its primary purpose or role?</a:t>
            </a:r>
            <a:endParaRPr lang="en-US" sz="2000" dirty="0" smtClean="0"/>
          </a:p>
          <a:p>
            <a:pPr marL="0" indent="0">
              <a:lnSpc>
                <a:spcPct val="97000"/>
              </a:lnSpc>
              <a:spcBef>
                <a:spcPts val="0"/>
              </a:spcBef>
              <a:buNone/>
            </a:pPr>
            <a:r>
              <a:rPr lang="en-US" sz="2000" i="1" dirty="0">
                <a:solidFill>
                  <a:srgbClr val="800000"/>
                </a:solidFill>
              </a:rPr>
              <a:t>And he exercises all </a:t>
            </a:r>
            <a:r>
              <a:rPr lang="en-US" sz="2000" b="1" i="1" dirty="0">
                <a:solidFill>
                  <a:srgbClr val="800000"/>
                </a:solidFill>
              </a:rPr>
              <a:t>the authority of the first beast </a:t>
            </a:r>
            <a:r>
              <a:rPr lang="en-US" sz="2000" i="1" dirty="0">
                <a:solidFill>
                  <a:srgbClr val="800000"/>
                </a:solidFill>
              </a:rPr>
              <a:t>in his presence, and </a:t>
            </a:r>
            <a:r>
              <a:rPr lang="en-US" sz="2000" b="1" i="1" dirty="0">
                <a:solidFill>
                  <a:srgbClr val="800000"/>
                </a:solidFill>
              </a:rPr>
              <a:t>causes the earth and those who dwell in it </a:t>
            </a:r>
            <a:r>
              <a:rPr lang="en-US" sz="2000" b="1" i="1" u="sng" dirty="0">
                <a:solidFill>
                  <a:srgbClr val="800000"/>
                </a:solidFill>
              </a:rPr>
              <a:t>to worship the first beast</a:t>
            </a:r>
            <a:r>
              <a:rPr lang="en-US" sz="2000" i="1" dirty="0">
                <a:solidFill>
                  <a:srgbClr val="800000"/>
                </a:solidFill>
              </a:rPr>
              <a:t>, whose deadly wound was healed</a:t>
            </a:r>
            <a:r>
              <a:rPr lang="en-US" sz="2000" i="1" dirty="0" smtClean="0">
                <a:solidFill>
                  <a:srgbClr val="800000"/>
                </a:solidFill>
              </a:rPr>
              <a:t>.  He </a:t>
            </a:r>
            <a:r>
              <a:rPr lang="en-US" sz="2000" b="1" i="1" dirty="0">
                <a:solidFill>
                  <a:srgbClr val="800000"/>
                </a:solidFill>
              </a:rPr>
              <a:t>performs great signs</a:t>
            </a:r>
            <a:r>
              <a:rPr lang="en-US" sz="2000" i="1" dirty="0">
                <a:solidFill>
                  <a:srgbClr val="800000"/>
                </a:solidFill>
              </a:rPr>
              <a:t>, so that he even makes </a:t>
            </a:r>
            <a:r>
              <a:rPr lang="en-US" sz="2000" b="1" i="1" dirty="0">
                <a:solidFill>
                  <a:srgbClr val="800000"/>
                </a:solidFill>
              </a:rPr>
              <a:t>fire come down from heaven </a:t>
            </a:r>
            <a:r>
              <a:rPr lang="en-US" sz="2000" i="1" dirty="0">
                <a:solidFill>
                  <a:srgbClr val="800000"/>
                </a:solidFill>
              </a:rPr>
              <a:t>on the earth in the sight of men</a:t>
            </a:r>
            <a:r>
              <a:rPr lang="en-US" sz="2000" i="1" dirty="0" smtClean="0">
                <a:solidFill>
                  <a:srgbClr val="800000"/>
                </a:solidFill>
              </a:rPr>
              <a:t>.  And </a:t>
            </a:r>
            <a:r>
              <a:rPr lang="en-US" sz="2000" i="1" dirty="0">
                <a:solidFill>
                  <a:srgbClr val="800000"/>
                </a:solidFill>
              </a:rPr>
              <a:t>he deceives those who dwell on the earth by those </a:t>
            </a:r>
            <a:r>
              <a:rPr lang="en-US" sz="2000" b="1" i="1" dirty="0">
                <a:solidFill>
                  <a:srgbClr val="800000"/>
                </a:solidFill>
              </a:rPr>
              <a:t>signs which he was granted to do in the sight of the beast</a:t>
            </a:r>
            <a:r>
              <a:rPr lang="en-US" sz="2000" i="1" dirty="0">
                <a:solidFill>
                  <a:srgbClr val="800000"/>
                </a:solidFill>
              </a:rPr>
              <a:t>, telling those who dwell on the earth to </a:t>
            </a:r>
            <a:r>
              <a:rPr lang="en-US" sz="2000" b="1" i="1" dirty="0">
                <a:solidFill>
                  <a:srgbClr val="800000"/>
                </a:solidFill>
              </a:rPr>
              <a:t>make an </a:t>
            </a:r>
            <a:r>
              <a:rPr lang="en-US" sz="2000" b="1" i="1" u="sng" dirty="0">
                <a:solidFill>
                  <a:srgbClr val="800000"/>
                </a:solidFill>
              </a:rPr>
              <a:t>image to the beast</a:t>
            </a:r>
            <a:r>
              <a:rPr lang="en-US" sz="2000" b="1" i="1" dirty="0">
                <a:solidFill>
                  <a:srgbClr val="800000"/>
                </a:solidFill>
              </a:rPr>
              <a:t> </a:t>
            </a:r>
            <a:r>
              <a:rPr lang="en-US" sz="2000" i="1" dirty="0">
                <a:solidFill>
                  <a:srgbClr val="800000"/>
                </a:solidFill>
              </a:rPr>
              <a:t>who was wounded by the sword and lived</a:t>
            </a:r>
            <a:r>
              <a:rPr lang="en-US" sz="2000" i="1" dirty="0" smtClean="0">
                <a:solidFill>
                  <a:srgbClr val="800000"/>
                </a:solidFill>
              </a:rPr>
              <a:t>. </a:t>
            </a:r>
            <a:r>
              <a:rPr lang="en-US" sz="2000" dirty="0" smtClean="0"/>
              <a:t>(</a:t>
            </a:r>
            <a:r>
              <a:rPr lang="en-US" sz="2000" b="1" dirty="0" smtClean="0">
                <a:solidFill>
                  <a:srgbClr val="800000"/>
                </a:solidFill>
              </a:rPr>
              <a:t>Revelation 13:12-14</a:t>
            </a:r>
            <a:r>
              <a:rPr lang="en-US" sz="2000" dirty="0" smtClean="0"/>
              <a:t>)</a:t>
            </a:r>
          </a:p>
          <a:p>
            <a:pPr marL="0" indent="0">
              <a:lnSpc>
                <a:spcPct val="97000"/>
              </a:lnSpc>
              <a:spcBef>
                <a:spcPts val="0"/>
              </a:spcBef>
              <a:buNone/>
            </a:pPr>
            <a:r>
              <a:rPr lang="en-US" sz="2000" i="1" dirty="0" smtClean="0">
                <a:solidFill>
                  <a:srgbClr val="800000"/>
                </a:solidFill>
              </a:rPr>
              <a:t>The </a:t>
            </a:r>
            <a:r>
              <a:rPr lang="en-US" sz="2000" i="1" dirty="0">
                <a:solidFill>
                  <a:srgbClr val="800000"/>
                </a:solidFill>
              </a:rPr>
              <a:t>coming of the lawless one is </a:t>
            </a:r>
            <a:r>
              <a:rPr lang="en-US" sz="2000" b="1" i="1" dirty="0">
                <a:solidFill>
                  <a:srgbClr val="800000"/>
                </a:solidFill>
              </a:rPr>
              <a:t>according to the working of Satan, with all power, </a:t>
            </a:r>
            <a:r>
              <a:rPr lang="en-US" sz="2000" b="1" i="1" u="sng" dirty="0">
                <a:solidFill>
                  <a:srgbClr val="800000"/>
                </a:solidFill>
              </a:rPr>
              <a:t>signs</a:t>
            </a:r>
            <a:r>
              <a:rPr lang="en-US" sz="2000" b="1" i="1" dirty="0">
                <a:solidFill>
                  <a:srgbClr val="800000"/>
                </a:solidFill>
              </a:rPr>
              <a:t>, and </a:t>
            </a:r>
            <a:r>
              <a:rPr lang="en-US" sz="2000" b="1" i="1" u="sng" dirty="0">
                <a:solidFill>
                  <a:srgbClr val="800000"/>
                </a:solidFill>
              </a:rPr>
              <a:t>lying wonders</a:t>
            </a:r>
            <a:r>
              <a:rPr lang="en-US" sz="2000" b="1" i="1" dirty="0" smtClean="0">
                <a:solidFill>
                  <a:srgbClr val="800000"/>
                </a:solidFill>
              </a:rPr>
              <a:t>, and </a:t>
            </a:r>
            <a:r>
              <a:rPr lang="en-US" sz="2000" b="1" i="1" dirty="0">
                <a:solidFill>
                  <a:srgbClr val="800000"/>
                </a:solidFill>
              </a:rPr>
              <a:t>with </a:t>
            </a:r>
            <a:r>
              <a:rPr lang="en-US" sz="2000" b="1" i="1" u="sng" dirty="0">
                <a:solidFill>
                  <a:srgbClr val="800000"/>
                </a:solidFill>
              </a:rPr>
              <a:t>all unrighteous deception</a:t>
            </a:r>
            <a:r>
              <a:rPr lang="en-US" sz="2000" b="1" i="1" dirty="0">
                <a:solidFill>
                  <a:srgbClr val="800000"/>
                </a:solidFill>
              </a:rPr>
              <a:t> </a:t>
            </a:r>
            <a:r>
              <a:rPr lang="en-US" sz="2000" i="1" dirty="0">
                <a:solidFill>
                  <a:srgbClr val="800000"/>
                </a:solidFill>
              </a:rPr>
              <a:t>among those who perish, because they did </a:t>
            </a:r>
            <a:r>
              <a:rPr lang="en-US" sz="2000" b="1" i="1" dirty="0">
                <a:solidFill>
                  <a:srgbClr val="800000"/>
                </a:solidFill>
              </a:rPr>
              <a:t>not receive the love of the truth</a:t>
            </a:r>
            <a:r>
              <a:rPr lang="en-US" sz="2000" i="1" dirty="0">
                <a:solidFill>
                  <a:srgbClr val="800000"/>
                </a:solidFill>
              </a:rPr>
              <a:t>, that they might be saved</a:t>
            </a:r>
            <a:r>
              <a:rPr lang="en-US" sz="2000" i="1" dirty="0" smtClean="0">
                <a:solidFill>
                  <a:srgbClr val="800000"/>
                </a:solidFill>
              </a:rPr>
              <a:t>. </a:t>
            </a:r>
            <a:r>
              <a:rPr lang="en-US" sz="2000" dirty="0" smtClean="0"/>
              <a:t>(</a:t>
            </a:r>
            <a:r>
              <a:rPr lang="en-US" sz="2000" b="1" dirty="0">
                <a:solidFill>
                  <a:srgbClr val="800000"/>
                </a:solidFill>
              </a:rPr>
              <a:t>2 </a:t>
            </a:r>
            <a:r>
              <a:rPr lang="en-US" sz="2000" b="1" dirty="0" smtClean="0">
                <a:solidFill>
                  <a:srgbClr val="800000"/>
                </a:solidFill>
              </a:rPr>
              <a:t>The. 2:9-10</a:t>
            </a:r>
            <a:r>
              <a:rPr lang="en-US" sz="2000" dirty="0" smtClean="0"/>
              <a:t>)</a:t>
            </a:r>
          </a:p>
          <a:p>
            <a:pPr>
              <a:lnSpc>
                <a:spcPct val="97000"/>
              </a:lnSpc>
              <a:spcBef>
                <a:spcPts val="0"/>
              </a:spcBef>
            </a:pPr>
            <a:r>
              <a:rPr lang="en-US" sz="2000" dirty="0" smtClean="0"/>
              <a:t>Competes with </a:t>
            </a:r>
            <a:r>
              <a:rPr lang="en-US" sz="2000" i="1" dirty="0" smtClean="0">
                <a:solidFill>
                  <a:srgbClr val="800000"/>
                </a:solidFill>
              </a:rPr>
              <a:t>“two witnesses”</a:t>
            </a:r>
            <a:r>
              <a:rPr lang="en-US" sz="2000" dirty="0" smtClean="0"/>
              <a:t> who produced fire to confirm their message (</a:t>
            </a:r>
            <a:r>
              <a:rPr lang="en-US" sz="2000" b="1" dirty="0" smtClean="0">
                <a:solidFill>
                  <a:srgbClr val="800000"/>
                </a:solidFill>
              </a:rPr>
              <a:t>11:5</a:t>
            </a:r>
            <a:r>
              <a:rPr lang="en-US" sz="2000" dirty="0" smtClean="0"/>
              <a:t>).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23971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Cult of Emperor Worship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346075" lvl="0" indent="-346075">
              <a:lnSpc>
                <a:spcPct val="97000"/>
              </a:lnSpc>
              <a:spcBef>
                <a:spcPts val="0"/>
              </a:spcBef>
              <a:buFont typeface="+mj-lt"/>
              <a:buAutoNum type="arabicPeriod" startAt="9"/>
            </a:pPr>
            <a:r>
              <a:rPr lang="en-US" sz="2000" dirty="0"/>
              <a:t>What kinds of things does this second beast do?  What seems to be its primary purpose or role?</a:t>
            </a:r>
            <a:endParaRPr lang="en-US" sz="2000" dirty="0" smtClean="0"/>
          </a:p>
          <a:p>
            <a:pPr marL="0" indent="0">
              <a:lnSpc>
                <a:spcPct val="97000"/>
              </a:lnSpc>
              <a:spcBef>
                <a:spcPts val="0"/>
              </a:spcBef>
              <a:buNone/>
            </a:pPr>
            <a:r>
              <a:rPr lang="en-US" sz="2000" i="1" dirty="0">
                <a:solidFill>
                  <a:srgbClr val="800000"/>
                </a:solidFill>
              </a:rPr>
              <a:t>And he exercises all </a:t>
            </a:r>
            <a:r>
              <a:rPr lang="en-US" sz="2000" b="1" i="1" dirty="0">
                <a:solidFill>
                  <a:srgbClr val="800000"/>
                </a:solidFill>
              </a:rPr>
              <a:t>the authority of the first beast </a:t>
            </a:r>
            <a:r>
              <a:rPr lang="en-US" sz="2000" i="1" dirty="0">
                <a:solidFill>
                  <a:srgbClr val="800000"/>
                </a:solidFill>
              </a:rPr>
              <a:t>in his presence, and </a:t>
            </a:r>
            <a:r>
              <a:rPr lang="en-US" sz="2000" b="1" i="1" dirty="0">
                <a:solidFill>
                  <a:srgbClr val="800000"/>
                </a:solidFill>
              </a:rPr>
              <a:t>causes the earth and those who dwell in it </a:t>
            </a:r>
            <a:r>
              <a:rPr lang="en-US" sz="2000" b="1" i="1" u="sng" dirty="0">
                <a:solidFill>
                  <a:srgbClr val="800000"/>
                </a:solidFill>
              </a:rPr>
              <a:t>to worship the first beast</a:t>
            </a:r>
            <a:r>
              <a:rPr lang="en-US" sz="2000" i="1" dirty="0">
                <a:solidFill>
                  <a:srgbClr val="800000"/>
                </a:solidFill>
              </a:rPr>
              <a:t>, whose deadly wound was healed</a:t>
            </a:r>
            <a:r>
              <a:rPr lang="en-US" sz="2000" i="1" dirty="0" smtClean="0">
                <a:solidFill>
                  <a:srgbClr val="800000"/>
                </a:solidFill>
              </a:rPr>
              <a:t>.  He </a:t>
            </a:r>
            <a:r>
              <a:rPr lang="en-US" sz="2000" b="1" i="1" dirty="0">
                <a:solidFill>
                  <a:srgbClr val="800000"/>
                </a:solidFill>
              </a:rPr>
              <a:t>performs great signs</a:t>
            </a:r>
            <a:r>
              <a:rPr lang="en-US" sz="2000" i="1" dirty="0">
                <a:solidFill>
                  <a:srgbClr val="800000"/>
                </a:solidFill>
              </a:rPr>
              <a:t>, so that he even makes </a:t>
            </a:r>
            <a:r>
              <a:rPr lang="en-US" sz="2000" b="1" i="1" dirty="0">
                <a:solidFill>
                  <a:srgbClr val="800000"/>
                </a:solidFill>
              </a:rPr>
              <a:t>fire come down from heaven </a:t>
            </a:r>
            <a:r>
              <a:rPr lang="en-US" sz="2000" i="1" dirty="0">
                <a:solidFill>
                  <a:srgbClr val="800000"/>
                </a:solidFill>
              </a:rPr>
              <a:t>on the earth in the sight of men</a:t>
            </a:r>
            <a:r>
              <a:rPr lang="en-US" sz="2000" i="1" dirty="0" smtClean="0">
                <a:solidFill>
                  <a:srgbClr val="800000"/>
                </a:solidFill>
              </a:rPr>
              <a:t>.  And </a:t>
            </a:r>
            <a:r>
              <a:rPr lang="en-US" sz="2000" i="1" dirty="0">
                <a:solidFill>
                  <a:srgbClr val="800000"/>
                </a:solidFill>
              </a:rPr>
              <a:t>he deceives those who dwell on the earth by those </a:t>
            </a:r>
            <a:r>
              <a:rPr lang="en-US" sz="2000" b="1" i="1" dirty="0">
                <a:solidFill>
                  <a:srgbClr val="800000"/>
                </a:solidFill>
              </a:rPr>
              <a:t>signs which he was granted to do in the sight of the beast</a:t>
            </a:r>
            <a:r>
              <a:rPr lang="en-US" sz="2000" i="1" dirty="0">
                <a:solidFill>
                  <a:srgbClr val="800000"/>
                </a:solidFill>
              </a:rPr>
              <a:t>, telling those who dwell on the earth to </a:t>
            </a:r>
            <a:r>
              <a:rPr lang="en-US" sz="2000" b="1" i="1" dirty="0">
                <a:solidFill>
                  <a:srgbClr val="800000"/>
                </a:solidFill>
              </a:rPr>
              <a:t>make an </a:t>
            </a:r>
            <a:r>
              <a:rPr lang="en-US" sz="2000" b="1" i="1" u="sng" dirty="0">
                <a:solidFill>
                  <a:srgbClr val="800000"/>
                </a:solidFill>
              </a:rPr>
              <a:t>image to the beast</a:t>
            </a:r>
            <a:r>
              <a:rPr lang="en-US" sz="2000" b="1" i="1" dirty="0">
                <a:solidFill>
                  <a:srgbClr val="800000"/>
                </a:solidFill>
              </a:rPr>
              <a:t> </a:t>
            </a:r>
            <a:r>
              <a:rPr lang="en-US" sz="2000" i="1" dirty="0">
                <a:solidFill>
                  <a:srgbClr val="800000"/>
                </a:solidFill>
              </a:rPr>
              <a:t>who was wounded by the sword and lived</a:t>
            </a:r>
            <a:r>
              <a:rPr lang="en-US" sz="2000" i="1" dirty="0" smtClean="0">
                <a:solidFill>
                  <a:srgbClr val="800000"/>
                </a:solidFill>
              </a:rPr>
              <a:t>. </a:t>
            </a:r>
            <a:r>
              <a:rPr lang="en-US" sz="2000" dirty="0" smtClean="0"/>
              <a:t>(</a:t>
            </a:r>
            <a:r>
              <a:rPr lang="en-US" sz="2000" b="1" dirty="0" smtClean="0">
                <a:solidFill>
                  <a:srgbClr val="800000"/>
                </a:solidFill>
              </a:rPr>
              <a:t>Revelation 13:12-14</a:t>
            </a:r>
            <a:r>
              <a:rPr lang="en-US" sz="2000" dirty="0" smtClean="0"/>
              <a:t>)</a:t>
            </a:r>
          </a:p>
          <a:p>
            <a:pPr>
              <a:lnSpc>
                <a:spcPct val="97000"/>
              </a:lnSpc>
              <a:spcBef>
                <a:spcPts val="0"/>
              </a:spcBef>
            </a:pPr>
            <a:r>
              <a:rPr lang="en-US" sz="2000" dirty="0" smtClean="0"/>
              <a:t>He will use these signs to direct worship to the first beast and its image (</a:t>
            </a:r>
            <a:r>
              <a:rPr lang="en-US" sz="2000" b="1" dirty="0" smtClean="0">
                <a:solidFill>
                  <a:srgbClr val="800000"/>
                </a:solidFill>
              </a:rPr>
              <a:t>Daniel 3</a:t>
            </a:r>
            <a:r>
              <a:rPr lang="en-US" sz="2000" dirty="0" smtClean="0"/>
              <a:t>).</a:t>
            </a:r>
          </a:p>
          <a:p>
            <a:pPr>
              <a:lnSpc>
                <a:spcPct val="97000"/>
              </a:lnSpc>
              <a:spcBef>
                <a:spcPts val="0"/>
              </a:spcBef>
            </a:pPr>
            <a:r>
              <a:rPr lang="en-US" sz="2000" dirty="0" smtClean="0"/>
              <a:t>Refers to the religious cult that worshipped the emperor as divine.</a:t>
            </a:r>
          </a:p>
          <a:p>
            <a:pPr>
              <a:lnSpc>
                <a:spcPct val="97000"/>
              </a:lnSpc>
              <a:spcBef>
                <a:spcPts val="0"/>
              </a:spcBef>
            </a:pPr>
            <a:r>
              <a:rPr lang="en-US" sz="2000" dirty="0" smtClean="0"/>
              <a:t>Temple erected in Pergamum as early as 29 B.C (Jenkins).</a:t>
            </a:r>
          </a:p>
          <a:p>
            <a:pPr>
              <a:lnSpc>
                <a:spcPct val="97000"/>
              </a:lnSpc>
              <a:spcBef>
                <a:spcPts val="0"/>
              </a:spcBef>
            </a:pPr>
            <a:r>
              <a:rPr lang="en-US" sz="2000" dirty="0" smtClean="0"/>
              <a:t>Nero and Domitian were the earliest emperors to both exalt themselves so greatly and persecute Christians.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85956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Mortal &amp; Economic Persecution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346075" lvl="0" indent="-346075">
              <a:spcBef>
                <a:spcPts val="0"/>
              </a:spcBef>
              <a:buFont typeface="+mj-lt"/>
              <a:buAutoNum type="arabicPeriod" startAt="10"/>
            </a:pPr>
            <a:r>
              <a:rPr lang="en-US" sz="2000" dirty="0"/>
              <a:t>What restriction does this second beast impose that will make life difficult for Christians?</a:t>
            </a:r>
            <a:endParaRPr lang="en-US" sz="2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000" i="1" dirty="0">
                <a:solidFill>
                  <a:srgbClr val="800000"/>
                </a:solidFill>
              </a:rPr>
              <a:t>He was granted power to give breath to the image of the beast, that the image of the beast should both speak and cause </a:t>
            </a:r>
            <a:r>
              <a:rPr lang="en-US" sz="2000" b="1" i="1" dirty="0">
                <a:solidFill>
                  <a:srgbClr val="800000"/>
                </a:solidFill>
              </a:rPr>
              <a:t>as many as would not worship the image of the beast </a:t>
            </a:r>
            <a:r>
              <a:rPr lang="en-US" sz="2000" b="1" i="1" u="sng" dirty="0">
                <a:solidFill>
                  <a:srgbClr val="800000"/>
                </a:solidFill>
              </a:rPr>
              <a:t>to be killed</a:t>
            </a:r>
            <a:r>
              <a:rPr lang="en-US" sz="2000" i="1" dirty="0" smtClean="0">
                <a:solidFill>
                  <a:srgbClr val="800000"/>
                </a:solidFill>
              </a:rPr>
              <a:t>.  He </a:t>
            </a:r>
            <a:r>
              <a:rPr lang="en-US" sz="2000" i="1" dirty="0">
                <a:solidFill>
                  <a:srgbClr val="800000"/>
                </a:solidFill>
              </a:rPr>
              <a:t>causes all, both small and great, rich and poor, free and slave, to receive </a:t>
            </a:r>
            <a:r>
              <a:rPr lang="en-US" sz="2000" b="1" i="1" dirty="0">
                <a:solidFill>
                  <a:srgbClr val="800000"/>
                </a:solidFill>
              </a:rPr>
              <a:t>a mark on their right hand or on their foreheads</a:t>
            </a:r>
            <a:r>
              <a:rPr lang="en-US" sz="2000" i="1" dirty="0" smtClean="0">
                <a:solidFill>
                  <a:srgbClr val="800000"/>
                </a:solidFill>
              </a:rPr>
              <a:t>, and </a:t>
            </a:r>
            <a:r>
              <a:rPr lang="en-US" sz="2000" b="1" i="1" dirty="0">
                <a:solidFill>
                  <a:srgbClr val="800000"/>
                </a:solidFill>
              </a:rPr>
              <a:t>that </a:t>
            </a:r>
            <a:r>
              <a:rPr lang="en-US" sz="2000" b="1" i="1" u="sng" dirty="0">
                <a:solidFill>
                  <a:srgbClr val="800000"/>
                </a:solidFill>
              </a:rPr>
              <a:t>no one may buy or sell</a:t>
            </a:r>
            <a:r>
              <a:rPr lang="en-US" sz="2000" b="1" i="1" dirty="0">
                <a:solidFill>
                  <a:srgbClr val="800000"/>
                </a:solidFill>
              </a:rPr>
              <a:t> except one who has the mark</a:t>
            </a:r>
            <a:r>
              <a:rPr lang="en-US" sz="2000" i="1" dirty="0">
                <a:solidFill>
                  <a:srgbClr val="800000"/>
                </a:solidFill>
              </a:rPr>
              <a:t> or the name of the beast, or the number of his name</a:t>
            </a:r>
            <a:r>
              <a:rPr lang="en-US" sz="2000" i="1" dirty="0" smtClean="0">
                <a:solidFill>
                  <a:srgbClr val="800000"/>
                </a:solidFill>
              </a:rPr>
              <a:t>.  </a:t>
            </a:r>
            <a:r>
              <a:rPr lang="en-US" sz="2000" dirty="0" smtClean="0"/>
              <a:t>(</a:t>
            </a:r>
            <a:r>
              <a:rPr lang="en-US" sz="2000" b="1" dirty="0">
                <a:solidFill>
                  <a:srgbClr val="800000"/>
                </a:solidFill>
              </a:rPr>
              <a:t>Revelation 13:15-17 </a:t>
            </a:r>
            <a:r>
              <a:rPr lang="en-US" sz="2000" dirty="0" smtClean="0"/>
              <a:t>)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Comparable to the Lord numbering or sealing His people (</a:t>
            </a:r>
            <a:r>
              <a:rPr lang="en-US" sz="2000" b="1" dirty="0" smtClean="0">
                <a:solidFill>
                  <a:srgbClr val="800000"/>
                </a:solidFill>
              </a:rPr>
              <a:t>7:1-8</a:t>
            </a:r>
            <a:r>
              <a:rPr lang="en-US" sz="2000" dirty="0" smtClean="0"/>
              <a:t>), this second beast </a:t>
            </a:r>
            <a:r>
              <a:rPr lang="en-US" sz="2000" i="1" dirty="0" smtClean="0">
                <a:solidFill>
                  <a:srgbClr val="800000"/>
                </a:solidFill>
              </a:rPr>
              <a:t>“marks”</a:t>
            </a:r>
            <a:r>
              <a:rPr lang="en-US" sz="2000" dirty="0" smtClean="0"/>
              <a:t> those who are his.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Marks on </a:t>
            </a:r>
            <a:r>
              <a:rPr lang="en-US" sz="2000" i="1" dirty="0" smtClean="0">
                <a:solidFill>
                  <a:srgbClr val="800000"/>
                </a:solidFill>
              </a:rPr>
              <a:t>“foreheads”</a:t>
            </a:r>
            <a:r>
              <a:rPr lang="en-US" sz="2000" dirty="0" smtClean="0">
                <a:solidFill>
                  <a:srgbClr val="800000"/>
                </a:solidFill>
              </a:rPr>
              <a:t> </a:t>
            </a:r>
            <a:r>
              <a:rPr lang="en-US" sz="2000" dirty="0" smtClean="0"/>
              <a:t>and </a:t>
            </a:r>
            <a:r>
              <a:rPr lang="en-US" sz="2000" i="1" dirty="0" smtClean="0">
                <a:solidFill>
                  <a:srgbClr val="800000"/>
                </a:solidFill>
              </a:rPr>
              <a:t>“right hands”</a:t>
            </a:r>
            <a:r>
              <a:rPr lang="en-US" sz="2000" dirty="0" smtClean="0">
                <a:solidFill>
                  <a:srgbClr val="800000"/>
                </a:solidFill>
              </a:rPr>
              <a:t> </a:t>
            </a:r>
            <a:r>
              <a:rPr lang="en-US" sz="2000" dirty="0" smtClean="0"/>
              <a:t>may be indicate difference in thoughts (or words expressed) and deeds.  Compare to </a:t>
            </a:r>
            <a:r>
              <a:rPr lang="en-US" sz="2000" i="1" dirty="0" smtClean="0"/>
              <a:t>“fruit of the Spirit”</a:t>
            </a:r>
            <a:r>
              <a:rPr lang="en-US" sz="2000" dirty="0" smtClean="0"/>
              <a:t> (</a:t>
            </a:r>
            <a:r>
              <a:rPr lang="en-US" sz="2000" b="1" dirty="0" smtClean="0">
                <a:solidFill>
                  <a:srgbClr val="800000"/>
                </a:solidFill>
              </a:rPr>
              <a:t>Galatians 5:16-26</a:t>
            </a:r>
            <a:r>
              <a:rPr lang="en-US" sz="2000" dirty="0" smtClean="0"/>
              <a:t>).</a:t>
            </a:r>
            <a:endParaRPr lang="en-US" sz="2000" dirty="0" smtClean="0"/>
          </a:p>
          <a:p>
            <a:pPr>
              <a:spcBef>
                <a:spcPts val="0"/>
              </a:spcBef>
            </a:pPr>
            <a:r>
              <a:rPr lang="en-US" sz="2000" dirty="0" smtClean="0"/>
              <a:t>Failure to worship would result in economic persecution, even death.</a:t>
            </a:r>
            <a:r>
              <a:rPr lang="en-US" sz="2000" dirty="0" smtClean="0"/>
              <a:t>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33440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The Sea Beast</a:t>
            </a:r>
          </a:p>
          <a:p>
            <a:r>
              <a:rPr lang="en-US" dirty="0" smtClean="0"/>
              <a:t>Revelation 13:1-10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769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Is 666?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346075" lvl="0" indent="-346075">
              <a:spcBef>
                <a:spcPts val="0"/>
              </a:spcBef>
              <a:buFont typeface="+mj-lt"/>
              <a:buAutoNum type="arabicPeriod" startAt="11"/>
            </a:pPr>
            <a:r>
              <a:rPr lang="en-US" sz="1900" dirty="0"/>
              <a:t>What number is associated with which beast?  What is the significance of this number?  What ultimate lessons can we learn from this numerical assignment?</a:t>
            </a:r>
            <a:endParaRPr lang="en-US" sz="19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1900" i="1" dirty="0">
                <a:solidFill>
                  <a:srgbClr val="800000"/>
                </a:solidFill>
              </a:rPr>
              <a:t>Here is wisdom. Let </a:t>
            </a:r>
            <a:r>
              <a:rPr lang="en-US" sz="1900" b="1" i="1" dirty="0">
                <a:solidFill>
                  <a:srgbClr val="800000"/>
                </a:solidFill>
              </a:rPr>
              <a:t>him who has </a:t>
            </a:r>
            <a:r>
              <a:rPr lang="en-US" sz="1900" b="1" i="1" u="sng" dirty="0">
                <a:solidFill>
                  <a:srgbClr val="800000"/>
                </a:solidFill>
              </a:rPr>
              <a:t>understanding calculate</a:t>
            </a:r>
            <a:r>
              <a:rPr lang="en-US" sz="1900" b="1" i="1" dirty="0">
                <a:solidFill>
                  <a:srgbClr val="800000"/>
                </a:solidFill>
              </a:rPr>
              <a:t> the number of the beast</a:t>
            </a:r>
            <a:r>
              <a:rPr lang="en-US" sz="1900" i="1" dirty="0">
                <a:solidFill>
                  <a:srgbClr val="800000"/>
                </a:solidFill>
              </a:rPr>
              <a:t>, for it is </a:t>
            </a:r>
            <a:r>
              <a:rPr lang="en-US" sz="1900" b="1" i="1" dirty="0">
                <a:solidFill>
                  <a:srgbClr val="800000"/>
                </a:solidFill>
              </a:rPr>
              <a:t>the number of a </a:t>
            </a:r>
            <a:r>
              <a:rPr lang="en-US" sz="1900" b="1" i="1" u="sng" dirty="0">
                <a:solidFill>
                  <a:srgbClr val="800000"/>
                </a:solidFill>
              </a:rPr>
              <a:t>man</a:t>
            </a:r>
            <a:r>
              <a:rPr lang="en-US" sz="1900" i="1" dirty="0">
                <a:solidFill>
                  <a:srgbClr val="800000"/>
                </a:solidFill>
              </a:rPr>
              <a:t>: </a:t>
            </a:r>
            <a:r>
              <a:rPr lang="en-US" sz="1900" b="1" i="1" dirty="0">
                <a:solidFill>
                  <a:srgbClr val="800000"/>
                </a:solidFill>
              </a:rPr>
              <a:t>His number is </a:t>
            </a:r>
            <a:r>
              <a:rPr lang="en-US" sz="1900" b="1" i="1" u="sng" dirty="0">
                <a:solidFill>
                  <a:srgbClr val="800000"/>
                </a:solidFill>
              </a:rPr>
              <a:t>666</a:t>
            </a:r>
            <a:r>
              <a:rPr lang="en-US" sz="1900" i="1" dirty="0" smtClean="0">
                <a:solidFill>
                  <a:srgbClr val="800000"/>
                </a:solidFill>
              </a:rPr>
              <a:t>. </a:t>
            </a:r>
            <a:r>
              <a:rPr lang="en-US" sz="1900" dirty="0" smtClean="0"/>
              <a:t>(</a:t>
            </a:r>
            <a:r>
              <a:rPr lang="en-US" sz="1900" b="1" dirty="0">
                <a:solidFill>
                  <a:srgbClr val="800000"/>
                </a:solidFill>
              </a:rPr>
              <a:t>Revelation 13:18 </a:t>
            </a:r>
            <a:r>
              <a:rPr lang="en-US" sz="1900" dirty="0" smtClean="0"/>
              <a:t>)</a:t>
            </a:r>
          </a:p>
          <a:p>
            <a:pPr>
              <a:spcBef>
                <a:spcPts val="0"/>
              </a:spcBef>
            </a:pPr>
            <a:r>
              <a:rPr lang="en-US" sz="1900" dirty="0" smtClean="0"/>
              <a:t>By swapping letters for numbers – and even languages, </a:t>
            </a:r>
            <a:r>
              <a:rPr lang="en-US" sz="1900" b="1" dirty="0" smtClean="0"/>
              <a:t>666</a:t>
            </a:r>
            <a:r>
              <a:rPr lang="en-US" sz="1900" dirty="0" smtClean="0"/>
              <a:t> can be summed by:</a:t>
            </a:r>
          </a:p>
          <a:p>
            <a:pPr lvl="1">
              <a:spcBef>
                <a:spcPts val="0"/>
              </a:spcBef>
            </a:pPr>
            <a:r>
              <a:rPr lang="en-US" sz="1600" dirty="0" err="1" smtClean="0"/>
              <a:t>Neron</a:t>
            </a:r>
            <a:r>
              <a:rPr lang="en-US" sz="1600" dirty="0" smtClean="0"/>
              <a:t> Caesar (Latin)</a:t>
            </a:r>
          </a:p>
          <a:p>
            <a:pPr lvl="1">
              <a:spcBef>
                <a:spcPts val="0"/>
              </a:spcBef>
            </a:pPr>
            <a:r>
              <a:rPr lang="en-US" sz="1600" dirty="0" smtClean="0"/>
              <a:t>Hitler</a:t>
            </a:r>
          </a:p>
          <a:p>
            <a:pPr lvl="1">
              <a:spcBef>
                <a:spcPts val="0"/>
              </a:spcBef>
            </a:pPr>
            <a:r>
              <a:rPr lang="en-US" sz="1600" dirty="0" smtClean="0"/>
              <a:t>Various Popes</a:t>
            </a:r>
          </a:p>
          <a:p>
            <a:pPr lvl="1">
              <a:spcBef>
                <a:spcPts val="0"/>
              </a:spcBef>
            </a:pPr>
            <a:r>
              <a:rPr lang="en-US" sz="1600" dirty="0" smtClean="0"/>
              <a:t>Napoleon, etc.</a:t>
            </a:r>
          </a:p>
          <a:p>
            <a:pPr>
              <a:spcBef>
                <a:spcPts val="0"/>
              </a:spcBef>
            </a:pPr>
            <a:r>
              <a:rPr lang="en-US" sz="1900" b="1" dirty="0" smtClean="0">
                <a:solidFill>
                  <a:srgbClr val="800000"/>
                </a:solidFill>
              </a:rPr>
              <a:t>6</a:t>
            </a:r>
            <a:r>
              <a:rPr lang="en-US" sz="1900" dirty="0" smtClean="0"/>
              <a:t> – Represents man (based on day of creation), and falls short of perfection, 7.</a:t>
            </a:r>
          </a:p>
          <a:p>
            <a:pPr>
              <a:spcBef>
                <a:spcPts val="0"/>
              </a:spcBef>
            </a:pPr>
            <a:r>
              <a:rPr lang="en-US" sz="1900" b="1" dirty="0" smtClean="0">
                <a:solidFill>
                  <a:srgbClr val="800000"/>
                </a:solidFill>
              </a:rPr>
              <a:t>3</a:t>
            </a:r>
            <a:r>
              <a:rPr lang="en-US" sz="1900" dirty="0" smtClean="0"/>
              <a:t> – Represent trinity, Godhead – or emphasis (</a:t>
            </a:r>
            <a:r>
              <a:rPr lang="en-US" sz="1900" b="1" dirty="0" smtClean="0">
                <a:solidFill>
                  <a:srgbClr val="800000"/>
                </a:solidFill>
              </a:rPr>
              <a:t>8:13</a:t>
            </a:r>
            <a:r>
              <a:rPr lang="en-US" sz="1900" dirty="0" smtClean="0"/>
              <a:t>).</a:t>
            </a:r>
          </a:p>
          <a:p>
            <a:pPr>
              <a:spcBef>
                <a:spcPts val="0"/>
              </a:spcBef>
            </a:pPr>
            <a:r>
              <a:rPr lang="en-US" sz="1900" dirty="0" smtClean="0"/>
              <a:t>In essence, </a:t>
            </a:r>
            <a:r>
              <a:rPr lang="en-US" sz="1900" b="1" dirty="0" smtClean="0"/>
              <a:t>666</a:t>
            </a:r>
            <a:r>
              <a:rPr lang="en-US" sz="1900" dirty="0" smtClean="0"/>
              <a:t> number means:  failure, failure, failure or doom, doom, doom.</a:t>
            </a:r>
          </a:p>
          <a:p>
            <a:pPr>
              <a:spcBef>
                <a:spcPts val="0"/>
              </a:spcBef>
            </a:pPr>
            <a:r>
              <a:rPr lang="en-US" sz="1900" dirty="0" smtClean="0"/>
              <a:t>Represents the colossal, spectacular failure of the persecuting, Roman emperor and his kingdom – not any one specific person – just the end of any man opposing God.</a:t>
            </a:r>
          </a:p>
          <a:p>
            <a:pPr>
              <a:spcBef>
                <a:spcPts val="0"/>
              </a:spcBef>
            </a:pPr>
            <a:r>
              <a:rPr lang="en-US" sz="1900" dirty="0" smtClean="0"/>
              <a:t>Alternative, represents Nero revived in Domitian and following persecuting emperors.</a:t>
            </a:r>
            <a:endParaRPr lang="en-US" sz="1900" dirty="0" smtClean="0"/>
          </a:p>
          <a:p>
            <a:pPr marL="0" indent="0">
              <a:spcBef>
                <a:spcPts val="0"/>
              </a:spcBef>
              <a:buNone/>
            </a:pP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2933440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Rise of the Sea Beast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346075" lvl="0" indent="-346075">
              <a:buFont typeface="+mj-lt"/>
              <a:buAutoNum type="arabicPeriod"/>
            </a:pPr>
            <a:r>
              <a:rPr lang="en-US" sz="2000" dirty="0"/>
              <a:t>What was the origin of the first beast?  How might this help us understand what the beast represents?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i="1" dirty="0">
                <a:solidFill>
                  <a:srgbClr val="800000"/>
                </a:solidFill>
              </a:rPr>
              <a:t>Then I stood </a:t>
            </a:r>
            <a:r>
              <a:rPr lang="en-US" sz="2000" b="1" i="1" dirty="0">
                <a:solidFill>
                  <a:srgbClr val="800000"/>
                </a:solidFill>
              </a:rPr>
              <a:t>on the sand of the sea</a:t>
            </a:r>
            <a:r>
              <a:rPr lang="en-US" sz="2000" i="1" dirty="0">
                <a:solidFill>
                  <a:srgbClr val="800000"/>
                </a:solidFill>
              </a:rPr>
              <a:t>. And I saw </a:t>
            </a:r>
            <a:r>
              <a:rPr lang="en-US" sz="2000" b="1" i="1" dirty="0">
                <a:solidFill>
                  <a:srgbClr val="800000"/>
                </a:solidFill>
              </a:rPr>
              <a:t>a beast rising up </a:t>
            </a:r>
            <a:r>
              <a:rPr lang="en-US" sz="2000" b="1" i="1" u="sng" dirty="0">
                <a:solidFill>
                  <a:srgbClr val="800000"/>
                </a:solidFill>
              </a:rPr>
              <a:t>out of the sea</a:t>
            </a:r>
            <a:r>
              <a:rPr lang="en-US" sz="2000" i="1" dirty="0">
                <a:solidFill>
                  <a:srgbClr val="800000"/>
                </a:solidFill>
              </a:rPr>
              <a:t>, having seven heads and ten horns, and on his horns ten crowns, and on his heads a blasphemous name. </a:t>
            </a:r>
            <a:r>
              <a:rPr lang="en-US" sz="2000" i="1" dirty="0" smtClean="0">
                <a:solidFill>
                  <a:srgbClr val="800000"/>
                </a:solidFill>
              </a:rPr>
              <a:t> </a:t>
            </a:r>
            <a:r>
              <a:rPr lang="en-US" sz="2000" dirty="0" smtClean="0"/>
              <a:t>(</a:t>
            </a:r>
            <a:r>
              <a:rPr lang="en-US" sz="2000" b="1" dirty="0" smtClean="0">
                <a:solidFill>
                  <a:srgbClr val="800000"/>
                </a:solidFill>
              </a:rPr>
              <a:t>Revelation 13:1</a:t>
            </a:r>
            <a:r>
              <a:rPr lang="en-US" sz="2000" dirty="0" smtClean="0"/>
              <a:t>)</a:t>
            </a:r>
          </a:p>
          <a:p>
            <a:r>
              <a:rPr lang="en-US" sz="2000" dirty="0" smtClean="0"/>
              <a:t>Very similar to the four beasts arising from the sea in </a:t>
            </a:r>
            <a:r>
              <a:rPr lang="en-US" sz="2000" b="1" dirty="0" smtClean="0">
                <a:solidFill>
                  <a:srgbClr val="800000"/>
                </a:solidFill>
              </a:rPr>
              <a:t>Daniel 7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The </a:t>
            </a:r>
            <a:r>
              <a:rPr lang="en-US" sz="2000" i="1" dirty="0">
                <a:solidFill>
                  <a:srgbClr val="800000"/>
                </a:solidFill>
              </a:rPr>
              <a:t>“sea”</a:t>
            </a:r>
            <a:r>
              <a:rPr lang="en-US" sz="2000" dirty="0"/>
              <a:t> seems to represent churning, chaotic society, with rising &amp; falling nations, just like the waves (</a:t>
            </a:r>
            <a:r>
              <a:rPr lang="en-US" sz="2000" b="1" dirty="0">
                <a:solidFill>
                  <a:srgbClr val="800000"/>
                </a:solidFill>
              </a:rPr>
              <a:t>Psalm 65:7; Isaiah 17:12-13; 57:20-21; Jeremiah 49:23; 51:54-55</a:t>
            </a:r>
            <a:r>
              <a:rPr lang="en-US" sz="2000" dirty="0"/>
              <a:t>).</a:t>
            </a:r>
          </a:p>
          <a:p>
            <a:r>
              <a:rPr lang="en-US" sz="2000" dirty="0"/>
              <a:t>Loss of dominion is compared to falling back into the sea, or being covered by it (</a:t>
            </a:r>
            <a:r>
              <a:rPr lang="en-US" sz="2000" b="1" dirty="0">
                <a:solidFill>
                  <a:srgbClr val="800000"/>
                </a:solidFill>
              </a:rPr>
              <a:t>Jeremiah 51:40; Ezekiel 26:3-4</a:t>
            </a:r>
            <a:r>
              <a:rPr lang="en-US" sz="2000" dirty="0"/>
              <a:t>).</a:t>
            </a:r>
          </a:p>
          <a:p>
            <a:r>
              <a:rPr lang="en-US" sz="2000" dirty="0"/>
              <a:t>Powerful nations sit upon or by many waters with </a:t>
            </a:r>
            <a:r>
              <a:rPr lang="en-US" sz="2000" i="1" dirty="0">
                <a:solidFill>
                  <a:srgbClr val="800000"/>
                </a:solidFill>
              </a:rPr>
              <a:t>“nations streaming”</a:t>
            </a:r>
            <a:r>
              <a:rPr lang="en-US" sz="2000" dirty="0">
                <a:solidFill>
                  <a:srgbClr val="800000"/>
                </a:solidFill>
              </a:rPr>
              <a:t> </a:t>
            </a:r>
            <a:r>
              <a:rPr lang="en-US" sz="2000" dirty="0"/>
              <a:t>to it (</a:t>
            </a:r>
            <a:r>
              <a:rPr lang="en-US" sz="2000" b="1" dirty="0">
                <a:solidFill>
                  <a:srgbClr val="800000"/>
                </a:solidFill>
              </a:rPr>
              <a:t>Jeremiah 51:13, 44</a:t>
            </a:r>
            <a:r>
              <a:rPr lang="en-US" sz="20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827477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346075" lvl="0" indent="-346075">
              <a:lnSpc>
                <a:spcPct val="97000"/>
              </a:lnSpc>
              <a:spcBef>
                <a:spcPts val="0"/>
              </a:spcBef>
              <a:buFont typeface="+mj-lt"/>
              <a:buAutoNum type="arabicPeriod" startAt="2"/>
            </a:pPr>
            <a:r>
              <a:rPr lang="en-US" sz="2000" dirty="0"/>
              <a:t>Describe this first beast, and compare it to the beasts described in </a:t>
            </a:r>
            <a:r>
              <a:rPr lang="en-US" sz="2000" b="1" dirty="0">
                <a:solidFill>
                  <a:srgbClr val="800000"/>
                </a:solidFill>
              </a:rPr>
              <a:t>Daniel 7:1-28</a:t>
            </a:r>
            <a:r>
              <a:rPr lang="en-US" sz="2000" dirty="0"/>
              <a:t>.  What did the beasts and their attributes in </a:t>
            </a:r>
            <a:r>
              <a:rPr lang="en-US" sz="2000" b="1" dirty="0">
                <a:solidFill>
                  <a:srgbClr val="800000"/>
                </a:solidFill>
              </a:rPr>
              <a:t>Daniel 7</a:t>
            </a:r>
            <a:r>
              <a:rPr lang="en-US" sz="2000" dirty="0"/>
              <a:t> originally represent?  How does this help us better understand this first beast of </a:t>
            </a:r>
            <a:r>
              <a:rPr lang="en-US" sz="2000" b="1" dirty="0">
                <a:solidFill>
                  <a:srgbClr val="800000"/>
                </a:solidFill>
              </a:rPr>
              <a:t>Revelation 13</a:t>
            </a:r>
            <a:r>
              <a:rPr lang="en-US" sz="2000" dirty="0"/>
              <a:t>?</a:t>
            </a:r>
            <a:endParaRPr lang="en-US" sz="2000" dirty="0" smtClean="0"/>
          </a:p>
          <a:p>
            <a:pPr marL="0" indent="0">
              <a:lnSpc>
                <a:spcPct val="97000"/>
              </a:lnSpc>
              <a:spcBef>
                <a:spcPts val="0"/>
              </a:spcBef>
              <a:buNone/>
            </a:pPr>
            <a:r>
              <a:rPr lang="en-US" sz="2000" i="1" dirty="0">
                <a:solidFill>
                  <a:srgbClr val="800000"/>
                </a:solidFill>
              </a:rPr>
              <a:t>Then I stood on the sand of the sea. And I saw a beast rising up out of the sea, having </a:t>
            </a:r>
            <a:r>
              <a:rPr lang="en-US" sz="2000" b="1" i="1" dirty="0">
                <a:solidFill>
                  <a:srgbClr val="800000"/>
                </a:solidFill>
              </a:rPr>
              <a:t>seven heads </a:t>
            </a:r>
            <a:r>
              <a:rPr lang="en-US" sz="2000" i="1" dirty="0">
                <a:solidFill>
                  <a:srgbClr val="800000"/>
                </a:solidFill>
              </a:rPr>
              <a:t>and </a:t>
            </a:r>
            <a:r>
              <a:rPr lang="en-US" sz="2000" b="1" i="1" u="sng" dirty="0">
                <a:solidFill>
                  <a:srgbClr val="800000"/>
                </a:solidFill>
              </a:rPr>
              <a:t>ten horns</a:t>
            </a:r>
            <a:r>
              <a:rPr lang="en-US" sz="2000" i="1" dirty="0">
                <a:solidFill>
                  <a:srgbClr val="800000"/>
                </a:solidFill>
              </a:rPr>
              <a:t>, and on his horns </a:t>
            </a:r>
            <a:r>
              <a:rPr lang="en-US" sz="2000" b="1" i="1" dirty="0">
                <a:solidFill>
                  <a:srgbClr val="800000"/>
                </a:solidFill>
              </a:rPr>
              <a:t>ten crowns</a:t>
            </a:r>
            <a:r>
              <a:rPr lang="en-US" sz="2000" i="1" dirty="0">
                <a:solidFill>
                  <a:srgbClr val="800000"/>
                </a:solidFill>
              </a:rPr>
              <a:t>, and on his heads a </a:t>
            </a:r>
            <a:r>
              <a:rPr lang="en-US" sz="2000" b="1" i="1" dirty="0">
                <a:solidFill>
                  <a:srgbClr val="800000"/>
                </a:solidFill>
              </a:rPr>
              <a:t>blasphemous name</a:t>
            </a:r>
            <a:r>
              <a:rPr lang="en-US" sz="2000" b="1" i="1" dirty="0" smtClean="0">
                <a:solidFill>
                  <a:srgbClr val="800000"/>
                </a:solidFill>
              </a:rPr>
              <a:t>.  </a:t>
            </a:r>
            <a:r>
              <a:rPr lang="en-US" sz="2000" i="1" dirty="0" smtClean="0">
                <a:solidFill>
                  <a:srgbClr val="800000"/>
                </a:solidFill>
              </a:rPr>
              <a:t>Now </a:t>
            </a:r>
            <a:r>
              <a:rPr lang="en-US" sz="2000" i="1" dirty="0">
                <a:solidFill>
                  <a:srgbClr val="800000"/>
                </a:solidFill>
              </a:rPr>
              <a:t>the beast which I saw was like a </a:t>
            </a:r>
            <a:r>
              <a:rPr lang="en-US" sz="2000" b="1" i="1" dirty="0">
                <a:solidFill>
                  <a:srgbClr val="800000"/>
                </a:solidFill>
              </a:rPr>
              <a:t>leopard</a:t>
            </a:r>
            <a:r>
              <a:rPr lang="en-US" sz="2000" i="1" dirty="0">
                <a:solidFill>
                  <a:srgbClr val="800000"/>
                </a:solidFill>
              </a:rPr>
              <a:t>, his feet were like the </a:t>
            </a:r>
            <a:r>
              <a:rPr lang="en-US" sz="2000" b="1" i="1" dirty="0">
                <a:solidFill>
                  <a:srgbClr val="800000"/>
                </a:solidFill>
              </a:rPr>
              <a:t>feet of a bear</a:t>
            </a:r>
            <a:r>
              <a:rPr lang="en-US" sz="2000" i="1" dirty="0">
                <a:solidFill>
                  <a:srgbClr val="800000"/>
                </a:solidFill>
              </a:rPr>
              <a:t>, and his mouth like the </a:t>
            </a:r>
            <a:r>
              <a:rPr lang="en-US" sz="2000" b="1" i="1" dirty="0">
                <a:solidFill>
                  <a:srgbClr val="800000"/>
                </a:solidFill>
              </a:rPr>
              <a:t>mouth of a lion</a:t>
            </a:r>
            <a:r>
              <a:rPr lang="en-US" sz="2000" i="1" dirty="0">
                <a:solidFill>
                  <a:srgbClr val="800000"/>
                </a:solidFill>
              </a:rPr>
              <a:t>. The </a:t>
            </a:r>
            <a:r>
              <a:rPr lang="en-US" sz="2000" b="1" i="1" u="sng" dirty="0">
                <a:solidFill>
                  <a:srgbClr val="800000"/>
                </a:solidFill>
              </a:rPr>
              <a:t>dragon</a:t>
            </a:r>
            <a:r>
              <a:rPr lang="en-US" sz="2000" b="1" i="1" dirty="0">
                <a:solidFill>
                  <a:srgbClr val="800000"/>
                </a:solidFill>
              </a:rPr>
              <a:t> gave him </a:t>
            </a:r>
            <a:r>
              <a:rPr lang="en-US" sz="2000" i="1" dirty="0">
                <a:solidFill>
                  <a:srgbClr val="800000"/>
                </a:solidFill>
              </a:rPr>
              <a:t>his power, his throne, and great authority. </a:t>
            </a:r>
            <a:r>
              <a:rPr lang="en-US" sz="2000" i="1" dirty="0" smtClean="0">
                <a:solidFill>
                  <a:srgbClr val="800000"/>
                </a:solidFill>
              </a:rPr>
              <a:t> </a:t>
            </a:r>
            <a:r>
              <a:rPr lang="en-US" sz="2000" dirty="0" smtClean="0"/>
              <a:t>(</a:t>
            </a:r>
            <a:r>
              <a:rPr lang="en-US" sz="2000" b="1" dirty="0" smtClean="0">
                <a:solidFill>
                  <a:srgbClr val="800000"/>
                </a:solidFill>
              </a:rPr>
              <a:t>Revelation 13:1-2</a:t>
            </a:r>
            <a:r>
              <a:rPr lang="en-US" sz="2000" dirty="0" smtClean="0"/>
              <a:t>)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492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Comparing the Visions</a:t>
            </a:r>
          </a:p>
        </p:txBody>
      </p:sp>
      <p:sp>
        <p:nvSpPr>
          <p:cNvPr id="281620" name="Rectangle 20"/>
          <p:cNvSpPr>
            <a:spLocks noGrp="1" noChangeArrowheads="1"/>
          </p:cNvSpPr>
          <p:nvPr>
            <p:ph sz="quarter" idx="10"/>
          </p:nvPr>
        </p:nvSpPr>
        <p:spPr>
          <a:xfrm>
            <a:off x="1811462" y="1211495"/>
            <a:ext cx="1450558" cy="589842"/>
          </a:xfrm>
          <a:noFill/>
          <a:ln/>
        </p:spPr>
        <p:txBody>
          <a:bodyPr/>
          <a:lstStyle/>
          <a:p>
            <a:pPr marL="0" indent="0" algn="ctr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400" b="1" dirty="0">
                <a:solidFill>
                  <a:srgbClr val="800000"/>
                </a:solidFill>
              </a:rPr>
              <a:t>Babylon</a:t>
            </a:r>
          </a:p>
          <a:p>
            <a:pPr marL="0" indent="0" algn="ctr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400" dirty="0"/>
              <a:t>612-539 B.C.</a:t>
            </a:r>
          </a:p>
        </p:txBody>
      </p:sp>
      <p:sp>
        <p:nvSpPr>
          <p:cNvPr id="281604" name="Rectangle 4"/>
          <p:cNvSpPr>
            <a:spLocks noChangeArrowheads="1"/>
          </p:cNvSpPr>
          <p:nvPr/>
        </p:nvSpPr>
        <p:spPr bwMode="auto">
          <a:xfrm>
            <a:off x="3480890" y="1211495"/>
            <a:ext cx="12954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27075" indent="-325438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92213" indent="-350838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22425" indent="-315913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76450" indent="-339725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33650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90850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48050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905250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400" b="1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Head of Gold</a:t>
            </a:r>
            <a:endParaRPr lang="en-US" altLang="en-US" sz="1400">
              <a:solidFill>
                <a:schemeClr val="bg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1605" name="Rectangle 5"/>
          <p:cNvSpPr>
            <a:spLocks noChangeArrowheads="1"/>
          </p:cNvSpPr>
          <p:nvPr/>
        </p:nvSpPr>
        <p:spPr bwMode="auto">
          <a:xfrm>
            <a:off x="3480890" y="1725845"/>
            <a:ext cx="1295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27075" indent="-325438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92213" indent="-350838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22425" indent="-315913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76450" indent="-339725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33650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90850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48050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905250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Font typeface="Wingdings" pitchFamily="2" charset="2"/>
              <a:buNone/>
            </a:pPr>
            <a:r>
              <a:rPr lang="en-US" altLang="en-US" sz="1400" b="1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Arms &amp; Chest of Silver</a:t>
            </a:r>
            <a:endParaRPr lang="en-US" altLang="en-US" sz="1400">
              <a:solidFill>
                <a:schemeClr val="bg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1606" name="Rectangle 6"/>
          <p:cNvSpPr>
            <a:spLocks noChangeArrowheads="1"/>
          </p:cNvSpPr>
          <p:nvPr/>
        </p:nvSpPr>
        <p:spPr bwMode="auto">
          <a:xfrm>
            <a:off x="3480890" y="2468795"/>
            <a:ext cx="1295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27075" indent="-325438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92213" indent="-350838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22425" indent="-315913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76450" indent="-339725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33650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90850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48050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905250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Font typeface="Wingdings" pitchFamily="2" charset="2"/>
              <a:buNone/>
            </a:pPr>
            <a:r>
              <a:rPr lang="en-US" altLang="en-US" sz="1400" b="1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Belly and Thighs of Bronze</a:t>
            </a:r>
            <a:endParaRPr lang="en-US" altLang="en-US" sz="1400">
              <a:solidFill>
                <a:schemeClr val="bg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1607" name="Rectangle 7"/>
          <p:cNvSpPr>
            <a:spLocks noChangeArrowheads="1"/>
          </p:cNvSpPr>
          <p:nvPr/>
        </p:nvSpPr>
        <p:spPr bwMode="auto">
          <a:xfrm>
            <a:off x="3480890" y="3445615"/>
            <a:ext cx="1295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27075" indent="-325438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92213" indent="-350838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22425" indent="-315913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76450" indent="-339725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33650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90850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48050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905250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Font typeface="Wingdings" pitchFamily="2" charset="2"/>
              <a:buNone/>
            </a:pPr>
            <a:r>
              <a:rPr lang="en-US" altLang="en-US" sz="1400" b="1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Legs of Iron with Feet mixed with Clay</a:t>
            </a:r>
            <a:endParaRPr lang="en-US" altLang="en-US" sz="1400">
              <a:solidFill>
                <a:schemeClr val="bg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1608" name="Rectangle 8"/>
          <p:cNvSpPr>
            <a:spLocks noChangeArrowheads="1"/>
          </p:cNvSpPr>
          <p:nvPr/>
        </p:nvSpPr>
        <p:spPr bwMode="auto">
          <a:xfrm>
            <a:off x="6984460" y="1211495"/>
            <a:ext cx="12954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27075" indent="-325438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92213" indent="-350838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22425" indent="-315913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76450" indent="-339725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33650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90850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48050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905250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400" b="1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Lion’s Mouth</a:t>
            </a:r>
            <a:endParaRPr lang="en-US" altLang="en-US" sz="1400" dirty="0">
              <a:solidFill>
                <a:schemeClr val="bg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1609" name="Rectangle 9"/>
          <p:cNvSpPr>
            <a:spLocks noChangeArrowheads="1"/>
          </p:cNvSpPr>
          <p:nvPr/>
        </p:nvSpPr>
        <p:spPr bwMode="auto">
          <a:xfrm>
            <a:off x="6984460" y="1725845"/>
            <a:ext cx="1295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669925" indent="-325438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022350" indent="-350838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339850" indent="-315913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1681163" indent="-339725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1383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5955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0527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5099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Font typeface="Wingdings" pitchFamily="2" charset="2"/>
              <a:buNone/>
            </a:pPr>
            <a:r>
              <a:rPr lang="en-US" altLang="en-US" sz="1400" b="1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Bear’s Feet</a:t>
            </a:r>
            <a:endParaRPr lang="en-US" altLang="en-US" sz="1400">
              <a:solidFill>
                <a:schemeClr val="bg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1610" name="Rectangle 10"/>
          <p:cNvSpPr>
            <a:spLocks noChangeArrowheads="1"/>
          </p:cNvSpPr>
          <p:nvPr/>
        </p:nvSpPr>
        <p:spPr bwMode="auto">
          <a:xfrm>
            <a:off x="6984460" y="2468795"/>
            <a:ext cx="1295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27075" indent="-325438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92213" indent="-350838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22425" indent="-315913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76450" indent="-339725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33650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90850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48050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905250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Font typeface="Wingdings" pitchFamily="2" charset="2"/>
              <a:buNone/>
            </a:pPr>
            <a:r>
              <a:rPr lang="en-US" altLang="en-US" sz="1400" b="1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Leopard’s Body</a:t>
            </a:r>
            <a:endParaRPr lang="en-US" altLang="en-US" sz="1400">
              <a:solidFill>
                <a:schemeClr val="bg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1611" name="Rectangle 11"/>
          <p:cNvSpPr>
            <a:spLocks noChangeArrowheads="1"/>
          </p:cNvSpPr>
          <p:nvPr/>
        </p:nvSpPr>
        <p:spPr bwMode="auto">
          <a:xfrm>
            <a:off x="6832060" y="3445615"/>
            <a:ext cx="16002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27075" indent="-325438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92213" indent="-350838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22425" indent="-315913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76450" indent="-339725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33650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90850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48050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905250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Font typeface="Wingdings" pitchFamily="2" charset="2"/>
              <a:buNone/>
            </a:pPr>
            <a:r>
              <a:rPr lang="en-US" altLang="en-US" sz="1400" b="1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Heads and 10 Horns, Blasphemous</a:t>
            </a:r>
            <a:endParaRPr lang="en-US" altLang="en-US" sz="1400">
              <a:solidFill>
                <a:schemeClr val="bg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1612" name="Rectangle 12"/>
          <p:cNvSpPr>
            <a:spLocks noChangeArrowheads="1"/>
          </p:cNvSpPr>
          <p:nvPr/>
        </p:nvSpPr>
        <p:spPr bwMode="auto">
          <a:xfrm>
            <a:off x="5189710" y="1211495"/>
            <a:ext cx="12954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27075" indent="-325438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92213" indent="-350838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22425" indent="-315913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76450" indent="-339725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33650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90850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48050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905250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400" b="1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Lion</a:t>
            </a:r>
            <a:endParaRPr lang="en-US" altLang="en-US" sz="1400">
              <a:solidFill>
                <a:schemeClr val="bg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1613" name="Rectangle 13"/>
          <p:cNvSpPr>
            <a:spLocks noChangeArrowheads="1"/>
          </p:cNvSpPr>
          <p:nvPr/>
        </p:nvSpPr>
        <p:spPr bwMode="auto">
          <a:xfrm>
            <a:off x="5189710" y="1725845"/>
            <a:ext cx="1295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669925" indent="-325438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022350" indent="-350838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339850" indent="-315913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1681163" indent="-339725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1383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5955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0527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5099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Font typeface="Wingdings" pitchFamily="2" charset="2"/>
              <a:buNone/>
            </a:pPr>
            <a:r>
              <a:rPr lang="en-US" altLang="en-US" sz="1400" b="1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Bear</a:t>
            </a:r>
            <a:endParaRPr lang="en-US" altLang="en-US" sz="1400">
              <a:solidFill>
                <a:schemeClr val="bg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1614" name="Rectangle 14"/>
          <p:cNvSpPr>
            <a:spLocks noChangeArrowheads="1"/>
          </p:cNvSpPr>
          <p:nvPr/>
        </p:nvSpPr>
        <p:spPr bwMode="auto">
          <a:xfrm>
            <a:off x="5189710" y="2468795"/>
            <a:ext cx="1295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669925" indent="-325438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022350" indent="-350838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339850" indent="-315913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1681163" indent="-339725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1383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5955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0527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5099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Font typeface="Wingdings" pitchFamily="2" charset="2"/>
              <a:buNone/>
            </a:pPr>
            <a:r>
              <a:rPr lang="en-US" altLang="en-US" sz="1400" b="1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Leopard</a:t>
            </a:r>
            <a:endParaRPr lang="en-US" altLang="en-US" sz="1400">
              <a:solidFill>
                <a:schemeClr val="bg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1615" name="Rectangle 15"/>
          <p:cNvSpPr>
            <a:spLocks noChangeArrowheads="1"/>
          </p:cNvSpPr>
          <p:nvPr/>
        </p:nvSpPr>
        <p:spPr bwMode="auto">
          <a:xfrm>
            <a:off x="5037310" y="3445615"/>
            <a:ext cx="16002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27075" indent="-325438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92213" indent="-350838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22425" indent="-315913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76450" indent="-339725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33650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90850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48050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905250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Font typeface="Wingdings" pitchFamily="2" charset="2"/>
              <a:buNone/>
            </a:pPr>
            <a:r>
              <a:rPr lang="en-US" altLang="en-US" sz="1400" b="1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Dreadful </a:t>
            </a:r>
            <a:r>
              <a:rPr lang="en-US" altLang="en-US" sz="14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br>
              <a:rPr lang="en-US" altLang="en-US" sz="14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14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Iron </a:t>
            </a:r>
            <a:r>
              <a:rPr lang="en-US" altLang="en-US" sz="1400" b="1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Teeth and </a:t>
            </a:r>
            <a:r>
              <a:rPr lang="en-US" altLang="en-US" sz="14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14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14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Horns </a:t>
            </a:r>
            <a:r>
              <a:rPr lang="en-US" altLang="en-US" sz="1400" b="1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altLang="en-US" sz="14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Great Words</a:t>
            </a:r>
            <a:endParaRPr lang="en-US" altLang="en-US" sz="1400" dirty="0">
              <a:solidFill>
                <a:schemeClr val="bg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1617" name="Rectangle 17"/>
          <p:cNvSpPr>
            <a:spLocks noChangeArrowheads="1"/>
          </p:cNvSpPr>
          <p:nvPr/>
        </p:nvSpPr>
        <p:spPr bwMode="auto">
          <a:xfrm>
            <a:off x="3328490" y="982895"/>
            <a:ext cx="16002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27075" indent="-325438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92213" indent="-350838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22425" indent="-315913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76450" indent="-339725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33650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90850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48050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905250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400" b="1" u="sng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Daniel 2</a:t>
            </a:r>
          </a:p>
        </p:txBody>
      </p:sp>
      <p:sp>
        <p:nvSpPr>
          <p:cNvPr id="281618" name="Rectangle 18"/>
          <p:cNvSpPr>
            <a:spLocks noChangeArrowheads="1"/>
          </p:cNvSpPr>
          <p:nvPr/>
        </p:nvSpPr>
        <p:spPr bwMode="auto">
          <a:xfrm>
            <a:off x="6832060" y="982895"/>
            <a:ext cx="16002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27075" indent="-325438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92213" indent="-350838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22425" indent="-315913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76450" indent="-339725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33650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90850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48050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905250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400" b="1" u="sng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Revelation 13</a:t>
            </a:r>
          </a:p>
        </p:txBody>
      </p:sp>
      <p:sp>
        <p:nvSpPr>
          <p:cNvPr id="281619" name="Rectangle 19"/>
          <p:cNvSpPr>
            <a:spLocks noChangeArrowheads="1"/>
          </p:cNvSpPr>
          <p:nvPr/>
        </p:nvSpPr>
        <p:spPr bwMode="auto">
          <a:xfrm>
            <a:off x="5113510" y="982895"/>
            <a:ext cx="14478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27075" indent="-325438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92213" indent="-350838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22425" indent="-315913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76450" indent="-339725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33650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90850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48050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905250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400" b="1" u="sng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Daniel 7</a:t>
            </a:r>
          </a:p>
        </p:txBody>
      </p:sp>
      <p:sp>
        <p:nvSpPr>
          <p:cNvPr id="281621" name="Rectangle 21"/>
          <p:cNvSpPr>
            <a:spLocks noChangeArrowheads="1"/>
          </p:cNvSpPr>
          <p:nvPr/>
        </p:nvSpPr>
        <p:spPr bwMode="auto">
          <a:xfrm>
            <a:off x="1889041" y="1725845"/>
            <a:ext cx="1295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669925" indent="-325438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022350" indent="-350838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339850" indent="-315913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1681163" indent="-339725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1383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5955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0527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5099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Font typeface="Wingdings" pitchFamily="2" charset="2"/>
              <a:buNone/>
            </a:pPr>
            <a:r>
              <a:rPr lang="en-US" altLang="en-US" sz="14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Medo</a:t>
            </a:r>
            <a:r>
              <a:rPr lang="en-US" altLang="en-US" sz="1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-Persia</a:t>
            </a:r>
          </a:p>
          <a:p>
            <a:pPr algn="ctr">
              <a:buFont typeface="Wingdings" pitchFamily="2" charset="2"/>
              <a:buNone/>
            </a:pPr>
            <a:r>
              <a:rPr lang="en-US" altLang="en-US" sz="1400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539-331 B.C.</a:t>
            </a:r>
          </a:p>
        </p:txBody>
      </p:sp>
      <p:sp>
        <p:nvSpPr>
          <p:cNvPr id="281622" name="Rectangle 22"/>
          <p:cNvSpPr>
            <a:spLocks noChangeArrowheads="1"/>
          </p:cNvSpPr>
          <p:nvPr/>
        </p:nvSpPr>
        <p:spPr bwMode="auto">
          <a:xfrm>
            <a:off x="1889041" y="2468795"/>
            <a:ext cx="1295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669925" indent="-325438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022350" indent="-350838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339850" indent="-315913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1681163" indent="-339725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1383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5955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0527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5099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Font typeface="Wingdings" pitchFamily="2" charset="2"/>
              <a:buNone/>
            </a:pPr>
            <a:r>
              <a:rPr lang="en-US" altLang="en-US" sz="1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Greece</a:t>
            </a:r>
          </a:p>
          <a:p>
            <a:pPr algn="ctr">
              <a:buFont typeface="Wingdings" pitchFamily="2" charset="2"/>
              <a:buNone/>
            </a:pPr>
            <a:r>
              <a:rPr lang="en-US" altLang="en-US" sz="1400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331-64 B.C.</a:t>
            </a:r>
          </a:p>
        </p:txBody>
      </p:sp>
      <p:sp>
        <p:nvSpPr>
          <p:cNvPr id="281623" name="Rectangle 23"/>
          <p:cNvSpPr>
            <a:spLocks noChangeArrowheads="1"/>
          </p:cNvSpPr>
          <p:nvPr/>
        </p:nvSpPr>
        <p:spPr bwMode="auto">
          <a:xfrm>
            <a:off x="1812841" y="3445615"/>
            <a:ext cx="14478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669925" indent="-325438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022350" indent="-350838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339850" indent="-315913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1681163" indent="-339725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1383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5955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0527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5099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Font typeface="Wingdings" pitchFamily="2" charset="2"/>
              <a:buNone/>
            </a:pPr>
            <a:r>
              <a:rPr lang="en-US" altLang="en-US" sz="1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Rome </a:t>
            </a:r>
          </a:p>
          <a:p>
            <a:pPr algn="ctr">
              <a:buFont typeface="Wingdings" pitchFamily="2" charset="2"/>
              <a:buNone/>
            </a:pPr>
            <a:r>
              <a:rPr lang="en-US" altLang="en-US" sz="1400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64 </a:t>
            </a:r>
            <a:r>
              <a:rPr lang="en-US" altLang="en-US" sz="14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B.C. - 476 </a:t>
            </a:r>
            <a:r>
              <a:rPr lang="en-US" altLang="en-US" sz="1400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</a:t>
            </a:r>
          </a:p>
        </p:txBody>
      </p:sp>
      <p:sp>
        <p:nvSpPr>
          <p:cNvPr id="281624" name="Rectangle 24"/>
          <p:cNvSpPr>
            <a:spLocks noChangeArrowheads="1"/>
          </p:cNvSpPr>
          <p:nvPr/>
        </p:nvSpPr>
        <p:spPr bwMode="auto">
          <a:xfrm>
            <a:off x="1812841" y="982895"/>
            <a:ext cx="14478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27075" indent="-325438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92213" indent="-350838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22425" indent="-315913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76450" indent="-339725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33650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90850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48050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905250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400" b="1" u="sng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History</a:t>
            </a:r>
          </a:p>
        </p:txBody>
      </p:sp>
      <p:sp>
        <p:nvSpPr>
          <p:cNvPr id="281626" name="Rectangle 26"/>
          <p:cNvSpPr>
            <a:spLocks noChangeArrowheads="1"/>
          </p:cNvSpPr>
          <p:nvPr/>
        </p:nvSpPr>
        <p:spPr bwMode="auto">
          <a:xfrm>
            <a:off x="3480890" y="4453235"/>
            <a:ext cx="1295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27075" indent="-325438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92213" indent="-350838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22425" indent="-315913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76450" indent="-339725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33650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90850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48050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905250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Font typeface="Wingdings" pitchFamily="2" charset="2"/>
              <a:buNone/>
            </a:pPr>
            <a:r>
              <a:rPr lang="en-US" altLang="en-US" sz="1400" b="1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Sections – </a:t>
            </a:r>
            <a:br>
              <a:rPr lang="en-US" altLang="en-US" sz="1400" b="1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14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altLang="en-US" sz="1400" b="1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Body</a:t>
            </a:r>
            <a:endParaRPr lang="en-US" altLang="en-US" sz="1400" dirty="0">
              <a:solidFill>
                <a:schemeClr val="bg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1627" name="Rectangle 27"/>
          <p:cNvSpPr>
            <a:spLocks noChangeArrowheads="1"/>
          </p:cNvSpPr>
          <p:nvPr/>
        </p:nvSpPr>
        <p:spPr bwMode="auto">
          <a:xfrm>
            <a:off x="6832060" y="4453235"/>
            <a:ext cx="16002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27075" indent="-325438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92213" indent="-350838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22425" indent="-315913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76450" indent="-339725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33650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90850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48050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905250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Font typeface="Wingdings" pitchFamily="2" charset="2"/>
              <a:buNone/>
            </a:pPr>
            <a:r>
              <a:rPr lang="en-US" altLang="en-US" sz="1400" b="1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Sections – </a:t>
            </a:r>
            <a:br>
              <a:rPr lang="en-US" altLang="en-US" sz="1400" b="1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14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altLang="en-US" sz="1400" b="1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Body – </a:t>
            </a:r>
            <a:br>
              <a:rPr lang="en-US" altLang="en-US" sz="1400" b="1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14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altLang="en-US" sz="1400" b="1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Ultimate Enemy</a:t>
            </a:r>
            <a:endParaRPr lang="en-US" altLang="en-US" sz="1400" dirty="0">
              <a:solidFill>
                <a:schemeClr val="bg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1628" name="Rectangle 28"/>
          <p:cNvSpPr>
            <a:spLocks noChangeArrowheads="1"/>
          </p:cNvSpPr>
          <p:nvPr/>
        </p:nvSpPr>
        <p:spPr bwMode="auto">
          <a:xfrm>
            <a:off x="5037310" y="4453235"/>
            <a:ext cx="16002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27075" indent="-325438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92213" indent="-350838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22425" indent="-315913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76450" indent="-339725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33650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90850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48050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905250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Font typeface="Wingdings" pitchFamily="2" charset="2"/>
              <a:buNone/>
            </a:pPr>
            <a:r>
              <a:rPr lang="en-US" altLang="en-US" sz="1400" b="1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Beasts</a:t>
            </a:r>
            <a:endParaRPr lang="en-US" altLang="en-US" sz="1400">
              <a:solidFill>
                <a:schemeClr val="bg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1629" name="Rectangle 29"/>
          <p:cNvSpPr>
            <a:spLocks noChangeArrowheads="1"/>
          </p:cNvSpPr>
          <p:nvPr/>
        </p:nvSpPr>
        <p:spPr bwMode="auto">
          <a:xfrm>
            <a:off x="1889041" y="4453235"/>
            <a:ext cx="1295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27075" indent="-325438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92213" indent="-350838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22425" indent="-315913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76450" indent="-339725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33650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90850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48050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905250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Font typeface="Wingdings" pitchFamily="2" charset="2"/>
              <a:buNone/>
            </a:pPr>
            <a:r>
              <a:rPr lang="en-US" altLang="en-US" sz="1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World Empires</a:t>
            </a:r>
            <a:endParaRPr lang="en-US" altLang="en-US" sz="1400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" name="Picture 6" descr="statu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31" y="992518"/>
            <a:ext cx="1391194" cy="4066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5969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1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8162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16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16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1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1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1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81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81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1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81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1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1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81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81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81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81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81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81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81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5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81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81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81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81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81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500"/>
                            </p:stCondLst>
                            <p:childTnLst>
                              <p:par>
                                <p:cTn id="1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81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1620" grpId="0" build="p" animBg="1"/>
      <p:bldP spid="281604" grpId="0"/>
      <p:bldP spid="281605" grpId="0"/>
      <p:bldP spid="281606" grpId="0"/>
      <p:bldP spid="281607" grpId="0"/>
      <p:bldP spid="281608" grpId="0"/>
      <p:bldP spid="281609" grpId="0"/>
      <p:bldP spid="281610" grpId="0"/>
      <p:bldP spid="281611" grpId="0"/>
      <p:bldP spid="281612" grpId="0"/>
      <p:bldP spid="281613" grpId="0"/>
      <p:bldP spid="281614" grpId="0"/>
      <p:bldP spid="281615" grpId="0"/>
      <p:bldP spid="281617" grpId="0"/>
      <p:bldP spid="281618" grpId="0"/>
      <p:bldP spid="281619" grpId="0"/>
      <p:bldP spid="281621" grpId="0"/>
      <p:bldP spid="281622" grpId="0"/>
      <p:bldP spid="281623" grpId="0"/>
      <p:bldP spid="281624" grpId="0"/>
      <p:bldP spid="281626" grpId="0"/>
      <p:bldP spid="281627" grpId="0"/>
      <p:bldP spid="281628" grpId="0"/>
      <p:bldP spid="2816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Composite Sea Beast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346075" lvl="0" indent="-346075">
              <a:lnSpc>
                <a:spcPct val="97000"/>
              </a:lnSpc>
              <a:spcBef>
                <a:spcPts val="0"/>
              </a:spcBef>
              <a:buFont typeface="+mj-lt"/>
              <a:buAutoNum type="arabicPeriod" startAt="2"/>
            </a:pPr>
            <a:r>
              <a:rPr lang="en-US" sz="2000" dirty="0"/>
              <a:t>Describe this first beast, and compare it to the beasts described in </a:t>
            </a:r>
            <a:r>
              <a:rPr lang="en-US" sz="2000" b="1" dirty="0">
                <a:solidFill>
                  <a:srgbClr val="800000"/>
                </a:solidFill>
              </a:rPr>
              <a:t>Daniel 7:1-28</a:t>
            </a:r>
            <a:r>
              <a:rPr lang="en-US" sz="2000" dirty="0"/>
              <a:t>.  What did the beasts and their attributes in </a:t>
            </a:r>
            <a:r>
              <a:rPr lang="en-US" sz="2000" b="1" dirty="0">
                <a:solidFill>
                  <a:srgbClr val="800000"/>
                </a:solidFill>
              </a:rPr>
              <a:t>Daniel 7</a:t>
            </a:r>
            <a:r>
              <a:rPr lang="en-US" sz="2000" dirty="0"/>
              <a:t> originally represent?  How does this help us better understand this first beast of </a:t>
            </a:r>
            <a:r>
              <a:rPr lang="en-US" sz="2000" b="1" dirty="0">
                <a:solidFill>
                  <a:srgbClr val="800000"/>
                </a:solidFill>
              </a:rPr>
              <a:t>Revelation 13</a:t>
            </a:r>
            <a:r>
              <a:rPr lang="en-US" sz="2000" dirty="0"/>
              <a:t>?</a:t>
            </a:r>
            <a:endParaRPr lang="en-US" sz="2000" dirty="0" smtClean="0"/>
          </a:p>
          <a:p>
            <a:pPr marL="0" indent="0">
              <a:lnSpc>
                <a:spcPct val="97000"/>
              </a:lnSpc>
              <a:spcBef>
                <a:spcPts val="0"/>
              </a:spcBef>
              <a:buNone/>
            </a:pPr>
            <a:r>
              <a:rPr lang="en-US" sz="2000" i="1" dirty="0">
                <a:solidFill>
                  <a:srgbClr val="800000"/>
                </a:solidFill>
              </a:rPr>
              <a:t>Then I stood on the sand of the sea. And I saw a beast rising up out of the sea, having </a:t>
            </a:r>
            <a:r>
              <a:rPr lang="en-US" sz="2000" b="1" i="1" dirty="0">
                <a:solidFill>
                  <a:srgbClr val="800000"/>
                </a:solidFill>
              </a:rPr>
              <a:t>seven heads </a:t>
            </a:r>
            <a:r>
              <a:rPr lang="en-US" sz="2000" i="1" dirty="0">
                <a:solidFill>
                  <a:srgbClr val="800000"/>
                </a:solidFill>
              </a:rPr>
              <a:t>and </a:t>
            </a:r>
            <a:r>
              <a:rPr lang="en-US" sz="2000" b="1" i="1" u="sng" dirty="0">
                <a:solidFill>
                  <a:srgbClr val="800000"/>
                </a:solidFill>
              </a:rPr>
              <a:t>ten horns</a:t>
            </a:r>
            <a:r>
              <a:rPr lang="en-US" sz="2000" i="1" dirty="0">
                <a:solidFill>
                  <a:srgbClr val="800000"/>
                </a:solidFill>
              </a:rPr>
              <a:t>, and on his horns </a:t>
            </a:r>
            <a:r>
              <a:rPr lang="en-US" sz="2000" b="1" i="1" dirty="0">
                <a:solidFill>
                  <a:srgbClr val="800000"/>
                </a:solidFill>
              </a:rPr>
              <a:t>ten crowns</a:t>
            </a:r>
            <a:r>
              <a:rPr lang="en-US" sz="2000" i="1" dirty="0">
                <a:solidFill>
                  <a:srgbClr val="800000"/>
                </a:solidFill>
              </a:rPr>
              <a:t>, and on his heads a </a:t>
            </a:r>
            <a:r>
              <a:rPr lang="en-US" sz="2000" b="1" i="1" u="sng" dirty="0">
                <a:solidFill>
                  <a:srgbClr val="800000"/>
                </a:solidFill>
              </a:rPr>
              <a:t>blasphemous</a:t>
            </a:r>
            <a:r>
              <a:rPr lang="en-US" sz="2000" b="1" i="1" dirty="0">
                <a:solidFill>
                  <a:srgbClr val="800000"/>
                </a:solidFill>
              </a:rPr>
              <a:t> name</a:t>
            </a:r>
            <a:r>
              <a:rPr lang="en-US" sz="2000" b="1" i="1" dirty="0" smtClean="0">
                <a:solidFill>
                  <a:srgbClr val="800000"/>
                </a:solidFill>
              </a:rPr>
              <a:t>.  </a:t>
            </a:r>
            <a:r>
              <a:rPr lang="en-US" sz="2000" i="1" dirty="0" smtClean="0">
                <a:solidFill>
                  <a:srgbClr val="800000"/>
                </a:solidFill>
              </a:rPr>
              <a:t>Now </a:t>
            </a:r>
            <a:r>
              <a:rPr lang="en-US" sz="2000" i="1" dirty="0">
                <a:solidFill>
                  <a:srgbClr val="800000"/>
                </a:solidFill>
              </a:rPr>
              <a:t>the beast which I saw was like a </a:t>
            </a:r>
            <a:r>
              <a:rPr lang="en-US" sz="2000" b="1" i="1" u="sng" dirty="0">
                <a:solidFill>
                  <a:srgbClr val="800000"/>
                </a:solidFill>
              </a:rPr>
              <a:t>leopard</a:t>
            </a:r>
            <a:r>
              <a:rPr lang="en-US" sz="2000" i="1" dirty="0">
                <a:solidFill>
                  <a:srgbClr val="800000"/>
                </a:solidFill>
              </a:rPr>
              <a:t>, his feet were like the </a:t>
            </a:r>
            <a:r>
              <a:rPr lang="en-US" sz="2000" b="1" i="1" dirty="0">
                <a:solidFill>
                  <a:srgbClr val="800000"/>
                </a:solidFill>
              </a:rPr>
              <a:t>feet of a </a:t>
            </a:r>
            <a:r>
              <a:rPr lang="en-US" sz="2000" b="1" i="1" u="sng" dirty="0">
                <a:solidFill>
                  <a:srgbClr val="800000"/>
                </a:solidFill>
              </a:rPr>
              <a:t>bear</a:t>
            </a:r>
            <a:r>
              <a:rPr lang="en-US" sz="2000" i="1" dirty="0">
                <a:solidFill>
                  <a:srgbClr val="800000"/>
                </a:solidFill>
              </a:rPr>
              <a:t>, and his mouth like the </a:t>
            </a:r>
            <a:r>
              <a:rPr lang="en-US" sz="2000" b="1" i="1" dirty="0">
                <a:solidFill>
                  <a:srgbClr val="800000"/>
                </a:solidFill>
              </a:rPr>
              <a:t>mouth of a </a:t>
            </a:r>
            <a:r>
              <a:rPr lang="en-US" sz="2000" b="1" i="1" u="sng" dirty="0">
                <a:solidFill>
                  <a:srgbClr val="800000"/>
                </a:solidFill>
              </a:rPr>
              <a:t>lion</a:t>
            </a:r>
            <a:r>
              <a:rPr lang="en-US" sz="2000" i="1" dirty="0">
                <a:solidFill>
                  <a:srgbClr val="800000"/>
                </a:solidFill>
              </a:rPr>
              <a:t>. The </a:t>
            </a:r>
            <a:r>
              <a:rPr lang="en-US" sz="2000" b="1" i="1" u="sng" dirty="0">
                <a:solidFill>
                  <a:srgbClr val="800000"/>
                </a:solidFill>
              </a:rPr>
              <a:t>dragon</a:t>
            </a:r>
            <a:r>
              <a:rPr lang="en-US" sz="2000" b="1" i="1" dirty="0">
                <a:solidFill>
                  <a:srgbClr val="800000"/>
                </a:solidFill>
              </a:rPr>
              <a:t> gave him </a:t>
            </a:r>
            <a:r>
              <a:rPr lang="en-US" sz="2000" i="1" dirty="0">
                <a:solidFill>
                  <a:srgbClr val="800000"/>
                </a:solidFill>
              </a:rPr>
              <a:t>his power, his throne, and great authority. </a:t>
            </a:r>
            <a:r>
              <a:rPr lang="en-US" sz="2000" i="1" dirty="0" smtClean="0">
                <a:solidFill>
                  <a:srgbClr val="800000"/>
                </a:solidFill>
              </a:rPr>
              <a:t> </a:t>
            </a:r>
            <a:r>
              <a:rPr lang="en-US" sz="2000" dirty="0" smtClean="0"/>
              <a:t>(</a:t>
            </a:r>
            <a:r>
              <a:rPr lang="en-US" sz="2000" b="1" dirty="0" smtClean="0">
                <a:solidFill>
                  <a:srgbClr val="800000"/>
                </a:solidFill>
              </a:rPr>
              <a:t>Revelation 13:1-2</a:t>
            </a:r>
            <a:r>
              <a:rPr lang="en-US" sz="2000" dirty="0" smtClean="0"/>
              <a:t>)</a:t>
            </a:r>
          </a:p>
          <a:p>
            <a:pPr>
              <a:lnSpc>
                <a:spcPct val="97000"/>
              </a:lnSpc>
              <a:spcBef>
                <a:spcPts val="0"/>
              </a:spcBef>
            </a:pPr>
            <a:r>
              <a:rPr lang="en-US" sz="2000" dirty="0" smtClean="0"/>
              <a:t>Like </a:t>
            </a:r>
            <a:r>
              <a:rPr lang="en-US" sz="2000" b="1" dirty="0" smtClean="0">
                <a:solidFill>
                  <a:srgbClr val="800000"/>
                </a:solidFill>
              </a:rPr>
              <a:t>Daniel 2</a:t>
            </a:r>
            <a:r>
              <a:rPr lang="en-US" sz="2000" dirty="0" smtClean="0"/>
              <a:t>, all of the elements are combined into a composite entity.</a:t>
            </a:r>
          </a:p>
          <a:p>
            <a:pPr>
              <a:lnSpc>
                <a:spcPct val="97000"/>
              </a:lnSpc>
              <a:spcBef>
                <a:spcPts val="0"/>
              </a:spcBef>
            </a:pPr>
            <a:r>
              <a:rPr lang="en-US" sz="2000" dirty="0" smtClean="0"/>
              <a:t>Corresponds to the first three beasts, whose </a:t>
            </a:r>
            <a:r>
              <a:rPr lang="en-US" sz="2000" i="1" dirty="0" smtClean="0">
                <a:solidFill>
                  <a:srgbClr val="800000"/>
                </a:solidFill>
              </a:rPr>
              <a:t>“lives were prolonged for a season and a time”</a:t>
            </a:r>
            <a:r>
              <a:rPr lang="en-US" sz="2000" dirty="0" smtClean="0"/>
              <a:t>, presumably in the fourth beast.</a:t>
            </a:r>
          </a:p>
          <a:p>
            <a:pPr>
              <a:lnSpc>
                <a:spcPct val="97000"/>
              </a:lnSpc>
              <a:spcBef>
                <a:spcPts val="0"/>
              </a:spcBef>
            </a:pPr>
            <a:r>
              <a:rPr lang="en-US" sz="2000" dirty="0" smtClean="0"/>
              <a:t>Indicates combined power, ability, and influential source – </a:t>
            </a:r>
            <a:r>
              <a:rPr lang="en-US" sz="2000" i="1" dirty="0" smtClean="0">
                <a:solidFill>
                  <a:srgbClr val="800000"/>
                </a:solidFill>
              </a:rPr>
              <a:t>“the dragon”</a:t>
            </a:r>
            <a:r>
              <a:rPr lang="en-US" sz="2000" dirty="0" smtClean="0"/>
              <a:t>.</a:t>
            </a:r>
          </a:p>
          <a:p>
            <a:pPr>
              <a:lnSpc>
                <a:spcPct val="97000"/>
              </a:lnSpc>
              <a:spcBef>
                <a:spcPts val="0"/>
              </a:spcBef>
            </a:pPr>
            <a:r>
              <a:rPr lang="en-US" sz="2000" dirty="0" smtClean="0"/>
              <a:t>The </a:t>
            </a:r>
            <a:r>
              <a:rPr lang="en-US" sz="2000" i="1" dirty="0" smtClean="0">
                <a:solidFill>
                  <a:srgbClr val="800000"/>
                </a:solidFill>
              </a:rPr>
              <a:t>“sea beast”</a:t>
            </a:r>
            <a:r>
              <a:rPr lang="en-US" sz="2000" dirty="0" smtClean="0">
                <a:solidFill>
                  <a:srgbClr val="800000"/>
                </a:solidFill>
              </a:rPr>
              <a:t> </a:t>
            </a:r>
            <a:r>
              <a:rPr lang="en-US" sz="2000" dirty="0" smtClean="0"/>
              <a:t>wears </a:t>
            </a:r>
            <a:r>
              <a:rPr lang="en-US" sz="2000" i="1" dirty="0" smtClean="0">
                <a:solidFill>
                  <a:srgbClr val="800000"/>
                </a:solidFill>
              </a:rPr>
              <a:t>“</a:t>
            </a:r>
            <a:r>
              <a:rPr lang="en-US" sz="2000" b="1" i="1" dirty="0" smtClean="0">
                <a:solidFill>
                  <a:srgbClr val="800000"/>
                </a:solidFill>
              </a:rPr>
              <a:t>ten</a:t>
            </a:r>
            <a:r>
              <a:rPr lang="en-US" sz="2000" i="1" dirty="0" smtClean="0">
                <a:solidFill>
                  <a:srgbClr val="800000"/>
                </a:solidFill>
              </a:rPr>
              <a:t> diadems”</a:t>
            </a:r>
            <a:r>
              <a:rPr lang="en-US" sz="2000" dirty="0" smtClean="0">
                <a:solidFill>
                  <a:srgbClr val="800000"/>
                </a:solidFill>
              </a:rPr>
              <a:t> </a:t>
            </a:r>
            <a:r>
              <a:rPr lang="en-US" sz="2000" dirty="0" smtClean="0"/>
              <a:t>– royalty, king - limited by man’s capacity.</a:t>
            </a:r>
            <a:endParaRPr lang="en-US" sz="2000" dirty="0"/>
          </a:p>
          <a:p>
            <a:pPr>
              <a:lnSpc>
                <a:spcPct val="97000"/>
              </a:lnSpc>
              <a:spcBef>
                <a:spcPts val="0"/>
              </a:spcBef>
            </a:pPr>
            <a:r>
              <a:rPr lang="en-US" sz="2000" dirty="0" smtClean="0"/>
              <a:t>Versus </a:t>
            </a:r>
            <a:r>
              <a:rPr lang="en-US" sz="2000" i="1" dirty="0" smtClean="0">
                <a:solidFill>
                  <a:srgbClr val="800000"/>
                </a:solidFill>
              </a:rPr>
              <a:t>“the dragon”</a:t>
            </a:r>
            <a:r>
              <a:rPr lang="en-US" sz="2000" dirty="0" smtClean="0"/>
              <a:t> with </a:t>
            </a:r>
            <a:r>
              <a:rPr lang="en-US" sz="2000" i="1" dirty="0" smtClean="0">
                <a:solidFill>
                  <a:srgbClr val="800000"/>
                </a:solidFill>
              </a:rPr>
              <a:t>“</a:t>
            </a:r>
            <a:r>
              <a:rPr lang="en-US" sz="2000" b="1" i="1" dirty="0" smtClean="0">
                <a:solidFill>
                  <a:srgbClr val="800000"/>
                </a:solidFill>
              </a:rPr>
              <a:t>seven</a:t>
            </a:r>
            <a:r>
              <a:rPr lang="en-US" sz="2000" i="1" dirty="0" smtClean="0">
                <a:solidFill>
                  <a:srgbClr val="800000"/>
                </a:solidFill>
              </a:rPr>
              <a:t> diadems”</a:t>
            </a:r>
            <a:r>
              <a:rPr lang="en-US" sz="2000" dirty="0" smtClean="0"/>
              <a:t> – demonic royalty – limited by God.</a:t>
            </a:r>
          </a:p>
        </p:txBody>
      </p:sp>
    </p:spTree>
    <p:extLst>
      <p:ext uri="{BB962C8B-B14F-4D97-AF65-F5344CB8AC3E}">
        <p14:creationId xmlns:p14="http://schemas.microsoft.com/office/powerpoint/2010/main" val="3003835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Beast’s War against God’s Saints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346075" lvl="0" indent="-346075">
              <a:spcBef>
                <a:spcPts val="0"/>
              </a:spcBef>
              <a:buFont typeface="+mj-lt"/>
              <a:buAutoNum type="arabicPeriod" startAt="3"/>
            </a:pPr>
            <a:r>
              <a:rPr lang="en-US" sz="2000" dirty="0"/>
              <a:t>Compare the description and activities of the horns of this beast of </a:t>
            </a:r>
            <a:r>
              <a:rPr lang="en-US" sz="2000" b="1" dirty="0">
                <a:solidFill>
                  <a:srgbClr val="800000"/>
                </a:solidFill>
              </a:rPr>
              <a:t>Revelation 13:1-7</a:t>
            </a:r>
            <a:r>
              <a:rPr lang="en-US" sz="2000" dirty="0"/>
              <a:t> to the horns of the fourth beast in </a:t>
            </a:r>
            <a:r>
              <a:rPr lang="en-US" sz="2000" b="1" dirty="0">
                <a:solidFill>
                  <a:srgbClr val="800000"/>
                </a:solidFill>
              </a:rPr>
              <a:t>Daniel 7:8, 19-22</a:t>
            </a:r>
            <a:r>
              <a:rPr lang="en-US" sz="2000" dirty="0"/>
              <a:t>.  Could these be referring to the same kind of events or possibly even the exact same events?  Explain.</a:t>
            </a:r>
            <a:endParaRPr lang="en-US" sz="2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000" i="1" dirty="0" smtClean="0">
                <a:solidFill>
                  <a:srgbClr val="800000"/>
                </a:solidFill>
              </a:rPr>
              <a:t>… </a:t>
            </a:r>
            <a:r>
              <a:rPr lang="en-US" sz="2000" i="1" dirty="0">
                <a:solidFill>
                  <a:srgbClr val="800000"/>
                </a:solidFill>
              </a:rPr>
              <a:t>on his heads </a:t>
            </a:r>
            <a:r>
              <a:rPr lang="en-US" sz="2000" b="1" i="1" dirty="0">
                <a:solidFill>
                  <a:srgbClr val="800000"/>
                </a:solidFill>
              </a:rPr>
              <a:t>a blasphemous </a:t>
            </a:r>
            <a:r>
              <a:rPr lang="en-US" sz="2000" b="1" i="1" dirty="0" smtClean="0">
                <a:solidFill>
                  <a:srgbClr val="800000"/>
                </a:solidFill>
              </a:rPr>
              <a:t>name</a:t>
            </a:r>
            <a:r>
              <a:rPr lang="en-US" sz="2000" i="1" dirty="0" smtClean="0">
                <a:solidFill>
                  <a:srgbClr val="800000"/>
                </a:solidFill>
              </a:rPr>
              <a:t>… And </a:t>
            </a:r>
            <a:r>
              <a:rPr lang="en-US" sz="2000" i="1" dirty="0">
                <a:solidFill>
                  <a:srgbClr val="800000"/>
                </a:solidFill>
              </a:rPr>
              <a:t>he was given </a:t>
            </a:r>
            <a:r>
              <a:rPr lang="en-US" sz="2000" b="1" i="1" dirty="0">
                <a:solidFill>
                  <a:srgbClr val="800000"/>
                </a:solidFill>
              </a:rPr>
              <a:t>a </a:t>
            </a:r>
            <a:r>
              <a:rPr lang="en-US" sz="2000" b="1" i="1" u="sng" dirty="0">
                <a:solidFill>
                  <a:srgbClr val="800000"/>
                </a:solidFill>
              </a:rPr>
              <a:t>mouth</a:t>
            </a:r>
            <a:r>
              <a:rPr lang="en-US" sz="2000" b="1" i="1" dirty="0">
                <a:solidFill>
                  <a:srgbClr val="800000"/>
                </a:solidFill>
              </a:rPr>
              <a:t> speaking great things and </a:t>
            </a:r>
            <a:r>
              <a:rPr lang="en-US" sz="2000" b="1" i="1" u="sng" dirty="0">
                <a:solidFill>
                  <a:srgbClr val="800000"/>
                </a:solidFill>
              </a:rPr>
              <a:t>blasphemies</a:t>
            </a:r>
            <a:r>
              <a:rPr lang="en-US" sz="2000" i="1" dirty="0">
                <a:solidFill>
                  <a:srgbClr val="800000"/>
                </a:solidFill>
              </a:rPr>
              <a:t>, and he was given </a:t>
            </a:r>
            <a:r>
              <a:rPr lang="en-US" sz="2000" b="1" i="1" dirty="0">
                <a:solidFill>
                  <a:srgbClr val="800000"/>
                </a:solidFill>
              </a:rPr>
              <a:t>authority to continue for </a:t>
            </a:r>
            <a:r>
              <a:rPr lang="en-US" sz="2000" b="1" i="1" u="sng" dirty="0">
                <a:solidFill>
                  <a:srgbClr val="800000"/>
                </a:solidFill>
              </a:rPr>
              <a:t>forty-two months</a:t>
            </a:r>
            <a:r>
              <a:rPr lang="en-US" sz="2000" i="1" dirty="0" smtClean="0">
                <a:solidFill>
                  <a:srgbClr val="800000"/>
                </a:solidFill>
              </a:rPr>
              <a:t>.  Then </a:t>
            </a:r>
            <a:r>
              <a:rPr lang="en-US" sz="2000" i="1" dirty="0">
                <a:solidFill>
                  <a:srgbClr val="800000"/>
                </a:solidFill>
              </a:rPr>
              <a:t>he </a:t>
            </a:r>
            <a:r>
              <a:rPr lang="en-US" sz="2000" b="1" i="1" dirty="0">
                <a:solidFill>
                  <a:srgbClr val="800000"/>
                </a:solidFill>
              </a:rPr>
              <a:t>opened his mouth in blasphemy against God</a:t>
            </a:r>
            <a:r>
              <a:rPr lang="en-US" sz="2000" i="1" dirty="0">
                <a:solidFill>
                  <a:srgbClr val="800000"/>
                </a:solidFill>
              </a:rPr>
              <a:t>, to </a:t>
            </a:r>
            <a:r>
              <a:rPr lang="en-US" sz="2000" b="1" i="1" u="sng" dirty="0">
                <a:solidFill>
                  <a:srgbClr val="800000"/>
                </a:solidFill>
              </a:rPr>
              <a:t>blaspheme</a:t>
            </a:r>
            <a:r>
              <a:rPr lang="en-US" sz="2000" b="1" i="1" dirty="0">
                <a:solidFill>
                  <a:srgbClr val="800000"/>
                </a:solidFill>
              </a:rPr>
              <a:t> His name, His tabernacle, and those who dwell in heaven</a:t>
            </a:r>
            <a:r>
              <a:rPr lang="en-US" sz="2000" i="1" dirty="0" smtClean="0">
                <a:solidFill>
                  <a:srgbClr val="800000"/>
                </a:solidFill>
              </a:rPr>
              <a:t>. It </a:t>
            </a:r>
            <a:r>
              <a:rPr lang="en-US" sz="2000" i="1" dirty="0">
                <a:solidFill>
                  <a:srgbClr val="800000"/>
                </a:solidFill>
              </a:rPr>
              <a:t>was granted to him to </a:t>
            </a:r>
            <a:r>
              <a:rPr lang="en-US" sz="2000" b="1" i="1" u="sng" dirty="0">
                <a:solidFill>
                  <a:srgbClr val="800000"/>
                </a:solidFill>
              </a:rPr>
              <a:t>make war with the saints</a:t>
            </a:r>
            <a:r>
              <a:rPr lang="en-US" sz="2000" b="1" i="1" dirty="0">
                <a:solidFill>
                  <a:srgbClr val="800000"/>
                </a:solidFill>
              </a:rPr>
              <a:t> and to overcome them</a:t>
            </a:r>
            <a:r>
              <a:rPr lang="en-US" sz="2000" i="1" dirty="0">
                <a:solidFill>
                  <a:srgbClr val="800000"/>
                </a:solidFill>
              </a:rPr>
              <a:t>. And </a:t>
            </a:r>
            <a:r>
              <a:rPr lang="en-US" sz="2000" b="1" i="1" u="sng" dirty="0">
                <a:solidFill>
                  <a:srgbClr val="800000"/>
                </a:solidFill>
              </a:rPr>
              <a:t>authority</a:t>
            </a:r>
            <a:r>
              <a:rPr lang="en-US" sz="2000" b="1" i="1" dirty="0">
                <a:solidFill>
                  <a:srgbClr val="800000"/>
                </a:solidFill>
              </a:rPr>
              <a:t> was given him over every tribe, tongue, and nation</a:t>
            </a:r>
            <a:r>
              <a:rPr lang="en-US" sz="2000" i="1" dirty="0">
                <a:solidFill>
                  <a:srgbClr val="800000"/>
                </a:solidFill>
              </a:rPr>
              <a:t>. </a:t>
            </a:r>
            <a:r>
              <a:rPr lang="en-US" sz="2000" i="1" dirty="0" smtClean="0">
                <a:solidFill>
                  <a:srgbClr val="800000"/>
                </a:solidFill>
              </a:rPr>
              <a:t> </a:t>
            </a:r>
            <a:r>
              <a:rPr lang="en-US" sz="2000" dirty="0" smtClean="0"/>
              <a:t>(</a:t>
            </a:r>
            <a:r>
              <a:rPr lang="en-US" sz="2000" b="1" dirty="0" smtClean="0">
                <a:solidFill>
                  <a:srgbClr val="800000"/>
                </a:solidFill>
              </a:rPr>
              <a:t>Revelation 13:1-7</a:t>
            </a:r>
            <a:r>
              <a:rPr lang="en-US" sz="2000" dirty="0" smtClean="0"/>
              <a:t>)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Like </a:t>
            </a:r>
            <a:r>
              <a:rPr lang="en-US" sz="2000" b="1" dirty="0" smtClean="0">
                <a:solidFill>
                  <a:srgbClr val="800000"/>
                </a:solidFill>
              </a:rPr>
              <a:t>Daniel 7</a:t>
            </a:r>
            <a:r>
              <a:rPr lang="en-US" sz="2000" dirty="0" smtClean="0"/>
              <a:t>, this represents a huge empire, spanning many peoples.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Like </a:t>
            </a:r>
            <a:r>
              <a:rPr lang="en-US" sz="2000" b="1" dirty="0" smtClean="0">
                <a:solidFill>
                  <a:srgbClr val="800000"/>
                </a:solidFill>
              </a:rPr>
              <a:t>Daniel 7</a:t>
            </a:r>
            <a:r>
              <a:rPr lang="en-US" sz="2000" dirty="0" smtClean="0"/>
              <a:t>, there is a </a:t>
            </a:r>
            <a:r>
              <a:rPr lang="en-US" sz="2000" b="1" i="1" dirty="0" smtClean="0"/>
              <a:t>pompous, blasphemous mouth </a:t>
            </a:r>
            <a:r>
              <a:rPr lang="en-US" sz="2000" dirty="0" smtClean="0"/>
              <a:t>associated with this beast.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Like </a:t>
            </a:r>
            <a:r>
              <a:rPr lang="en-US" sz="2000" b="1" dirty="0" smtClean="0">
                <a:solidFill>
                  <a:srgbClr val="800000"/>
                </a:solidFill>
              </a:rPr>
              <a:t>Daniel 7</a:t>
            </a:r>
            <a:r>
              <a:rPr lang="en-US" sz="2000" dirty="0" smtClean="0"/>
              <a:t>, this beast </a:t>
            </a:r>
            <a:r>
              <a:rPr lang="en-US" sz="2000" b="1" i="1" dirty="0" smtClean="0"/>
              <a:t>makes war </a:t>
            </a:r>
            <a:r>
              <a:rPr lang="en-US" sz="2000" dirty="0" smtClean="0"/>
              <a:t>against </a:t>
            </a:r>
            <a:r>
              <a:rPr lang="en-US" sz="2000" b="1" i="1" dirty="0" smtClean="0"/>
              <a:t>God’s saints </a:t>
            </a:r>
            <a:r>
              <a:rPr lang="en-US" sz="2000" dirty="0" smtClean="0"/>
              <a:t>and overcomes them.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Like </a:t>
            </a:r>
            <a:r>
              <a:rPr lang="en-US" sz="2000" b="1" dirty="0" smtClean="0">
                <a:solidFill>
                  <a:srgbClr val="800000"/>
                </a:solidFill>
              </a:rPr>
              <a:t>Daniel 7</a:t>
            </a:r>
            <a:r>
              <a:rPr lang="en-US" sz="2000" dirty="0" smtClean="0"/>
              <a:t>, the time of </a:t>
            </a:r>
            <a:r>
              <a:rPr lang="en-US" sz="2000" b="1" i="1" dirty="0" smtClean="0"/>
              <a:t>persecution</a:t>
            </a:r>
            <a:r>
              <a:rPr lang="en-US" sz="2000" dirty="0" smtClean="0"/>
              <a:t> is </a:t>
            </a:r>
            <a:r>
              <a:rPr lang="en-US" sz="2000" b="1" i="1" dirty="0" smtClean="0"/>
              <a:t>limited</a:t>
            </a:r>
            <a:r>
              <a:rPr lang="en-US" sz="2000" dirty="0" smtClean="0"/>
              <a:t> to </a:t>
            </a:r>
            <a:r>
              <a:rPr lang="en-US" sz="2000" i="1" dirty="0" smtClean="0">
                <a:solidFill>
                  <a:srgbClr val="800000"/>
                </a:solidFill>
              </a:rPr>
              <a:t>“forty-two months”</a:t>
            </a:r>
            <a:r>
              <a:rPr lang="en-US" sz="2000" dirty="0" smtClean="0"/>
              <a:t> (3½ years).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74492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Missing?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346075" lvl="0" indent="-346075">
              <a:spcBef>
                <a:spcPts val="0"/>
              </a:spcBef>
              <a:buFont typeface="+mj-lt"/>
              <a:buAutoNum type="arabicPeriod" startAt="4"/>
            </a:pPr>
            <a:r>
              <a:rPr lang="en-US" sz="2000" dirty="0"/>
              <a:t>What general events are depicted in </a:t>
            </a:r>
            <a:r>
              <a:rPr lang="en-US" sz="2000" b="1" dirty="0">
                <a:solidFill>
                  <a:srgbClr val="800000"/>
                </a:solidFill>
              </a:rPr>
              <a:t>Daniel 7</a:t>
            </a:r>
            <a:r>
              <a:rPr lang="en-US" sz="2000" dirty="0"/>
              <a:t> that are </a:t>
            </a:r>
            <a:r>
              <a:rPr lang="en-US" sz="2000" b="1" i="1" dirty="0"/>
              <a:t>not</a:t>
            </a:r>
            <a:r>
              <a:rPr lang="en-US" sz="2000" dirty="0"/>
              <a:t> represented in </a:t>
            </a:r>
            <a:r>
              <a:rPr lang="en-US" sz="2000" b="1" dirty="0">
                <a:solidFill>
                  <a:srgbClr val="800000"/>
                </a:solidFill>
              </a:rPr>
              <a:t>Revelation 13:1-8</a:t>
            </a:r>
            <a:r>
              <a:rPr lang="en-US" sz="2000" dirty="0"/>
              <a:t>?</a:t>
            </a:r>
            <a:endParaRPr lang="en-US" sz="2000" dirty="0" smtClean="0"/>
          </a:p>
          <a:p>
            <a:pPr>
              <a:spcBef>
                <a:spcPts val="0"/>
              </a:spcBef>
            </a:pPr>
            <a:r>
              <a:rPr lang="en-US" sz="2000" b="1" dirty="0" smtClean="0">
                <a:solidFill>
                  <a:srgbClr val="800000"/>
                </a:solidFill>
              </a:rPr>
              <a:t>Daniel </a:t>
            </a:r>
            <a:r>
              <a:rPr lang="en-US" sz="2000" b="1" dirty="0">
                <a:solidFill>
                  <a:srgbClr val="800000"/>
                </a:solidFill>
              </a:rPr>
              <a:t>7</a:t>
            </a:r>
            <a:r>
              <a:rPr lang="en-US" sz="2000" dirty="0"/>
              <a:t> condenses some facts not shown in </a:t>
            </a:r>
            <a:r>
              <a:rPr lang="en-US" sz="2000" b="1" dirty="0">
                <a:solidFill>
                  <a:srgbClr val="800000"/>
                </a:solidFill>
              </a:rPr>
              <a:t>Revelation 13</a:t>
            </a:r>
            <a:r>
              <a:rPr lang="en-US" sz="2000" dirty="0"/>
              <a:t>:</a:t>
            </a:r>
          </a:p>
          <a:p>
            <a:pPr lvl="1">
              <a:spcBef>
                <a:spcPts val="0"/>
              </a:spcBef>
            </a:pPr>
            <a:r>
              <a:rPr lang="en-US" sz="1600" dirty="0"/>
              <a:t>Three preceding empires (Babylonian, </a:t>
            </a:r>
            <a:r>
              <a:rPr lang="en-US" sz="1600" dirty="0" err="1"/>
              <a:t>Medo</a:t>
            </a:r>
            <a:r>
              <a:rPr lang="en-US" sz="1600" dirty="0"/>
              <a:t>-Persian, and </a:t>
            </a:r>
            <a:r>
              <a:rPr lang="en-US" sz="1600" dirty="0" err="1"/>
              <a:t>Greecian</a:t>
            </a:r>
            <a:r>
              <a:rPr lang="en-US" sz="1600" dirty="0"/>
              <a:t>).</a:t>
            </a:r>
          </a:p>
          <a:p>
            <a:pPr lvl="1">
              <a:spcBef>
                <a:spcPts val="0"/>
              </a:spcBef>
            </a:pPr>
            <a:r>
              <a:rPr lang="en-US" sz="1600" dirty="0"/>
              <a:t>Judgment from God.</a:t>
            </a:r>
          </a:p>
          <a:p>
            <a:pPr lvl="1">
              <a:spcBef>
                <a:spcPts val="0"/>
              </a:spcBef>
            </a:pPr>
            <a:r>
              <a:rPr lang="en-US" sz="1600" dirty="0"/>
              <a:t>Destruction of the beasts.</a:t>
            </a:r>
          </a:p>
          <a:p>
            <a:pPr lvl="1">
              <a:spcBef>
                <a:spcPts val="0"/>
              </a:spcBef>
            </a:pPr>
            <a:r>
              <a:rPr lang="en-US" sz="1600" dirty="0"/>
              <a:t>Turning the kingdom over to the saints to rule and possess.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Excepting empires past, the missing points will appear </a:t>
            </a:r>
            <a:r>
              <a:rPr lang="en-US" sz="2000" dirty="0" smtClean="0"/>
              <a:t>soon </a:t>
            </a:r>
            <a:r>
              <a:rPr lang="en-US" sz="2000" dirty="0" smtClean="0"/>
              <a:t>in Revelation …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74492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New?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346075" lvl="0" indent="-346075">
              <a:spcBef>
                <a:spcPts val="0"/>
              </a:spcBef>
              <a:buFont typeface="+mj-lt"/>
              <a:buAutoNum type="arabicPeriod" startAt="5"/>
            </a:pPr>
            <a:r>
              <a:rPr lang="en-US" sz="2000" dirty="0"/>
              <a:t>What general events are </a:t>
            </a:r>
            <a:r>
              <a:rPr lang="en-US" sz="2000" dirty="0" smtClean="0"/>
              <a:t>provided in </a:t>
            </a:r>
            <a:r>
              <a:rPr lang="en-US" sz="2000" b="1" dirty="0">
                <a:solidFill>
                  <a:srgbClr val="800000"/>
                </a:solidFill>
              </a:rPr>
              <a:t>Revelation 13:1-8 </a:t>
            </a:r>
            <a:r>
              <a:rPr lang="en-US" sz="2000" dirty="0" smtClean="0"/>
              <a:t>that were </a:t>
            </a:r>
            <a:r>
              <a:rPr lang="en-US" sz="2000" b="1" i="1" dirty="0" smtClean="0"/>
              <a:t>not</a:t>
            </a:r>
            <a:r>
              <a:rPr lang="en-US" sz="2000" dirty="0" smtClean="0"/>
              <a:t> disclosed </a:t>
            </a:r>
            <a:r>
              <a:rPr lang="en-US" sz="2000" dirty="0"/>
              <a:t>in </a:t>
            </a:r>
            <a:r>
              <a:rPr lang="en-US" sz="2000" b="1" dirty="0">
                <a:solidFill>
                  <a:srgbClr val="800000"/>
                </a:solidFill>
              </a:rPr>
              <a:t>Daniel </a:t>
            </a:r>
            <a:r>
              <a:rPr lang="en-US" sz="2000" b="1" dirty="0" smtClean="0">
                <a:solidFill>
                  <a:srgbClr val="800000"/>
                </a:solidFill>
              </a:rPr>
              <a:t>7</a:t>
            </a:r>
            <a:r>
              <a:rPr lang="en-US" sz="2000" dirty="0" smtClean="0"/>
              <a:t>?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i="1" dirty="0">
                <a:solidFill>
                  <a:srgbClr val="800000"/>
                </a:solidFill>
              </a:rPr>
              <a:t>And I saw </a:t>
            </a:r>
            <a:r>
              <a:rPr lang="en-US" sz="2000" b="1" i="1" dirty="0">
                <a:solidFill>
                  <a:srgbClr val="800000"/>
                </a:solidFill>
              </a:rPr>
              <a:t>one of his heads </a:t>
            </a:r>
            <a:r>
              <a:rPr lang="en-US" sz="2000" i="1" dirty="0">
                <a:solidFill>
                  <a:srgbClr val="800000"/>
                </a:solidFill>
              </a:rPr>
              <a:t>as if it had been </a:t>
            </a:r>
            <a:r>
              <a:rPr lang="en-US" sz="2000" b="1" i="1" dirty="0">
                <a:solidFill>
                  <a:srgbClr val="800000"/>
                </a:solidFill>
              </a:rPr>
              <a:t>mortally wounded</a:t>
            </a:r>
            <a:r>
              <a:rPr lang="en-US" sz="2000" i="1" dirty="0">
                <a:solidFill>
                  <a:srgbClr val="800000"/>
                </a:solidFill>
              </a:rPr>
              <a:t>, and his </a:t>
            </a:r>
            <a:r>
              <a:rPr lang="en-US" sz="2000" b="1" i="1" dirty="0">
                <a:solidFill>
                  <a:srgbClr val="800000"/>
                </a:solidFill>
              </a:rPr>
              <a:t>deadly wound was healed</a:t>
            </a:r>
            <a:r>
              <a:rPr lang="en-US" sz="2000" i="1" dirty="0">
                <a:solidFill>
                  <a:srgbClr val="800000"/>
                </a:solidFill>
              </a:rPr>
              <a:t>. And all </a:t>
            </a:r>
            <a:r>
              <a:rPr lang="en-US" sz="2000" b="1" i="1" dirty="0">
                <a:solidFill>
                  <a:srgbClr val="800000"/>
                </a:solidFill>
              </a:rPr>
              <a:t>the world marveled </a:t>
            </a:r>
            <a:r>
              <a:rPr lang="en-US" sz="2000" i="1" dirty="0">
                <a:solidFill>
                  <a:srgbClr val="800000"/>
                </a:solidFill>
              </a:rPr>
              <a:t>and </a:t>
            </a:r>
            <a:r>
              <a:rPr lang="en-US" sz="2000" b="1" i="1" dirty="0">
                <a:solidFill>
                  <a:srgbClr val="800000"/>
                </a:solidFill>
              </a:rPr>
              <a:t>followed the beast</a:t>
            </a:r>
            <a:r>
              <a:rPr lang="en-US" sz="2000" i="1" dirty="0" smtClean="0">
                <a:solidFill>
                  <a:srgbClr val="800000"/>
                </a:solidFill>
              </a:rPr>
              <a:t>.  So </a:t>
            </a:r>
            <a:r>
              <a:rPr lang="en-US" sz="2000" b="1" i="1" dirty="0">
                <a:solidFill>
                  <a:srgbClr val="800000"/>
                </a:solidFill>
              </a:rPr>
              <a:t>they worshiped </a:t>
            </a:r>
            <a:r>
              <a:rPr lang="en-US" sz="2000" b="1" i="1" u="sng" dirty="0">
                <a:solidFill>
                  <a:srgbClr val="800000"/>
                </a:solidFill>
              </a:rPr>
              <a:t>the dragon</a:t>
            </a:r>
            <a:r>
              <a:rPr lang="en-US" sz="2000" i="1" dirty="0">
                <a:solidFill>
                  <a:srgbClr val="800000"/>
                </a:solidFill>
              </a:rPr>
              <a:t> who gave authority to the beast; and </a:t>
            </a:r>
            <a:r>
              <a:rPr lang="en-US" sz="2000" b="1" i="1" dirty="0">
                <a:solidFill>
                  <a:srgbClr val="800000"/>
                </a:solidFill>
              </a:rPr>
              <a:t>they worshiped the beast</a:t>
            </a:r>
            <a:r>
              <a:rPr lang="en-US" sz="2000" i="1" dirty="0">
                <a:solidFill>
                  <a:srgbClr val="800000"/>
                </a:solidFill>
              </a:rPr>
              <a:t>, saying, </a:t>
            </a:r>
            <a:r>
              <a:rPr lang="en-US" sz="2000" i="1" dirty="0" smtClean="0">
                <a:solidFill>
                  <a:srgbClr val="800000"/>
                </a:solidFill>
              </a:rPr>
              <a:t>“Who </a:t>
            </a:r>
            <a:r>
              <a:rPr lang="en-US" sz="2000" i="1" dirty="0">
                <a:solidFill>
                  <a:srgbClr val="800000"/>
                </a:solidFill>
              </a:rPr>
              <a:t>is like the beast? Who is able </a:t>
            </a:r>
            <a:r>
              <a:rPr lang="en-US" sz="2000" b="1" i="1" dirty="0">
                <a:solidFill>
                  <a:srgbClr val="800000"/>
                </a:solidFill>
              </a:rPr>
              <a:t>to make war with him</a:t>
            </a:r>
            <a:r>
              <a:rPr lang="en-US" sz="2000" i="1" dirty="0" smtClean="0">
                <a:solidFill>
                  <a:srgbClr val="800000"/>
                </a:solidFill>
              </a:rPr>
              <a:t>?” … </a:t>
            </a:r>
            <a:r>
              <a:rPr lang="en-US" sz="2000" b="1" i="1" dirty="0" smtClean="0">
                <a:solidFill>
                  <a:srgbClr val="800000"/>
                </a:solidFill>
              </a:rPr>
              <a:t>All </a:t>
            </a:r>
            <a:r>
              <a:rPr lang="en-US" sz="2000" b="1" i="1" dirty="0">
                <a:solidFill>
                  <a:srgbClr val="800000"/>
                </a:solidFill>
              </a:rPr>
              <a:t>who dwell </a:t>
            </a:r>
            <a:r>
              <a:rPr lang="en-US" sz="2000" b="1" i="1" u="sng" dirty="0">
                <a:solidFill>
                  <a:srgbClr val="800000"/>
                </a:solidFill>
              </a:rPr>
              <a:t>on the earth</a:t>
            </a:r>
            <a:r>
              <a:rPr lang="en-US" sz="2000" b="1" i="1" dirty="0">
                <a:solidFill>
                  <a:srgbClr val="800000"/>
                </a:solidFill>
              </a:rPr>
              <a:t> will worship him</a:t>
            </a:r>
            <a:r>
              <a:rPr lang="en-US" sz="2000" i="1" dirty="0">
                <a:solidFill>
                  <a:srgbClr val="800000"/>
                </a:solidFill>
              </a:rPr>
              <a:t>, whose names have </a:t>
            </a:r>
            <a:r>
              <a:rPr lang="en-US" sz="2000" b="1" i="1" dirty="0">
                <a:solidFill>
                  <a:srgbClr val="800000"/>
                </a:solidFill>
              </a:rPr>
              <a:t>not been written in the Book of Life of the Lamb </a:t>
            </a:r>
            <a:r>
              <a:rPr lang="en-US" sz="2000" i="1" dirty="0">
                <a:solidFill>
                  <a:srgbClr val="800000"/>
                </a:solidFill>
              </a:rPr>
              <a:t>slain from the foundation of the world. </a:t>
            </a:r>
            <a:r>
              <a:rPr lang="en-US" sz="2000" dirty="0"/>
              <a:t>(</a:t>
            </a:r>
            <a:r>
              <a:rPr lang="en-US" sz="2000" b="1" dirty="0">
                <a:solidFill>
                  <a:srgbClr val="800000"/>
                </a:solidFill>
              </a:rPr>
              <a:t>Revelation </a:t>
            </a:r>
            <a:r>
              <a:rPr lang="en-US" sz="2000" b="1" dirty="0" smtClean="0">
                <a:solidFill>
                  <a:srgbClr val="800000"/>
                </a:solidFill>
              </a:rPr>
              <a:t>13:3-8</a:t>
            </a:r>
            <a:r>
              <a:rPr lang="en-US" sz="2000" dirty="0" smtClean="0"/>
              <a:t>)</a:t>
            </a:r>
            <a:endParaRPr lang="en-US" sz="2000" dirty="0"/>
          </a:p>
          <a:p>
            <a:pPr>
              <a:spcBef>
                <a:spcPts val="0"/>
              </a:spcBef>
            </a:pPr>
            <a:r>
              <a:rPr lang="en-US" sz="2000" b="1" dirty="0" smtClean="0">
                <a:solidFill>
                  <a:srgbClr val="800000"/>
                </a:solidFill>
              </a:rPr>
              <a:t>Revelation 13</a:t>
            </a:r>
            <a:r>
              <a:rPr lang="en-US" sz="2000" dirty="0" smtClean="0"/>
              <a:t> reveals some new facts not shown in </a:t>
            </a:r>
            <a:r>
              <a:rPr lang="en-US" sz="2000" b="1" dirty="0" smtClean="0">
                <a:solidFill>
                  <a:srgbClr val="800000"/>
                </a:solidFill>
              </a:rPr>
              <a:t>Daniel 7</a:t>
            </a:r>
            <a:r>
              <a:rPr lang="en-US" sz="2000" dirty="0" smtClean="0"/>
              <a:t>:</a:t>
            </a:r>
            <a:endParaRPr lang="en-US" sz="2000" dirty="0"/>
          </a:p>
          <a:p>
            <a:pPr lvl="1">
              <a:spcBef>
                <a:spcPts val="0"/>
              </a:spcBef>
            </a:pPr>
            <a:r>
              <a:rPr lang="en-US" sz="1600" i="1" dirty="0" smtClean="0">
                <a:solidFill>
                  <a:srgbClr val="800000"/>
                </a:solidFill>
              </a:rPr>
              <a:t>“The dragon”</a:t>
            </a:r>
            <a:r>
              <a:rPr lang="en-US" sz="1600" dirty="0" smtClean="0"/>
              <a:t> gave the sea beast </a:t>
            </a:r>
            <a:r>
              <a:rPr lang="en-US" sz="1600" i="1" dirty="0" smtClean="0">
                <a:solidFill>
                  <a:srgbClr val="800000"/>
                </a:solidFill>
              </a:rPr>
              <a:t>“his power, his throne, and great authority”</a:t>
            </a:r>
            <a:r>
              <a:rPr lang="en-US" sz="1600" dirty="0" smtClean="0"/>
              <a:t>.</a:t>
            </a:r>
          </a:p>
          <a:p>
            <a:pPr lvl="1">
              <a:spcBef>
                <a:spcPts val="0"/>
              </a:spcBef>
            </a:pPr>
            <a:r>
              <a:rPr lang="en-US" sz="1600" dirty="0" smtClean="0"/>
              <a:t>The sea beast has 10 heads, and one of them was almost killed, but it was healed.</a:t>
            </a:r>
          </a:p>
          <a:p>
            <a:pPr lvl="1">
              <a:spcBef>
                <a:spcPts val="0"/>
              </a:spcBef>
            </a:pPr>
            <a:r>
              <a:rPr lang="en-US" sz="1600" dirty="0" smtClean="0"/>
              <a:t>All those lost in the world </a:t>
            </a:r>
            <a:r>
              <a:rPr lang="en-US" sz="1600" dirty="0" smtClean="0"/>
              <a:t>were amazed </a:t>
            </a:r>
            <a:r>
              <a:rPr lang="en-US" sz="1600" dirty="0" smtClean="0"/>
              <a:t>and followed the beast.</a:t>
            </a:r>
          </a:p>
          <a:p>
            <a:pPr lvl="1">
              <a:spcBef>
                <a:spcPts val="0"/>
              </a:spcBef>
            </a:pPr>
            <a:r>
              <a:rPr lang="en-US" sz="1600" dirty="0" smtClean="0"/>
              <a:t>The lost world worshiped the dragon and the beast.</a:t>
            </a:r>
          </a:p>
          <a:p>
            <a:pPr lvl="1">
              <a:spcBef>
                <a:spcPts val="0"/>
              </a:spcBef>
            </a:pPr>
            <a:r>
              <a:rPr lang="en-US" sz="1600" dirty="0" smtClean="0"/>
              <a:t>The lost world thought no one could challenge the beast.</a:t>
            </a:r>
            <a:r>
              <a:rPr lang="en-US" sz="2000" dirty="0" smtClean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45944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e_lion_of_the_tribe_of_judah-still-16x9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the_lion_of_the_tribe_of_judah-still-16x9</Template>
  <TotalTime>21353</TotalTime>
  <Words>3002</Words>
  <Application>Microsoft Office PowerPoint</Application>
  <PresentationFormat>On-screen Show (16:9)</PresentationFormat>
  <Paragraphs>149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Trebuchet MS</vt:lpstr>
      <vt:lpstr>Impact</vt:lpstr>
      <vt:lpstr>Times New Roman</vt:lpstr>
      <vt:lpstr>Wingdings</vt:lpstr>
      <vt:lpstr>Calibri</vt:lpstr>
      <vt:lpstr>the_lion_of_the_tribe_of_judah-still-16x9</vt:lpstr>
      <vt:lpstr>Revelation Defending God and Encouraging His Saints</vt:lpstr>
      <vt:lpstr>PowerPoint Presentation</vt:lpstr>
      <vt:lpstr>Rise of the Sea Beast</vt:lpstr>
      <vt:lpstr>PowerPoint Presentation</vt:lpstr>
      <vt:lpstr>Comparing the Visions</vt:lpstr>
      <vt:lpstr>The Composite Sea Beast</vt:lpstr>
      <vt:lpstr>The Beast’s War against God’s Saints</vt:lpstr>
      <vt:lpstr>What’s Missing?</vt:lpstr>
      <vt:lpstr>What’s New?</vt:lpstr>
      <vt:lpstr>What’s New?</vt:lpstr>
      <vt:lpstr>“The Patience and Faith of the Saints”</vt:lpstr>
      <vt:lpstr>PowerPoint Presentation</vt:lpstr>
      <vt:lpstr>The Earth Beast</vt:lpstr>
      <vt:lpstr>Deceiver and Liar</vt:lpstr>
      <vt:lpstr>Deceiver and Liar</vt:lpstr>
      <vt:lpstr>The Cult of Emperor Worship</vt:lpstr>
      <vt:lpstr>The Cult of Emperor Worship</vt:lpstr>
      <vt:lpstr>The Cult of Emperor Worship</vt:lpstr>
      <vt:lpstr>Mortal &amp; Economic Persecution</vt:lpstr>
      <vt:lpstr>Who Is 666?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C. Trevor Bowen</dc:creator>
  <cp:lastModifiedBy>C. Trevor Bowen</cp:lastModifiedBy>
  <cp:revision>3127</cp:revision>
  <cp:lastPrinted>2017-05-14T13:54:25Z</cp:lastPrinted>
  <dcterms:created xsi:type="dcterms:W3CDTF">2017-04-01T00:42:32Z</dcterms:created>
  <dcterms:modified xsi:type="dcterms:W3CDTF">2017-05-24T23:18:46Z</dcterms:modified>
</cp:coreProperties>
</file>