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17" r:id="rId2"/>
    <p:sldId id="418" r:id="rId3"/>
    <p:sldId id="386" r:id="rId4"/>
    <p:sldId id="447" r:id="rId5"/>
    <p:sldId id="438" r:id="rId6"/>
    <p:sldId id="430" r:id="rId7"/>
    <p:sldId id="431" r:id="rId8"/>
    <p:sldId id="448" r:id="rId9"/>
    <p:sldId id="428" r:id="rId10"/>
    <p:sldId id="439" r:id="rId11"/>
    <p:sldId id="433" r:id="rId12"/>
    <p:sldId id="450" r:id="rId13"/>
    <p:sldId id="434" r:id="rId14"/>
    <p:sldId id="451" r:id="rId15"/>
    <p:sldId id="449" r:id="rId16"/>
    <p:sldId id="452" r:id="rId17"/>
    <p:sldId id="435" r:id="rId18"/>
    <p:sldId id="453" r:id="rId19"/>
    <p:sldId id="436" r:id="rId20"/>
  </p:sldIdLst>
  <p:sldSz cx="9144000" cy="5143500" type="screen16x9"/>
  <p:notesSz cx="7102475" cy="9369425"/>
  <p:embeddedFontLs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Impact" panose="020B0806030902050204" pitchFamily="3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1B1B6B"/>
    <a:srgbClr val="C5C1FF"/>
    <a:srgbClr val="FFC1CD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-61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6BA463D2-8CFA-42C7-9E7A-A254791D8B3F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5C2E47C3-C2AB-4CB0-BBCD-723064B2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09D3B-D414-449C-B505-68698A20A20D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3263"/>
            <a:ext cx="62452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06257-F59A-4451-B33C-571F0B03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4"/>
            <a:ext cx="3460750" cy="2801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46626" y="503345"/>
            <a:ext cx="4213306" cy="3568593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3"/>
            <a:ext cx="4213306" cy="407611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alphaModFix amt="7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>
            <a:lvl1pPr marL="344488" indent="-344488"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7388" indent="-342900"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 marL="1031875" indent="-344488">
              <a:buFont typeface="Times New Roman" panose="02020603050405020304" pitchFamily="18" charset="0"/>
              <a:buChar char="−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1374775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 marL="1711325" indent="-336550">
              <a:buSzPct val="50000"/>
              <a:buFont typeface="Wingdings" panose="05000000000000000000" pitchFamily="2" charset="2"/>
              <a:buChar char="q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8750" y="907391"/>
            <a:ext cx="7494197" cy="27432"/>
          </a:xfrm>
          <a:prstGeom prst="rect">
            <a:avLst/>
          </a:prstGeom>
          <a:gradFill flip="none" rotWithShape="1">
            <a:gsLst>
              <a:gs pos="22000">
                <a:srgbClr val="800000"/>
              </a:gs>
              <a:gs pos="0">
                <a:srgbClr val="800000"/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tx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1108" y="391682"/>
            <a:ext cx="8160063" cy="4354160"/>
          </a:xfrm>
        </p:spPr>
        <p:txBody>
          <a:bodyPr anchor="ctr"/>
          <a:lstStyle>
            <a:lvl1pPr marL="0" indent="0" algn="ctr">
              <a:buFont typeface="Arial"/>
              <a:buNone/>
              <a:defRPr sz="5400"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" y="914400"/>
            <a:ext cx="9048998" cy="4185672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2" r:id="rId5"/>
    <p:sldLayoutId id="2147483656" r:id="rId6"/>
    <p:sldLayoutId id="2147483650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89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144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461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6625" y="503345"/>
            <a:ext cx="4154387" cy="3568593"/>
          </a:xfrm>
        </p:spPr>
        <p:txBody>
          <a:bodyPr/>
          <a:lstStyle/>
          <a:p>
            <a:r>
              <a:rPr lang="en-US" sz="5400" dirty="0" smtClean="0"/>
              <a:t>Revelation</a:t>
            </a:r>
            <a:br>
              <a:rPr lang="en-US" sz="54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Defending God and Encouraging His Saints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46626" y="4253453"/>
            <a:ext cx="4154387" cy="407611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Lesson 15 – The Lamb and His Army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948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Everlasting Gospel”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Then I saw another angel flying in the midst of heaven, having </a:t>
            </a:r>
            <a:r>
              <a:rPr lang="en-US" sz="2000" b="1" i="1" dirty="0" smtClean="0">
                <a:solidFill>
                  <a:srgbClr val="800000"/>
                </a:solidFill>
              </a:rPr>
              <a:t>the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everlasting gospel</a:t>
            </a:r>
            <a:r>
              <a:rPr lang="en-US" sz="2000" b="1" i="1" dirty="0" smtClean="0">
                <a:solidFill>
                  <a:srgbClr val="800000"/>
                </a:solidFill>
              </a:rPr>
              <a:t> to preach</a:t>
            </a:r>
            <a:r>
              <a:rPr lang="en-US" sz="2000" i="1" dirty="0" smtClean="0">
                <a:solidFill>
                  <a:srgbClr val="800000"/>
                </a:solidFill>
              </a:rPr>
              <a:t> to those who </a:t>
            </a:r>
            <a:r>
              <a:rPr lang="en-US" sz="2000" b="1" i="1" dirty="0" smtClean="0">
                <a:solidFill>
                  <a:srgbClr val="800000"/>
                </a:solidFill>
              </a:rPr>
              <a:t>dwell on the earth </a:t>
            </a:r>
            <a:r>
              <a:rPr lang="en-US" sz="2000" i="1" dirty="0" smtClean="0">
                <a:solidFill>
                  <a:srgbClr val="800000"/>
                </a:solidFill>
              </a:rPr>
              <a:t>– to every nation, tribe, tongue, and people – saying with a loud voice, “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1</a:t>
            </a:r>
            <a:r>
              <a:rPr lang="en-US" sz="2000" b="1" i="1" dirty="0" smtClean="0">
                <a:solidFill>
                  <a:srgbClr val="800000"/>
                </a:solidFill>
              </a:rPr>
              <a:t>Fear God </a:t>
            </a:r>
            <a:r>
              <a:rPr lang="en-US" sz="2000" i="1" dirty="0" smtClean="0">
                <a:solidFill>
                  <a:srgbClr val="800000"/>
                </a:solidFill>
              </a:rPr>
              <a:t>and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2</a:t>
            </a:r>
            <a:r>
              <a:rPr lang="en-US" sz="2000" b="1" i="1" dirty="0" smtClean="0">
                <a:solidFill>
                  <a:srgbClr val="800000"/>
                </a:solidFill>
              </a:rPr>
              <a:t>give glory to Him</a:t>
            </a:r>
            <a:r>
              <a:rPr lang="en-US" sz="2000" i="1" dirty="0" smtClean="0">
                <a:solidFill>
                  <a:srgbClr val="800000"/>
                </a:solidFill>
              </a:rPr>
              <a:t>, for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3</a:t>
            </a:r>
            <a:r>
              <a:rPr lang="en-US" sz="2000" b="1" i="1" dirty="0" smtClean="0">
                <a:solidFill>
                  <a:srgbClr val="800000"/>
                </a:solidFill>
              </a:rPr>
              <a:t>the hour of His judgment has come</a:t>
            </a:r>
            <a:r>
              <a:rPr lang="en-US" sz="2000" i="1" dirty="0" smtClean="0">
                <a:solidFill>
                  <a:srgbClr val="800000"/>
                </a:solidFill>
              </a:rPr>
              <a:t>; and </a:t>
            </a:r>
            <a:r>
              <a:rPr lang="en-US" sz="2000" b="1" i="1" dirty="0" smtClean="0">
                <a:solidFill>
                  <a:srgbClr val="800000"/>
                </a:solidFill>
              </a:rPr>
              <a:t>worship Him </a:t>
            </a:r>
            <a:r>
              <a:rPr lang="en-US" sz="2000" i="1" dirty="0" smtClean="0">
                <a:solidFill>
                  <a:srgbClr val="800000"/>
                </a:solidFill>
              </a:rPr>
              <a:t>who made heaven and earth, the sea and springs of water.” 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14:6-7</a:t>
            </a:r>
            <a:r>
              <a:rPr lang="en-US" sz="2000" dirty="0" smtClean="0"/>
              <a:t>)</a:t>
            </a:r>
          </a:p>
          <a:p>
            <a:pPr marL="346075" lvl="0" indent="-346075">
              <a:buFont typeface="+mj-lt"/>
              <a:buAutoNum type="arabicPeriod" startAt="5"/>
            </a:pPr>
            <a:r>
              <a:rPr lang="en-US" sz="2000" dirty="0" smtClean="0"/>
              <a:t>How </a:t>
            </a:r>
            <a:r>
              <a:rPr lang="en-US" sz="2000" dirty="0"/>
              <a:t>does the first angel’s proclamation represent </a:t>
            </a:r>
            <a:r>
              <a:rPr lang="en-US" sz="2000" i="1" dirty="0">
                <a:solidFill>
                  <a:srgbClr val="800000"/>
                </a:solidFill>
              </a:rPr>
              <a:t>“the everlasting gospel”</a:t>
            </a:r>
            <a:r>
              <a:rPr lang="en-US" sz="2000" dirty="0"/>
              <a:t>?</a:t>
            </a:r>
            <a:endParaRPr lang="en-US" sz="2000" dirty="0" smtClean="0"/>
          </a:p>
          <a:p>
            <a:r>
              <a:rPr lang="en-US" sz="2000" b="1" i="1" dirty="0" smtClean="0"/>
              <a:t>Warning</a:t>
            </a:r>
            <a:r>
              <a:rPr lang="en-US" sz="2000" dirty="0" smtClean="0"/>
              <a:t> – God’s judgment has come.</a:t>
            </a:r>
          </a:p>
          <a:p>
            <a:r>
              <a:rPr lang="en-US" sz="2000" dirty="0" smtClean="0"/>
              <a:t>Call to </a:t>
            </a:r>
            <a:r>
              <a:rPr lang="en-US" sz="2000" b="1" i="1" dirty="0" smtClean="0"/>
              <a:t>Repentance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i="1" dirty="0" smtClean="0">
                <a:solidFill>
                  <a:srgbClr val="800000"/>
                </a:solidFill>
              </a:rPr>
              <a:t>“Fear God”</a:t>
            </a:r>
          </a:p>
          <a:p>
            <a:pPr lvl="1"/>
            <a:r>
              <a:rPr lang="en-US" sz="1800" i="1" dirty="0" smtClean="0">
                <a:solidFill>
                  <a:srgbClr val="800000"/>
                </a:solidFill>
              </a:rPr>
              <a:t>“Give glory to Him”</a:t>
            </a:r>
          </a:p>
          <a:p>
            <a:pPr lvl="1"/>
            <a:r>
              <a:rPr lang="en-US" sz="1800" i="1" dirty="0" smtClean="0">
                <a:solidFill>
                  <a:srgbClr val="800000"/>
                </a:solidFill>
              </a:rPr>
              <a:t>“Worship Him”</a:t>
            </a:r>
            <a:endParaRPr lang="en-US" sz="1800" i="1" dirty="0">
              <a:solidFill>
                <a:srgbClr val="800000"/>
              </a:solidFill>
            </a:endParaRPr>
          </a:p>
          <a:p>
            <a:pPr lvl="1"/>
            <a:r>
              <a:rPr lang="en-US" sz="1800" dirty="0" smtClean="0"/>
              <a:t>Implies that repentance is desired &amp; accepted – </a:t>
            </a:r>
            <a:r>
              <a:rPr lang="en-US" sz="1800" b="1" i="1" dirty="0" smtClean="0"/>
              <a:t>mercy is available</a:t>
            </a:r>
            <a:r>
              <a:rPr lang="en-US" sz="1800" dirty="0"/>
              <a:t> </a:t>
            </a:r>
            <a:r>
              <a:rPr lang="en-US" sz="1800" dirty="0" smtClean="0"/>
              <a:t>– </a:t>
            </a:r>
            <a:r>
              <a:rPr lang="en-US" sz="1800" b="1" i="1" dirty="0" smtClean="0"/>
              <a:t>good news</a:t>
            </a:r>
            <a:r>
              <a:rPr lang="en-US" sz="1800" dirty="0" smtClean="0"/>
              <a:t>!</a:t>
            </a:r>
          </a:p>
          <a:p>
            <a:r>
              <a:rPr lang="en-US" sz="2000" dirty="0" smtClean="0"/>
              <a:t>More inspiring than Jonah’s, successful proclamation of doom on Nineveh (</a:t>
            </a:r>
            <a:r>
              <a:rPr lang="en-US" sz="2000" b="1" dirty="0" smtClean="0">
                <a:solidFill>
                  <a:srgbClr val="800000"/>
                </a:solidFill>
              </a:rPr>
              <a:t>Jon. 3</a:t>
            </a:r>
            <a:r>
              <a:rPr lang="en-US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4594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“Babylon Is Fallen”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7"/>
            </a:pPr>
            <a:r>
              <a:rPr lang="en-US" sz="2000" dirty="0"/>
              <a:t>How do you explain the angel referring to the fall of Babylon in the past tense?  Had it fallen at that time?  If not, why use the past tense?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another angel followed, saying, </a:t>
            </a:r>
            <a:r>
              <a:rPr lang="en-US" sz="2000" i="1" dirty="0" smtClean="0">
                <a:solidFill>
                  <a:srgbClr val="800000"/>
                </a:solidFill>
              </a:rPr>
              <a:t>“</a:t>
            </a:r>
            <a:r>
              <a:rPr lang="en-US" sz="2000" b="1" i="1" dirty="0" smtClean="0">
                <a:solidFill>
                  <a:srgbClr val="800000"/>
                </a:solidFill>
              </a:rPr>
              <a:t>Babylon </a:t>
            </a:r>
            <a:r>
              <a:rPr lang="en-US" sz="2000" b="1" i="1" u="sng" dirty="0">
                <a:solidFill>
                  <a:srgbClr val="800000"/>
                </a:solidFill>
              </a:rPr>
              <a:t>is fallen</a:t>
            </a:r>
            <a:r>
              <a:rPr lang="en-US" sz="2000" b="1" i="1" dirty="0">
                <a:solidFill>
                  <a:srgbClr val="800000"/>
                </a:solidFill>
              </a:rPr>
              <a:t>, is fallen, </a:t>
            </a:r>
            <a:r>
              <a:rPr lang="en-US" sz="2000" i="1" dirty="0">
                <a:solidFill>
                  <a:srgbClr val="800000"/>
                </a:solidFill>
              </a:rPr>
              <a:t>that great city, because she has made all nations drink of the wine of the wrath of her fornication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14:8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 </a:t>
            </a:r>
            <a:r>
              <a:rPr lang="en-US" sz="2000" i="1" dirty="0" smtClean="0"/>
              <a:t>“prophetic past tense”</a:t>
            </a:r>
            <a:r>
              <a:rPr lang="en-US" sz="2000" dirty="0" smtClean="0"/>
              <a:t>, referring to future events so certain as already passed: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… also </a:t>
            </a:r>
            <a:r>
              <a:rPr lang="en-US" sz="2000" i="1" dirty="0">
                <a:solidFill>
                  <a:srgbClr val="800000"/>
                </a:solidFill>
              </a:rPr>
              <a:t>to those who are of the faith of </a:t>
            </a:r>
            <a:r>
              <a:rPr lang="en-US" sz="2000" b="1" i="1" dirty="0">
                <a:solidFill>
                  <a:srgbClr val="800000"/>
                </a:solidFill>
              </a:rPr>
              <a:t>Abraham</a:t>
            </a:r>
            <a:r>
              <a:rPr lang="en-US" sz="2000" i="1" dirty="0">
                <a:solidFill>
                  <a:srgbClr val="800000"/>
                </a:solidFill>
              </a:rPr>
              <a:t>, who is the </a:t>
            </a:r>
            <a:r>
              <a:rPr lang="en-US" sz="2000" b="1" i="1" dirty="0">
                <a:solidFill>
                  <a:srgbClr val="800000"/>
                </a:solidFill>
              </a:rPr>
              <a:t>father of us </a:t>
            </a:r>
            <a:r>
              <a:rPr lang="en-US" sz="2000" b="1" i="1" dirty="0" smtClean="0">
                <a:solidFill>
                  <a:srgbClr val="800000"/>
                </a:solidFill>
              </a:rPr>
              <a:t>all </a:t>
            </a:r>
            <a:r>
              <a:rPr lang="en-US" sz="2000" i="1" dirty="0" smtClean="0">
                <a:solidFill>
                  <a:srgbClr val="800000"/>
                </a:solidFill>
              </a:rPr>
              <a:t>(</a:t>
            </a:r>
            <a:r>
              <a:rPr lang="en-US" sz="2000" i="1" dirty="0">
                <a:solidFill>
                  <a:srgbClr val="800000"/>
                </a:solidFill>
              </a:rPr>
              <a:t>as it is written, </a:t>
            </a:r>
            <a:r>
              <a:rPr lang="en-US" sz="2000" i="1" dirty="0" smtClean="0">
                <a:solidFill>
                  <a:srgbClr val="800000"/>
                </a:solidFill>
              </a:rPr>
              <a:t> “</a:t>
            </a:r>
            <a:r>
              <a:rPr lang="en-US" sz="2000" b="1" i="1" dirty="0" smtClean="0">
                <a:solidFill>
                  <a:srgbClr val="800000"/>
                </a:solidFill>
              </a:rPr>
              <a:t>I </a:t>
            </a:r>
            <a:r>
              <a:rPr lang="en-US" sz="2000" b="1" i="1" u="sng" dirty="0">
                <a:solidFill>
                  <a:srgbClr val="800000"/>
                </a:solidFill>
              </a:rPr>
              <a:t>have made</a:t>
            </a:r>
            <a:r>
              <a:rPr lang="en-US" sz="2000" b="1" i="1" dirty="0">
                <a:solidFill>
                  <a:srgbClr val="800000"/>
                </a:solidFill>
              </a:rPr>
              <a:t> you a father of many </a:t>
            </a:r>
            <a:r>
              <a:rPr lang="en-US" sz="2000" b="1" i="1" dirty="0" smtClean="0">
                <a:solidFill>
                  <a:srgbClr val="800000"/>
                </a:solidFill>
              </a:rPr>
              <a:t>nations”</a:t>
            </a:r>
            <a:r>
              <a:rPr lang="en-US" sz="2000" i="1" dirty="0" smtClean="0">
                <a:solidFill>
                  <a:srgbClr val="800000"/>
                </a:solidFill>
              </a:rPr>
              <a:t>) </a:t>
            </a:r>
            <a:r>
              <a:rPr lang="en-US" sz="2000" i="1" dirty="0">
                <a:solidFill>
                  <a:srgbClr val="800000"/>
                </a:solidFill>
              </a:rPr>
              <a:t>in the presence of Him whom he </a:t>
            </a:r>
            <a:r>
              <a:rPr lang="en-US" sz="2000" i="1" dirty="0" smtClean="0">
                <a:solidFill>
                  <a:srgbClr val="800000"/>
                </a:solidFill>
              </a:rPr>
              <a:t>believed – </a:t>
            </a:r>
            <a:r>
              <a:rPr lang="en-US" sz="2000" b="1" i="1" dirty="0" smtClean="0">
                <a:solidFill>
                  <a:srgbClr val="800000"/>
                </a:solidFill>
              </a:rPr>
              <a:t>God</a:t>
            </a:r>
            <a:r>
              <a:rPr lang="en-US" sz="2000" i="1" dirty="0" smtClean="0">
                <a:solidFill>
                  <a:srgbClr val="800000"/>
                </a:solidFill>
              </a:rPr>
              <a:t>, </a:t>
            </a:r>
            <a:r>
              <a:rPr lang="en-US" sz="2000" i="1" dirty="0">
                <a:solidFill>
                  <a:srgbClr val="800000"/>
                </a:solidFill>
              </a:rPr>
              <a:t>who gives life to the dead and </a:t>
            </a:r>
            <a:r>
              <a:rPr lang="en-US" sz="2000" b="1" i="1" dirty="0">
                <a:solidFill>
                  <a:srgbClr val="800000"/>
                </a:solidFill>
              </a:rPr>
              <a:t>calls those things which do not exist </a:t>
            </a:r>
            <a:r>
              <a:rPr lang="en-US" sz="2000" b="1" i="1" u="sng" dirty="0">
                <a:solidFill>
                  <a:srgbClr val="800000"/>
                </a:solidFill>
              </a:rPr>
              <a:t>as though they did</a:t>
            </a:r>
            <a:r>
              <a:rPr lang="en-US" sz="2000" i="1" dirty="0" smtClean="0">
                <a:solidFill>
                  <a:srgbClr val="800000"/>
                </a:solidFill>
              </a:rPr>
              <a:t>; who</a:t>
            </a:r>
            <a:r>
              <a:rPr lang="en-US" sz="2000" i="1" dirty="0">
                <a:solidFill>
                  <a:srgbClr val="800000"/>
                </a:solidFill>
              </a:rPr>
              <a:t>, contrary to hope, in hope believed, so that he became the father of many nations, according to what was spoken, </a:t>
            </a:r>
            <a:r>
              <a:rPr lang="en-US" sz="2000" i="1" dirty="0" smtClean="0">
                <a:solidFill>
                  <a:srgbClr val="800000"/>
                </a:solidFill>
              </a:rPr>
              <a:t>“</a:t>
            </a:r>
            <a:r>
              <a:rPr lang="en-US" sz="2000" b="1" i="1" dirty="0" smtClean="0">
                <a:solidFill>
                  <a:srgbClr val="800000"/>
                </a:solidFill>
              </a:rPr>
              <a:t>So </a:t>
            </a:r>
            <a:r>
              <a:rPr lang="en-US" sz="2000" b="1" i="1" u="sng" dirty="0">
                <a:solidFill>
                  <a:srgbClr val="800000"/>
                </a:solidFill>
              </a:rPr>
              <a:t>shall</a:t>
            </a:r>
            <a:r>
              <a:rPr lang="en-US" sz="2000" b="1" i="1" dirty="0">
                <a:solidFill>
                  <a:srgbClr val="800000"/>
                </a:solidFill>
              </a:rPr>
              <a:t> your descendants </a:t>
            </a:r>
            <a:r>
              <a:rPr lang="en-US" sz="2000" b="1" i="1" u="sng" dirty="0">
                <a:solidFill>
                  <a:srgbClr val="800000"/>
                </a:solidFill>
              </a:rPr>
              <a:t>be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 smtClean="0"/>
              <a:t>(</a:t>
            </a:r>
            <a:r>
              <a:rPr lang="en-US" sz="2000" b="1" dirty="0">
                <a:solidFill>
                  <a:srgbClr val="800000"/>
                </a:solidFill>
              </a:rPr>
              <a:t>Romans </a:t>
            </a:r>
            <a:r>
              <a:rPr lang="en-US" sz="2000" b="1" dirty="0" smtClean="0">
                <a:solidFill>
                  <a:srgbClr val="800000"/>
                </a:solidFill>
              </a:rPr>
              <a:t>4:16-18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Other examples</a:t>
            </a:r>
            <a:r>
              <a:rPr lang="en-US" sz="2000" dirty="0"/>
              <a:t> </a:t>
            </a:r>
            <a:r>
              <a:rPr lang="en-US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34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“Babylon Is Fallen”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“And </a:t>
            </a:r>
            <a:r>
              <a:rPr lang="en-US" sz="2000" i="1" dirty="0">
                <a:solidFill>
                  <a:srgbClr val="800000"/>
                </a:solidFill>
              </a:rPr>
              <a:t>look, here comes a chariot of men with a pair of horsemen</a:t>
            </a:r>
            <a:r>
              <a:rPr lang="en-US" sz="2000" i="1" dirty="0" smtClean="0">
                <a:solidFill>
                  <a:srgbClr val="800000"/>
                </a:solidFill>
              </a:rPr>
              <a:t>!” </a:t>
            </a:r>
            <a:r>
              <a:rPr lang="en-US" sz="2000" i="1" dirty="0">
                <a:solidFill>
                  <a:srgbClr val="800000"/>
                </a:solidFill>
              </a:rPr>
              <a:t>Then he answered and said, </a:t>
            </a:r>
            <a:r>
              <a:rPr lang="en-US" sz="2000" i="1" dirty="0" smtClean="0">
                <a:solidFill>
                  <a:srgbClr val="800000"/>
                </a:solidFill>
              </a:rPr>
              <a:t>“</a:t>
            </a:r>
            <a:r>
              <a:rPr lang="en-US" sz="2000" b="1" i="1" dirty="0" smtClean="0">
                <a:solidFill>
                  <a:srgbClr val="800000"/>
                </a:solidFill>
              </a:rPr>
              <a:t>Babylon </a:t>
            </a:r>
            <a:r>
              <a:rPr lang="en-US" sz="2000" b="1" i="1" u="sng" dirty="0">
                <a:solidFill>
                  <a:srgbClr val="800000"/>
                </a:solidFill>
              </a:rPr>
              <a:t>is fallen</a:t>
            </a:r>
            <a:r>
              <a:rPr lang="en-US" sz="2000" b="1" i="1" dirty="0">
                <a:solidFill>
                  <a:srgbClr val="800000"/>
                </a:solidFill>
              </a:rPr>
              <a:t>, is fallen!</a:t>
            </a:r>
            <a:r>
              <a:rPr lang="en-US" sz="2000" i="1" dirty="0">
                <a:solidFill>
                  <a:srgbClr val="800000"/>
                </a:solidFill>
              </a:rPr>
              <a:t> And all the carved images of her gods He has broken to the ground</a:t>
            </a:r>
            <a:r>
              <a:rPr lang="en-US" sz="2000" i="1" dirty="0" smtClean="0">
                <a:solidFill>
                  <a:srgbClr val="800000"/>
                </a:solidFill>
              </a:rPr>
              <a:t>.” 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Isaiah 21:9</a:t>
            </a:r>
            <a:r>
              <a:rPr lang="en-US" sz="20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“Declare </a:t>
            </a:r>
            <a:r>
              <a:rPr lang="en-US" sz="2000" i="1" dirty="0">
                <a:solidFill>
                  <a:srgbClr val="800000"/>
                </a:solidFill>
              </a:rPr>
              <a:t>among the nations, Proclaim, and set up a standard; </a:t>
            </a:r>
            <a:r>
              <a:rPr lang="en-US" sz="2000" i="1" dirty="0" smtClean="0">
                <a:solidFill>
                  <a:srgbClr val="800000"/>
                </a:solidFill>
              </a:rPr>
              <a:t>Proclaim – do not </a:t>
            </a:r>
            <a:r>
              <a:rPr lang="en-US" sz="2000" i="1" dirty="0">
                <a:solidFill>
                  <a:srgbClr val="800000"/>
                </a:solidFill>
              </a:rPr>
              <a:t>conceal </a:t>
            </a:r>
            <a:r>
              <a:rPr lang="en-US" sz="2000" i="1" dirty="0" smtClean="0">
                <a:solidFill>
                  <a:srgbClr val="800000"/>
                </a:solidFill>
              </a:rPr>
              <a:t>it – Say, ‘</a:t>
            </a:r>
            <a:r>
              <a:rPr lang="en-US" sz="2000" b="1" i="1" dirty="0" smtClean="0">
                <a:solidFill>
                  <a:srgbClr val="800000"/>
                </a:solidFill>
              </a:rPr>
              <a:t>Babylon </a:t>
            </a:r>
            <a:r>
              <a:rPr lang="en-US" sz="2000" b="1" i="1" u="sng" dirty="0">
                <a:solidFill>
                  <a:srgbClr val="800000"/>
                </a:solidFill>
              </a:rPr>
              <a:t>is taken</a:t>
            </a:r>
            <a:r>
              <a:rPr lang="en-US" sz="2000" i="1" dirty="0">
                <a:solidFill>
                  <a:srgbClr val="800000"/>
                </a:solidFill>
              </a:rPr>
              <a:t>, Bel </a:t>
            </a:r>
            <a:r>
              <a:rPr lang="en-US" sz="2000" b="1" i="1" dirty="0">
                <a:solidFill>
                  <a:srgbClr val="800000"/>
                </a:solidFill>
              </a:rPr>
              <a:t>is shamed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i="1" dirty="0" err="1">
                <a:solidFill>
                  <a:srgbClr val="800000"/>
                </a:solidFill>
              </a:rPr>
              <a:t>Merodach</a:t>
            </a:r>
            <a:r>
              <a:rPr lang="en-US" sz="2000" i="1" dirty="0">
                <a:solidFill>
                  <a:srgbClr val="800000"/>
                </a:solidFill>
              </a:rPr>
              <a:t> </a:t>
            </a:r>
            <a:r>
              <a:rPr lang="en-US" sz="2000" b="1" i="1" dirty="0">
                <a:solidFill>
                  <a:srgbClr val="800000"/>
                </a:solidFill>
              </a:rPr>
              <a:t>is broken in pieces</a:t>
            </a:r>
            <a:r>
              <a:rPr lang="en-US" sz="2000" i="1" dirty="0">
                <a:solidFill>
                  <a:srgbClr val="800000"/>
                </a:solidFill>
              </a:rPr>
              <a:t>; Her idols </a:t>
            </a:r>
            <a:r>
              <a:rPr lang="en-US" sz="2000" b="1" i="1" dirty="0">
                <a:solidFill>
                  <a:srgbClr val="800000"/>
                </a:solidFill>
              </a:rPr>
              <a:t>are humiliated</a:t>
            </a:r>
            <a:r>
              <a:rPr lang="en-US" sz="2000" i="1" dirty="0">
                <a:solidFill>
                  <a:srgbClr val="800000"/>
                </a:solidFill>
              </a:rPr>
              <a:t>, Her images </a:t>
            </a:r>
            <a:r>
              <a:rPr lang="en-US" sz="2000" b="1" i="1" dirty="0">
                <a:solidFill>
                  <a:srgbClr val="800000"/>
                </a:solidFill>
              </a:rPr>
              <a:t>are broken in pieces</a:t>
            </a:r>
            <a:r>
              <a:rPr lang="en-US" sz="2000" i="1" dirty="0" smtClean="0">
                <a:solidFill>
                  <a:srgbClr val="800000"/>
                </a:solidFill>
              </a:rPr>
              <a:t>.’  </a:t>
            </a:r>
            <a:r>
              <a:rPr lang="en-US" sz="2000" i="1" dirty="0">
                <a:solidFill>
                  <a:srgbClr val="800000"/>
                </a:solidFill>
              </a:rPr>
              <a:t>For </a:t>
            </a:r>
            <a:r>
              <a:rPr lang="en-US" sz="2000" b="1" i="1" dirty="0">
                <a:solidFill>
                  <a:srgbClr val="800000"/>
                </a:solidFill>
              </a:rPr>
              <a:t>out of the north a nation </a:t>
            </a:r>
            <a:r>
              <a:rPr lang="en-US" sz="2000" b="1" i="1" u="sng" dirty="0">
                <a:solidFill>
                  <a:srgbClr val="800000"/>
                </a:solidFill>
              </a:rPr>
              <a:t>comes</a:t>
            </a:r>
            <a:r>
              <a:rPr lang="en-US" sz="2000" b="1" i="1" dirty="0">
                <a:solidFill>
                  <a:srgbClr val="800000"/>
                </a:solidFill>
              </a:rPr>
              <a:t> up against her</a:t>
            </a:r>
            <a:r>
              <a:rPr lang="en-US" sz="2000" i="1" dirty="0">
                <a:solidFill>
                  <a:srgbClr val="800000"/>
                </a:solidFill>
              </a:rPr>
              <a:t>, Which </a:t>
            </a:r>
            <a:r>
              <a:rPr lang="en-US" sz="2000" b="1" i="1" dirty="0">
                <a:solidFill>
                  <a:srgbClr val="800000"/>
                </a:solidFill>
              </a:rPr>
              <a:t>shall make </a:t>
            </a:r>
            <a:r>
              <a:rPr lang="en-US" sz="2000" i="1" dirty="0">
                <a:solidFill>
                  <a:srgbClr val="800000"/>
                </a:solidFill>
              </a:rPr>
              <a:t>her land desolate, And no one shall dwell therein. </a:t>
            </a:r>
            <a:r>
              <a:rPr lang="en-US" sz="2000" i="1" dirty="0" smtClean="0">
                <a:solidFill>
                  <a:srgbClr val="800000"/>
                </a:solidFill>
              </a:rPr>
              <a:t> …” </a:t>
            </a:r>
            <a:r>
              <a:rPr lang="en-US" sz="2000" dirty="0" smtClean="0"/>
              <a:t>(</a:t>
            </a:r>
            <a:r>
              <a:rPr lang="en-US" sz="2000" b="1" dirty="0">
                <a:solidFill>
                  <a:srgbClr val="800000"/>
                </a:solidFill>
              </a:rPr>
              <a:t>Jeremiah </a:t>
            </a:r>
            <a:r>
              <a:rPr lang="en-US" sz="2000" b="1" dirty="0" smtClean="0">
                <a:solidFill>
                  <a:srgbClr val="800000"/>
                </a:solidFill>
              </a:rPr>
              <a:t>50:2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475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Judgment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8"/>
            </a:pPr>
            <a:r>
              <a:rPr lang="en-US" sz="2000" dirty="0"/>
              <a:t>Why was Babylon judged?  What can we learn about God from this?  What lessons should we make for ourselves?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And another angel followed, saying, “Babylon is fallen, is fallen, that great city, </a:t>
            </a:r>
            <a:r>
              <a:rPr lang="en-US" sz="2000" b="1" i="1" u="sng" dirty="0">
                <a:solidFill>
                  <a:srgbClr val="800000"/>
                </a:solidFill>
              </a:rPr>
              <a:t>because</a:t>
            </a:r>
            <a:r>
              <a:rPr lang="en-US" sz="2000" b="1" i="1" dirty="0">
                <a:solidFill>
                  <a:srgbClr val="800000"/>
                </a:solidFill>
              </a:rPr>
              <a:t> she has made </a:t>
            </a:r>
            <a:r>
              <a:rPr lang="en-US" sz="2000" b="1" i="1" u="sng" dirty="0">
                <a:solidFill>
                  <a:srgbClr val="800000"/>
                </a:solidFill>
              </a:rPr>
              <a:t>all nations</a:t>
            </a:r>
            <a:r>
              <a:rPr lang="en-US" sz="2000" b="1" i="1" dirty="0">
                <a:solidFill>
                  <a:srgbClr val="800000"/>
                </a:solidFill>
              </a:rPr>
              <a:t> drink of the </a:t>
            </a:r>
            <a:r>
              <a:rPr lang="en-US" sz="2000" b="1" i="1" u="sng" dirty="0">
                <a:solidFill>
                  <a:srgbClr val="800000"/>
                </a:solidFill>
              </a:rPr>
              <a:t>wine of the wrath of her fornication</a:t>
            </a:r>
            <a:r>
              <a:rPr lang="en-US" sz="2000" i="1" dirty="0">
                <a:solidFill>
                  <a:srgbClr val="800000"/>
                </a:solidFill>
              </a:rPr>
              <a:t>.”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Revelation 14:8</a:t>
            </a:r>
            <a:r>
              <a:rPr lang="en-US" sz="2000" dirty="0"/>
              <a:t>)</a:t>
            </a:r>
          </a:p>
          <a:p>
            <a:r>
              <a:rPr lang="en-US" sz="2000" b="1" i="1" dirty="0" smtClean="0"/>
              <a:t>Comforting</a:t>
            </a:r>
            <a:r>
              <a:rPr lang="en-US" sz="2000" dirty="0" smtClean="0"/>
              <a:t> that God is avenging those persecuted by </a:t>
            </a:r>
            <a:r>
              <a:rPr lang="en-US" sz="2000" i="1" dirty="0" smtClean="0">
                <a:solidFill>
                  <a:srgbClr val="800000"/>
                </a:solidFill>
              </a:rPr>
              <a:t>“Babylon”</a:t>
            </a:r>
            <a:r>
              <a:rPr lang="en-US" sz="2000" dirty="0" smtClean="0"/>
              <a:t>.</a:t>
            </a:r>
          </a:p>
          <a:p>
            <a:r>
              <a:rPr lang="en-US" sz="2000" b="1" i="1" dirty="0" smtClean="0"/>
              <a:t>Instructive</a:t>
            </a:r>
            <a:r>
              <a:rPr lang="en-US" sz="2000" dirty="0" smtClean="0"/>
              <a:t> for those who do not understand why God is judging </a:t>
            </a:r>
            <a:r>
              <a:rPr lang="en-US" sz="2000" i="1" dirty="0" smtClean="0">
                <a:solidFill>
                  <a:srgbClr val="800000"/>
                </a:solidFill>
              </a:rPr>
              <a:t>“Babylon”</a:t>
            </a:r>
            <a:r>
              <a:rPr lang="en-US" sz="2000" dirty="0" smtClean="0"/>
              <a:t>.</a:t>
            </a:r>
          </a:p>
          <a:p>
            <a:r>
              <a:rPr lang="en-US" sz="2000" b="1" i="1" dirty="0" smtClean="0"/>
              <a:t>Demonstrates</a:t>
            </a:r>
            <a:r>
              <a:rPr lang="en-US" sz="2000" dirty="0" smtClean="0"/>
              <a:t> God’s </a:t>
            </a:r>
            <a:r>
              <a:rPr lang="en-US" sz="2000" b="1" i="1" dirty="0" smtClean="0"/>
              <a:t>justice</a:t>
            </a:r>
            <a:r>
              <a:rPr lang="en-US" sz="2000" dirty="0" smtClean="0"/>
              <a:t>.  Regardless of the size, power, influence of a city, judgment will come if it sins and does not repent.  God does not play favorites.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34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Judgment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i="1" dirty="0" smtClean="0">
                <a:solidFill>
                  <a:srgbClr val="800000"/>
                </a:solidFill>
              </a:rPr>
              <a:t>“Put </a:t>
            </a:r>
            <a:r>
              <a:rPr lang="en-US" sz="1800" i="1" dirty="0">
                <a:solidFill>
                  <a:srgbClr val="800000"/>
                </a:solidFill>
              </a:rPr>
              <a:t>yourselves in array </a:t>
            </a:r>
            <a:r>
              <a:rPr lang="en-US" sz="1800" b="1" i="1" dirty="0">
                <a:solidFill>
                  <a:srgbClr val="800000"/>
                </a:solidFill>
              </a:rPr>
              <a:t>against </a:t>
            </a:r>
            <a:r>
              <a:rPr lang="en-US" sz="1800" b="1" i="1" u="sng" dirty="0">
                <a:solidFill>
                  <a:srgbClr val="800000"/>
                </a:solidFill>
              </a:rPr>
              <a:t>Babylon</a:t>
            </a:r>
            <a:r>
              <a:rPr lang="en-US" sz="1800" b="1" i="1" dirty="0">
                <a:solidFill>
                  <a:srgbClr val="800000"/>
                </a:solidFill>
              </a:rPr>
              <a:t> </a:t>
            </a:r>
            <a:r>
              <a:rPr lang="en-US" sz="1800" i="1" dirty="0">
                <a:solidFill>
                  <a:srgbClr val="800000"/>
                </a:solidFill>
              </a:rPr>
              <a:t>all around, All you who bend the bow; </a:t>
            </a:r>
            <a:r>
              <a:rPr lang="en-US" sz="1800" b="1" i="1" dirty="0">
                <a:solidFill>
                  <a:srgbClr val="800000"/>
                </a:solidFill>
              </a:rPr>
              <a:t>Shoot at </a:t>
            </a:r>
            <a:r>
              <a:rPr lang="en-US" sz="1800" b="1" i="1" u="sng" dirty="0">
                <a:solidFill>
                  <a:srgbClr val="800000"/>
                </a:solidFill>
              </a:rPr>
              <a:t>her</a:t>
            </a:r>
            <a:r>
              <a:rPr lang="en-US" sz="1800" i="1" dirty="0">
                <a:solidFill>
                  <a:srgbClr val="800000"/>
                </a:solidFill>
              </a:rPr>
              <a:t>, spare no arrows, </a:t>
            </a:r>
            <a:r>
              <a:rPr lang="en-US" sz="1800" b="1" i="1" dirty="0">
                <a:solidFill>
                  <a:srgbClr val="800000"/>
                </a:solidFill>
              </a:rPr>
              <a:t>For </a:t>
            </a:r>
            <a:r>
              <a:rPr lang="en-US" sz="1800" b="1" i="1" u="sng" dirty="0">
                <a:solidFill>
                  <a:srgbClr val="800000"/>
                </a:solidFill>
              </a:rPr>
              <a:t>she has sinned</a:t>
            </a:r>
            <a:r>
              <a:rPr lang="en-US" sz="1800" b="1" i="1" dirty="0">
                <a:solidFill>
                  <a:srgbClr val="800000"/>
                </a:solidFill>
              </a:rPr>
              <a:t> against the LORD</a:t>
            </a:r>
            <a:r>
              <a:rPr lang="en-US" sz="1800" i="1" dirty="0" smtClean="0">
                <a:solidFill>
                  <a:srgbClr val="800000"/>
                </a:solidFill>
              </a:rPr>
              <a:t>.  Shout </a:t>
            </a:r>
            <a:r>
              <a:rPr lang="en-US" sz="1800" i="1" dirty="0">
                <a:solidFill>
                  <a:srgbClr val="800000"/>
                </a:solidFill>
              </a:rPr>
              <a:t>against </a:t>
            </a:r>
            <a:r>
              <a:rPr lang="en-US" sz="1800" b="1" i="1" dirty="0">
                <a:solidFill>
                  <a:srgbClr val="800000"/>
                </a:solidFill>
              </a:rPr>
              <a:t>her</a:t>
            </a:r>
            <a:r>
              <a:rPr lang="en-US" sz="1800" i="1" dirty="0">
                <a:solidFill>
                  <a:srgbClr val="800000"/>
                </a:solidFill>
              </a:rPr>
              <a:t> all around; </a:t>
            </a:r>
            <a:r>
              <a:rPr lang="en-US" sz="1800" b="1" i="1" dirty="0">
                <a:solidFill>
                  <a:srgbClr val="800000"/>
                </a:solidFill>
              </a:rPr>
              <a:t>She</a:t>
            </a:r>
            <a:r>
              <a:rPr lang="en-US" sz="1800" i="1" dirty="0">
                <a:solidFill>
                  <a:srgbClr val="800000"/>
                </a:solidFill>
              </a:rPr>
              <a:t> has given her hand, </a:t>
            </a:r>
            <a:r>
              <a:rPr lang="en-US" sz="1800" b="1" i="1" dirty="0">
                <a:solidFill>
                  <a:srgbClr val="800000"/>
                </a:solidFill>
              </a:rPr>
              <a:t>Her</a:t>
            </a:r>
            <a:r>
              <a:rPr lang="en-US" sz="1800" i="1" dirty="0">
                <a:solidFill>
                  <a:srgbClr val="800000"/>
                </a:solidFill>
              </a:rPr>
              <a:t> foundations have fallen, Her walls are thrown down; For it is the vengeance of the LORD. </a:t>
            </a:r>
            <a:r>
              <a:rPr lang="en-US" sz="1800" b="1" i="1" dirty="0">
                <a:solidFill>
                  <a:srgbClr val="800000"/>
                </a:solidFill>
              </a:rPr>
              <a:t>Take </a:t>
            </a:r>
            <a:r>
              <a:rPr lang="en-US" sz="1800" b="1" i="1" u="sng" dirty="0">
                <a:solidFill>
                  <a:srgbClr val="800000"/>
                </a:solidFill>
              </a:rPr>
              <a:t>vengeance</a:t>
            </a:r>
            <a:r>
              <a:rPr lang="en-US" sz="1800" b="1" i="1" dirty="0">
                <a:solidFill>
                  <a:srgbClr val="800000"/>
                </a:solidFill>
              </a:rPr>
              <a:t> on her. As she has done, </a:t>
            </a:r>
            <a:r>
              <a:rPr lang="en-US" sz="1800" b="1" i="1" u="sng" dirty="0">
                <a:solidFill>
                  <a:srgbClr val="800000"/>
                </a:solidFill>
              </a:rPr>
              <a:t>so do to her</a:t>
            </a:r>
            <a:r>
              <a:rPr lang="en-US" sz="1800" b="1" i="1" dirty="0" smtClean="0">
                <a:solidFill>
                  <a:srgbClr val="800000"/>
                </a:solidFill>
              </a:rPr>
              <a:t>.</a:t>
            </a:r>
            <a:r>
              <a:rPr lang="en-US" sz="1800" i="1" dirty="0" smtClean="0">
                <a:solidFill>
                  <a:srgbClr val="800000"/>
                </a:solidFill>
              </a:rPr>
              <a:t>”</a:t>
            </a:r>
            <a:r>
              <a:rPr lang="en-US" sz="1800" b="1" i="1" dirty="0" smtClean="0">
                <a:solidFill>
                  <a:srgbClr val="80000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Jeremiah </a:t>
            </a:r>
            <a:r>
              <a:rPr lang="en-US" sz="1800" b="1" dirty="0" smtClean="0">
                <a:solidFill>
                  <a:srgbClr val="800000"/>
                </a:solidFill>
              </a:rPr>
              <a:t>50:14-15</a:t>
            </a:r>
            <a:r>
              <a:rPr lang="en-US" sz="18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 smtClean="0">
                <a:solidFill>
                  <a:srgbClr val="800000"/>
                </a:solidFill>
              </a:rPr>
              <a:t>“How </a:t>
            </a:r>
            <a:r>
              <a:rPr lang="en-US" sz="1800" i="1" dirty="0">
                <a:solidFill>
                  <a:srgbClr val="800000"/>
                </a:solidFill>
              </a:rPr>
              <a:t>the hammer of the whole earth has been cut apart and broken! How </a:t>
            </a:r>
            <a:r>
              <a:rPr lang="en-US" sz="1800" b="1" i="1" dirty="0">
                <a:solidFill>
                  <a:srgbClr val="800000"/>
                </a:solidFill>
              </a:rPr>
              <a:t>Babylon </a:t>
            </a:r>
            <a:r>
              <a:rPr lang="en-US" sz="1800" b="1" i="1" u="sng" dirty="0">
                <a:solidFill>
                  <a:srgbClr val="800000"/>
                </a:solidFill>
              </a:rPr>
              <a:t>has become</a:t>
            </a:r>
            <a:r>
              <a:rPr lang="en-US" sz="1800" b="1" i="1" dirty="0">
                <a:solidFill>
                  <a:srgbClr val="800000"/>
                </a:solidFill>
              </a:rPr>
              <a:t> a desolation among the nations</a:t>
            </a:r>
            <a:r>
              <a:rPr lang="en-US" sz="1800" b="1" i="1" dirty="0" smtClean="0">
                <a:solidFill>
                  <a:srgbClr val="800000"/>
                </a:solidFill>
              </a:rPr>
              <a:t>!</a:t>
            </a:r>
            <a:r>
              <a:rPr lang="en-US" sz="1800" i="1" dirty="0" smtClean="0">
                <a:solidFill>
                  <a:srgbClr val="800000"/>
                </a:solidFill>
              </a:rPr>
              <a:t>  I </a:t>
            </a:r>
            <a:r>
              <a:rPr lang="en-US" sz="1800" i="1" dirty="0">
                <a:solidFill>
                  <a:srgbClr val="800000"/>
                </a:solidFill>
              </a:rPr>
              <a:t>have laid a snare for you; You have indeed been trapped, O Babylon, And you were not aware; You have been found and also caught, </a:t>
            </a:r>
            <a:r>
              <a:rPr lang="en-US" sz="1800" b="1" i="1" dirty="0">
                <a:solidFill>
                  <a:srgbClr val="800000"/>
                </a:solidFill>
              </a:rPr>
              <a:t>Because you have </a:t>
            </a:r>
            <a:r>
              <a:rPr lang="en-US" sz="1800" b="1" i="1" u="sng" dirty="0">
                <a:solidFill>
                  <a:srgbClr val="800000"/>
                </a:solidFill>
              </a:rPr>
              <a:t>contended against the LORD</a:t>
            </a:r>
            <a:r>
              <a:rPr lang="en-US" sz="1800" i="1" dirty="0" smtClean="0">
                <a:solidFill>
                  <a:srgbClr val="800000"/>
                </a:solidFill>
              </a:rPr>
              <a:t>.  The </a:t>
            </a:r>
            <a:r>
              <a:rPr lang="en-US" sz="1800" i="1" dirty="0">
                <a:solidFill>
                  <a:srgbClr val="800000"/>
                </a:solidFill>
              </a:rPr>
              <a:t>LORD has opened His armory, And has brought out the weapons of His indignation; For this is the work of the Lord GOD of hosts In the land of the Chaldeans</a:t>
            </a:r>
            <a:r>
              <a:rPr lang="en-US" sz="1800" i="1" dirty="0" smtClean="0">
                <a:solidFill>
                  <a:srgbClr val="800000"/>
                </a:solidFill>
              </a:rPr>
              <a:t>.  … The </a:t>
            </a:r>
            <a:r>
              <a:rPr lang="en-US" sz="1800" i="1" dirty="0">
                <a:solidFill>
                  <a:srgbClr val="800000"/>
                </a:solidFill>
              </a:rPr>
              <a:t>voice of those who flee and escape from the land of Babylon Declares in Zion </a:t>
            </a:r>
            <a:r>
              <a:rPr lang="en-US" sz="1800" b="1" i="1" dirty="0">
                <a:solidFill>
                  <a:srgbClr val="800000"/>
                </a:solidFill>
              </a:rPr>
              <a:t>the vengeance of the LORD our God</a:t>
            </a:r>
            <a:r>
              <a:rPr lang="en-US" sz="1800" i="1" dirty="0">
                <a:solidFill>
                  <a:srgbClr val="800000"/>
                </a:solidFill>
              </a:rPr>
              <a:t>, </a:t>
            </a:r>
            <a:r>
              <a:rPr lang="en-US" sz="1800" b="1" i="1" dirty="0">
                <a:solidFill>
                  <a:srgbClr val="800000"/>
                </a:solidFill>
              </a:rPr>
              <a:t>The vengeance of </a:t>
            </a:r>
            <a:r>
              <a:rPr lang="en-US" sz="1800" b="1" i="1" u="sng" dirty="0">
                <a:solidFill>
                  <a:srgbClr val="800000"/>
                </a:solidFill>
              </a:rPr>
              <a:t>His temple</a:t>
            </a:r>
            <a:r>
              <a:rPr lang="en-US" sz="1800" i="1" dirty="0" smtClean="0">
                <a:solidFill>
                  <a:srgbClr val="800000"/>
                </a:solidFill>
              </a:rPr>
              <a:t>.  Call </a:t>
            </a:r>
            <a:r>
              <a:rPr lang="en-US" sz="1800" i="1" dirty="0">
                <a:solidFill>
                  <a:srgbClr val="800000"/>
                </a:solidFill>
              </a:rPr>
              <a:t>together the archers against Babylon. All you who bend the bow, encamp against it all around; Let none of them escape. </a:t>
            </a:r>
            <a:r>
              <a:rPr lang="en-US" sz="1800" b="1" i="1" u="sng" dirty="0">
                <a:solidFill>
                  <a:srgbClr val="800000"/>
                </a:solidFill>
              </a:rPr>
              <a:t>Repay</a:t>
            </a:r>
            <a:r>
              <a:rPr lang="en-US" sz="1800" b="1" i="1" dirty="0">
                <a:solidFill>
                  <a:srgbClr val="800000"/>
                </a:solidFill>
              </a:rPr>
              <a:t> her according to her work</a:t>
            </a:r>
            <a:r>
              <a:rPr lang="en-US" sz="1800" i="1" dirty="0">
                <a:solidFill>
                  <a:srgbClr val="800000"/>
                </a:solidFill>
              </a:rPr>
              <a:t>; </a:t>
            </a:r>
            <a:r>
              <a:rPr lang="en-US" sz="1800" b="1" i="1" dirty="0">
                <a:solidFill>
                  <a:srgbClr val="800000"/>
                </a:solidFill>
              </a:rPr>
              <a:t>According to all she has done, </a:t>
            </a:r>
            <a:r>
              <a:rPr lang="en-US" sz="1800" b="1" i="1" u="sng" dirty="0">
                <a:solidFill>
                  <a:srgbClr val="800000"/>
                </a:solidFill>
              </a:rPr>
              <a:t>do to her</a:t>
            </a:r>
            <a:r>
              <a:rPr lang="en-US" sz="1800" i="1" dirty="0">
                <a:solidFill>
                  <a:srgbClr val="800000"/>
                </a:solidFill>
              </a:rPr>
              <a:t>; </a:t>
            </a:r>
            <a:r>
              <a:rPr lang="en-US" sz="1800" b="1" i="1" u="sng" dirty="0">
                <a:solidFill>
                  <a:srgbClr val="800000"/>
                </a:solidFill>
              </a:rPr>
              <a:t>For</a:t>
            </a:r>
            <a:r>
              <a:rPr lang="en-US" sz="1800" b="1" i="1" dirty="0">
                <a:solidFill>
                  <a:srgbClr val="800000"/>
                </a:solidFill>
              </a:rPr>
              <a:t> she has been </a:t>
            </a:r>
            <a:r>
              <a:rPr lang="en-US" sz="1800" b="1" i="1" u="sng" dirty="0">
                <a:solidFill>
                  <a:srgbClr val="800000"/>
                </a:solidFill>
              </a:rPr>
              <a:t>proud against the LORD</a:t>
            </a:r>
            <a:r>
              <a:rPr lang="en-US" sz="1800" b="1" i="1" dirty="0">
                <a:solidFill>
                  <a:srgbClr val="800000"/>
                </a:solidFill>
              </a:rPr>
              <a:t>, Against the Holy One of Israel</a:t>
            </a:r>
            <a:r>
              <a:rPr lang="en-US" sz="1800" i="1" dirty="0" smtClean="0">
                <a:solidFill>
                  <a:srgbClr val="800000"/>
                </a:solidFill>
              </a:rPr>
              <a:t>.”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Jeremiah </a:t>
            </a:r>
            <a:r>
              <a:rPr lang="en-US" sz="1800" b="1" dirty="0" smtClean="0">
                <a:solidFill>
                  <a:srgbClr val="800000"/>
                </a:solidFill>
              </a:rPr>
              <a:t>50:23-29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9664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“Babylon”?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And </a:t>
            </a:r>
            <a:r>
              <a:rPr lang="en-US" sz="2000" i="1" dirty="0">
                <a:solidFill>
                  <a:srgbClr val="800000"/>
                </a:solidFill>
              </a:rPr>
              <a:t>another angel followed, saying, </a:t>
            </a:r>
            <a:r>
              <a:rPr lang="en-US" sz="2000" i="1" dirty="0" smtClean="0">
                <a:solidFill>
                  <a:srgbClr val="800000"/>
                </a:solidFill>
              </a:rPr>
              <a:t>“</a:t>
            </a:r>
            <a:r>
              <a:rPr lang="en-US" sz="2000" b="1" i="1" u="sng" dirty="0" smtClean="0">
                <a:solidFill>
                  <a:srgbClr val="800000"/>
                </a:solidFill>
              </a:rPr>
              <a:t>Babylon</a:t>
            </a:r>
            <a:r>
              <a:rPr lang="en-US" sz="2000" b="1" i="1" dirty="0" smtClean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is fallen, is fallen, </a:t>
            </a:r>
            <a:r>
              <a:rPr lang="en-US" sz="2000" b="1" i="1" u="sng" dirty="0">
                <a:solidFill>
                  <a:srgbClr val="800000"/>
                </a:solidFill>
              </a:rPr>
              <a:t>that great city</a:t>
            </a:r>
            <a:r>
              <a:rPr lang="en-US" sz="2000" i="1" dirty="0">
                <a:solidFill>
                  <a:srgbClr val="800000"/>
                </a:solidFill>
              </a:rPr>
              <a:t>, because </a:t>
            </a:r>
            <a:r>
              <a:rPr lang="en-US" sz="2000" b="1" i="1" u="sng" dirty="0">
                <a:solidFill>
                  <a:srgbClr val="800000"/>
                </a:solidFill>
              </a:rPr>
              <a:t>she</a:t>
            </a:r>
            <a:r>
              <a:rPr lang="en-US" sz="2000" b="1" i="1" dirty="0">
                <a:solidFill>
                  <a:srgbClr val="800000"/>
                </a:solidFill>
              </a:rPr>
              <a:t> has made </a:t>
            </a:r>
            <a:r>
              <a:rPr lang="en-US" sz="2000" b="1" i="1" u="sng" dirty="0">
                <a:solidFill>
                  <a:srgbClr val="800000"/>
                </a:solidFill>
              </a:rPr>
              <a:t>all nations</a:t>
            </a:r>
            <a:r>
              <a:rPr lang="en-US" sz="2000" b="1" i="1" dirty="0">
                <a:solidFill>
                  <a:srgbClr val="800000"/>
                </a:solidFill>
              </a:rPr>
              <a:t> drink of the wine of the wrath of her fornication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14:8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Discussed in more detail in chapters </a:t>
            </a:r>
            <a:r>
              <a:rPr lang="en-US" sz="2000" b="1" dirty="0" smtClean="0">
                <a:solidFill>
                  <a:srgbClr val="800000"/>
                </a:solidFill>
              </a:rPr>
              <a:t>16-18</a:t>
            </a:r>
            <a:r>
              <a:rPr lang="en-US" sz="2000" dirty="0" smtClean="0"/>
              <a:t>.  Few characteristics introduced here:</a:t>
            </a:r>
          </a:p>
          <a:p>
            <a:pPr lvl="1">
              <a:spcBef>
                <a:spcPts val="0"/>
              </a:spcBef>
            </a:pPr>
            <a:r>
              <a:rPr lang="en-US" sz="1800" i="1" dirty="0" smtClean="0">
                <a:solidFill>
                  <a:srgbClr val="800000"/>
                </a:solidFill>
              </a:rPr>
              <a:t>“That great city”</a:t>
            </a:r>
            <a:r>
              <a:rPr lang="en-US" sz="1800" dirty="0" smtClean="0"/>
              <a:t> –  Represents at least a large, powerful city, if not something greater (i.e., empire).</a:t>
            </a:r>
          </a:p>
          <a:p>
            <a:pPr lvl="1">
              <a:spcBef>
                <a:spcPts val="0"/>
              </a:spcBef>
            </a:pPr>
            <a:r>
              <a:rPr lang="en-US" sz="1800" i="1" dirty="0" smtClean="0">
                <a:solidFill>
                  <a:srgbClr val="800000"/>
                </a:solidFill>
              </a:rPr>
              <a:t>“She”</a:t>
            </a:r>
            <a:r>
              <a:rPr lang="en-US" sz="1800" dirty="0" smtClean="0"/>
              <a:t> – Idealized as a woman, like wisdom (</a:t>
            </a:r>
            <a:r>
              <a:rPr lang="en-US" sz="1800" b="1" dirty="0" smtClean="0">
                <a:solidFill>
                  <a:srgbClr val="800000"/>
                </a:solidFill>
              </a:rPr>
              <a:t>Pro. 1:20-33; 7:4; 8-9</a:t>
            </a:r>
            <a:r>
              <a:rPr lang="en-US" sz="1800" dirty="0" smtClean="0"/>
              <a:t>), Israel as </a:t>
            </a:r>
            <a:r>
              <a:rPr lang="en-US" sz="1800" i="1" dirty="0" smtClean="0">
                <a:solidFill>
                  <a:srgbClr val="800000"/>
                </a:solidFill>
              </a:rPr>
              <a:t>“daughter of Zion”</a:t>
            </a:r>
            <a:r>
              <a:rPr lang="en-US" sz="1800" dirty="0" smtClean="0"/>
              <a:t> (</a:t>
            </a:r>
            <a:r>
              <a:rPr lang="en-US" sz="1800" b="1" dirty="0">
                <a:solidFill>
                  <a:srgbClr val="800000"/>
                </a:solidFill>
              </a:rPr>
              <a:t>2 Kings 19:21-31; Isaiah 1:8-9</a:t>
            </a:r>
            <a:r>
              <a:rPr lang="en-US" sz="1800" dirty="0" smtClean="0"/>
              <a:t>), ancient Babylon (</a:t>
            </a:r>
            <a:r>
              <a:rPr lang="en-US" sz="1800" b="1" dirty="0" smtClean="0">
                <a:solidFill>
                  <a:srgbClr val="800000"/>
                </a:solidFill>
              </a:rPr>
              <a:t>Jeremiah 51:33</a:t>
            </a:r>
            <a:r>
              <a:rPr lang="en-US" sz="1800" dirty="0" smtClean="0"/>
              <a:t>).</a:t>
            </a:r>
          </a:p>
          <a:p>
            <a:pPr lvl="1">
              <a:spcBef>
                <a:spcPts val="0"/>
              </a:spcBef>
            </a:pPr>
            <a:r>
              <a:rPr lang="en-US" sz="1800" i="1" dirty="0" smtClean="0">
                <a:solidFill>
                  <a:srgbClr val="800000"/>
                </a:solidFill>
              </a:rPr>
              <a:t>“Made all nations”</a:t>
            </a:r>
            <a:r>
              <a:rPr lang="en-US" sz="1800" dirty="0" smtClean="0"/>
              <a:t> – Center of influence upon many if not all nations, a global force.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Seduces with </a:t>
            </a:r>
            <a:r>
              <a:rPr lang="en-US" sz="1800" i="1" dirty="0" smtClean="0">
                <a:solidFill>
                  <a:srgbClr val="800000"/>
                </a:solidFill>
              </a:rPr>
              <a:t>“wine of the wrath of her fornication”</a:t>
            </a:r>
            <a:r>
              <a:rPr lang="en-US" sz="1800" dirty="0" smtClean="0"/>
              <a:t> –  Persuaded to great wickedness with intoxicant: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Alcohol may taste good, make you feel good, but it destroys in following day and years (</a:t>
            </a:r>
            <a:r>
              <a:rPr lang="en-US" b="1" dirty="0" smtClean="0">
                <a:solidFill>
                  <a:srgbClr val="800000"/>
                </a:solidFill>
              </a:rPr>
              <a:t>Proverbs 23:29-35</a:t>
            </a:r>
            <a:r>
              <a:rPr lang="en-US" dirty="0" smtClean="0"/>
              <a:t>).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The intoxicant lowers inhibition to join her in her sin which is bringing wrath from God …</a:t>
            </a:r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5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Babylon the Seductress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</a:t>
            </a:r>
            <a:r>
              <a:rPr lang="en-US" sz="2000" b="1" i="1" dirty="0" smtClean="0">
                <a:solidFill>
                  <a:srgbClr val="800000"/>
                </a:solidFill>
              </a:rPr>
              <a:t>Flee </a:t>
            </a:r>
            <a:r>
              <a:rPr lang="en-US" sz="2000" b="1" i="1" dirty="0">
                <a:solidFill>
                  <a:srgbClr val="800000"/>
                </a:solidFill>
              </a:rPr>
              <a:t>from the midst of Babylon</a:t>
            </a:r>
            <a:r>
              <a:rPr lang="en-US" sz="2000" i="1" dirty="0">
                <a:solidFill>
                  <a:srgbClr val="800000"/>
                </a:solidFill>
              </a:rPr>
              <a:t>, And every one save his life! </a:t>
            </a:r>
            <a:r>
              <a:rPr lang="en-US" sz="2000" b="1" i="1" dirty="0">
                <a:solidFill>
                  <a:srgbClr val="800000"/>
                </a:solidFill>
              </a:rPr>
              <a:t>Do </a:t>
            </a:r>
            <a:r>
              <a:rPr lang="en-US" sz="2000" b="1" i="1" u="sng" dirty="0">
                <a:solidFill>
                  <a:srgbClr val="800000"/>
                </a:solidFill>
              </a:rPr>
              <a:t>not be cut off in her iniquity</a:t>
            </a:r>
            <a:r>
              <a:rPr lang="en-US" sz="2000" b="1" i="1" dirty="0">
                <a:solidFill>
                  <a:srgbClr val="800000"/>
                </a:solidFill>
              </a:rPr>
              <a:t>, For this is the time of the </a:t>
            </a:r>
            <a:r>
              <a:rPr lang="en-US" sz="2000" b="1" i="1" dirty="0" smtClean="0">
                <a:solidFill>
                  <a:srgbClr val="800000"/>
                </a:solidFill>
              </a:rPr>
              <a:t>LORD’S </a:t>
            </a:r>
            <a:r>
              <a:rPr lang="en-US" sz="2000" b="1" i="1" dirty="0">
                <a:solidFill>
                  <a:srgbClr val="800000"/>
                </a:solidFill>
              </a:rPr>
              <a:t>vengeance; He shall recompense her</a:t>
            </a:r>
            <a:r>
              <a:rPr lang="en-US" sz="2000" i="1" dirty="0" smtClean="0">
                <a:solidFill>
                  <a:srgbClr val="800000"/>
                </a:solidFill>
              </a:rPr>
              <a:t>.  Babylon </a:t>
            </a:r>
            <a:r>
              <a:rPr lang="en-US" sz="2000" i="1" dirty="0">
                <a:solidFill>
                  <a:srgbClr val="800000"/>
                </a:solidFill>
              </a:rPr>
              <a:t>was </a:t>
            </a:r>
            <a:r>
              <a:rPr lang="en-US" sz="2000" b="1" i="1" dirty="0">
                <a:solidFill>
                  <a:srgbClr val="800000"/>
                </a:solidFill>
              </a:rPr>
              <a:t>a </a:t>
            </a:r>
            <a:r>
              <a:rPr lang="en-US" sz="2000" b="1" i="1" u="sng" dirty="0">
                <a:solidFill>
                  <a:srgbClr val="800000"/>
                </a:solidFill>
              </a:rPr>
              <a:t>golden cup</a:t>
            </a:r>
            <a:r>
              <a:rPr lang="en-US" sz="2000" b="1" i="1" dirty="0">
                <a:solidFill>
                  <a:srgbClr val="800000"/>
                </a:solidFill>
              </a:rPr>
              <a:t> in the </a:t>
            </a:r>
            <a:r>
              <a:rPr lang="en-US" sz="2000" b="1" i="1" dirty="0" smtClean="0">
                <a:solidFill>
                  <a:srgbClr val="800000"/>
                </a:solidFill>
              </a:rPr>
              <a:t>LORD’S </a:t>
            </a:r>
            <a:r>
              <a:rPr lang="en-US" sz="2000" b="1" i="1" dirty="0">
                <a:solidFill>
                  <a:srgbClr val="800000"/>
                </a:solidFill>
              </a:rPr>
              <a:t>hand, That made </a:t>
            </a:r>
            <a:r>
              <a:rPr lang="en-US" sz="2000" b="1" i="1" u="sng" dirty="0">
                <a:solidFill>
                  <a:srgbClr val="800000"/>
                </a:solidFill>
              </a:rPr>
              <a:t>all the earth drunk</a:t>
            </a:r>
            <a:r>
              <a:rPr lang="en-US" sz="2000" b="1" i="1" dirty="0">
                <a:solidFill>
                  <a:srgbClr val="800000"/>
                </a:solidFill>
              </a:rPr>
              <a:t>. The nations drank her wine; Therefore </a:t>
            </a:r>
            <a:r>
              <a:rPr lang="en-US" sz="2000" b="1" i="1" u="sng" dirty="0">
                <a:solidFill>
                  <a:srgbClr val="800000"/>
                </a:solidFill>
              </a:rPr>
              <a:t>the nations are deranged</a:t>
            </a:r>
            <a:r>
              <a:rPr lang="en-US" sz="2000" i="1" dirty="0" smtClean="0">
                <a:solidFill>
                  <a:srgbClr val="800000"/>
                </a:solidFill>
              </a:rPr>
              <a:t>.  Babylon </a:t>
            </a:r>
            <a:r>
              <a:rPr lang="en-US" sz="2000" i="1" dirty="0">
                <a:solidFill>
                  <a:srgbClr val="800000"/>
                </a:solidFill>
              </a:rPr>
              <a:t>has suddenly fallen and been destroyed. Wail for her! Take balm for her pain; Perhaps she may be healed</a:t>
            </a:r>
            <a:r>
              <a:rPr lang="en-US" sz="2000" i="1" dirty="0" smtClean="0">
                <a:solidFill>
                  <a:srgbClr val="800000"/>
                </a:solidFill>
              </a:rPr>
              <a:t>.  We </a:t>
            </a:r>
            <a:r>
              <a:rPr lang="en-US" sz="2000" i="1" dirty="0">
                <a:solidFill>
                  <a:srgbClr val="800000"/>
                </a:solidFill>
              </a:rPr>
              <a:t>would have healed Babylon, But she is not healed. </a:t>
            </a:r>
            <a:r>
              <a:rPr lang="en-US" sz="2000" b="1" i="1" dirty="0">
                <a:solidFill>
                  <a:srgbClr val="800000"/>
                </a:solidFill>
              </a:rPr>
              <a:t>Forsake her, and let us go everyone to his own country</a:t>
            </a:r>
            <a:r>
              <a:rPr lang="en-US" sz="2000" i="1" dirty="0">
                <a:solidFill>
                  <a:srgbClr val="800000"/>
                </a:solidFill>
              </a:rPr>
              <a:t>; For </a:t>
            </a:r>
            <a:r>
              <a:rPr lang="en-US" sz="2000" b="1" i="1" dirty="0">
                <a:solidFill>
                  <a:srgbClr val="800000"/>
                </a:solidFill>
              </a:rPr>
              <a:t>her judgment reaches to heaven and is lifted up to the skies</a:t>
            </a:r>
            <a:r>
              <a:rPr lang="en-US" sz="2000" i="1" dirty="0" smtClean="0">
                <a:solidFill>
                  <a:srgbClr val="800000"/>
                </a:solidFill>
              </a:rPr>
              <a:t>.  The </a:t>
            </a:r>
            <a:r>
              <a:rPr lang="en-US" sz="2000" i="1" dirty="0">
                <a:solidFill>
                  <a:srgbClr val="800000"/>
                </a:solidFill>
              </a:rPr>
              <a:t>LORD has revealed our righteousness. Come and let us declare in Zion the work of the LORD our God</a:t>
            </a:r>
            <a:r>
              <a:rPr lang="en-US" sz="2000" i="1" dirty="0" smtClean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>
                <a:solidFill>
                  <a:srgbClr val="800000"/>
                </a:solidFill>
              </a:rPr>
              <a:t>Jeremiah </a:t>
            </a:r>
            <a:r>
              <a:rPr lang="en-US" sz="2000" b="1" dirty="0" smtClean="0">
                <a:solidFill>
                  <a:srgbClr val="800000"/>
                </a:solidFill>
              </a:rPr>
              <a:t>51:6-10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664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Patience of the Saints” -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7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en-US" sz="2000" dirty="0"/>
              <a:t>What is the </a:t>
            </a:r>
            <a:r>
              <a:rPr lang="en-US" sz="2000" i="1" dirty="0">
                <a:solidFill>
                  <a:srgbClr val="800000"/>
                </a:solidFill>
              </a:rPr>
              <a:t>“patience of the saints”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in this verse?  What application can we make?</a:t>
            </a:r>
            <a:endParaRPr lang="en-US" sz="2000" dirty="0" smtClean="0"/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a third angel followed them, saying with a loud voice, </a:t>
            </a:r>
            <a:r>
              <a:rPr lang="en-US" sz="2000" i="1" dirty="0" smtClean="0">
                <a:solidFill>
                  <a:srgbClr val="800000"/>
                </a:solidFill>
              </a:rPr>
              <a:t>“If </a:t>
            </a:r>
            <a:r>
              <a:rPr lang="en-US" sz="2000" b="1" i="1" dirty="0">
                <a:solidFill>
                  <a:srgbClr val="800000"/>
                </a:solidFill>
              </a:rPr>
              <a:t>anyone worships the beast and his image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receives his mark on his forehead or on his hand</a:t>
            </a:r>
            <a:r>
              <a:rPr lang="en-US" sz="2000" i="1" dirty="0" smtClean="0">
                <a:solidFill>
                  <a:srgbClr val="800000"/>
                </a:solidFill>
              </a:rPr>
              <a:t>, </a:t>
            </a:r>
            <a:r>
              <a:rPr lang="en-US" sz="2000" b="1" i="1" dirty="0" smtClean="0">
                <a:solidFill>
                  <a:srgbClr val="800000"/>
                </a:solidFill>
              </a:rPr>
              <a:t>he </a:t>
            </a:r>
            <a:r>
              <a:rPr lang="en-US" sz="2000" b="1" i="1" dirty="0">
                <a:solidFill>
                  <a:srgbClr val="800000"/>
                </a:solidFill>
              </a:rPr>
              <a:t>himself shall also drink of the wine of </a:t>
            </a:r>
            <a:r>
              <a:rPr lang="en-US" sz="2000" b="1" i="1" u="sng" dirty="0">
                <a:solidFill>
                  <a:srgbClr val="800000"/>
                </a:solidFill>
              </a:rPr>
              <a:t>the wrath of God</a:t>
            </a:r>
            <a:r>
              <a:rPr lang="en-US" sz="2000" b="1" i="1" dirty="0">
                <a:solidFill>
                  <a:srgbClr val="800000"/>
                </a:solidFill>
              </a:rPr>
              <a:t>, which is poured out </a:t>
            </a:r>
            <a:r>
              <a:rPr lang="en-US" sz="2000" b="1" i="1" u="sng" dirty="0">
                <a:solidFill>
                  <a:srgbClr val="800000"/>
                </a:solidFill>
              </a:rPr>
              <a:t>full strength</a:t>
            </a:r>
            <a:r>
              <a:rPr lang="en-US" sz="2000" b="1" i="1" dirty="0">
                <a:solidFill>
                  <a:srgbClr val="800000"/>
                </a:solidFill>
              </a:rPr>
              <a:t> into the cup of His indignation</a:t>
            </a:r>
            <a:r>
              <a:rPr lang="en-US" sz="2000" i="1" dirty="0">
                <a:solidFill>
                  <a:srgbClr val="800000"/>
                </a:solidFill>
              </a:rPr>
              <a:t>. He shall be </a:t>
            </a:r>
            <a:r>
              <a:rPr lang="en-US" sz="2000" b="1" i="1" u="sng" dirty="0">
                <a:solidFill>
                  <a:srgbClr val="800000"/>
                </a:solidFill>
              </a:rPr>
              <a:t>tormented</a:t>
            </a:r>
            <a:r>
              <a:rPr lang="en-US" sz="2000" b="1" i="1" dirty="0">
                <a:solidFill>
                  <a:srgbClr val="800000"/>
                </a:solidFill>
              </a:rPr>
              <a:t> with fire and brimstone in the presence of the holy angels and in the presence of the Lamb</a:t>
            </a:r>
            <a:r>
              <a:rPr lang="en-US" sz="2000" i="1" dirty="0" smtClean="0">
                <a:solidFill>
                  <a:srgbClr val="800000"/>
                </a:solidFill>
              </a:rPr>
              <a:t>.  And </a:t>
            </a:r>
            <a:r>
              <a:rPr lang="en-US" sz="2000" i="1" dirty="0">
                <a:solidFill>
                  <a:srgbClr val="800000"/>
                </a:solidFill>
              </a:rPr>
              <a:t>the </a:t>
            </a:r>
            <a:r>
              <a:rPr lang="en-US" sz="2000" b="1" i="1" dirty="0">
                <a:solidFill>
                  <a:srgbClr val="800000"/>
                </a:solidFill>
              </a:rPr>
              <a:t>smoke of their </a:t>
            </a:r>
            <a:r>
              <a:rPr lang="en-US" sz="2000" b="1" i="1" u="sng" dirty="0">
                <a:solidFill>
                  <a:srgbClr val="800000"/>
                </a:solidFill>
              </a:rPr>
              <a:t>torment ascends forever and ever</a:t>
            </a:r>
            <a:r>
              <a:rPr lang="en-US" sz="2000" i="1" dirty="0">
                <a:solidFill>
                  <a:srgbClr val="800000"/>
                </a:solidFill>
              </a:rPr>
              <a:t>; and </a:t>
            </a:r>
            <a:r>
              <a:rPr lang="en-US" sz="2000" b="1" i="1" dirty="0">
                <a:solidFill>
                  <a:srgbClr val="800000"/>
                </a:solidFill>
              </a:rPr>
              <a:t>they have </a:t>
            </a:r>
            <a:r>
              <a:rPr lang="en-US" sz="2000" b="1" i="1" u="sng" dirty="0">
                <a:solidFill>
                  <a:srgbClr val="800000"/>
                </a:solidFill>
              </a:rPr>
              <a:t>no rest</a:t>
            </a:r>
            <a:r>
              <a:rPr lang="en-US" sz="2000" b="1" i="1" dirty="0">
                <a:solidFill>
                  <a:srgbClr val="800000"/>
                </a:solidFill>
              </a:rPr>
              <a:t> day or night</a:t>
            </a:r>
            <a:r>
              <a:rPr lang="en-US" sz="2000" i="1" dirty="0">
                <a:solidFill>
                  <a:srgbClr val="800000"/>
                </a:solidFill>
              </a:rPr>
              <a:t>, who worship the beast and his image, and whoever receives the mark of his name</a:t>
            </a:r>
            <a:r>
              <a:rPr lang="en-US" sz="2000" i="1" dirty="0" smtClean="0">
                <a:solidFill>
                  <a:srgbClr val="800000"/>
                </a:solidFill>
              </a:rPr>
              <a:t>.”  </a:t>
            </a:r>
            <a:r>
              <a:rPr lang="en-US" sz="2000" b="1" i="1" dirty="0" smtClean="0">
                <a:solidFill>
                  <a:srgbClr val="800000"/>
                </a:solidFill>
              </a:rPr>
              <a:t>H</a:t>
            </a:r>
            <a:r>
              <a:rPr lang="en-US" sz="2000" b="1" i="1" u="sng" dirty="0" smtClean="0">
                <a:solidFill>
                  <a:srgbClr val="800000"/>
                </a:solidFill>
              </a:rPr>
              <a:t>ere </a:t>
            </a:r>
            <a:r>
              <a:rPr lang="en-US" sz="2000" b="1" i="1" u="sng" dirty="0">
                <a:solidFill>
                  <a:srgbClr val="800000"/>
                </a:solidFill>
              </a:rPr>
              <a:t>is the patience of the saints</a:t>
            </a:r>
            <a:r>
              <a:rPr lang="en-US" sz="2000" b="1" i="1" dirty="0">
                <a:solidFill>
                  <a:srgbClr val="800000"/>
                </a:solidFill>
              </a:rPr>
              <a:t>; here are those who </a:t>
            </a:r>
            <a:r>
              <a:rPr lang="en-US" sz="2000" b="1" i="1" u="sng" dirty="0">
                <a:solidFill>
                  <a:srgbClr val="800000"/>
                </a:solidFill>
              </a:rPr>
              <a:t>keep the commandments of God</a:t>
            </a:r>
            <a:r>
              <a:rPr lang="en-US" sz="2000" b="1" i="1" dirty="0">
                <a:solidFill>
                  <a:srgbClr val="800000"/>
                </a:solidFill>
              </a:rPr>
              <a:t> and </a:t>
            </a:r>
            <a:r>
              <a:rPr lang="en-US" sz="2000" b="1" i="1" u="sng" dirty="0">
                <a:solidFill>
                  <a:srgbClr val="800000"/>
                </a:solidFill>
              </a:rPr>
              <a:t>the faith of Jesus</a:t>
            </a:r>
            <a:r>
              <a:rPr lang="en-US" sz="2000" b="1" i="1" dirty="0" smtClean="0">
                <a:solidFill>
                  <a:srgbClr val="800000"/>
                </a:solidFill>
              </a:rPr>
              <a:t>.</a:t>
            </a:r>
            <a:r>
              <a:rPr lang="en-US" sz="2000" i="1" dirty="0" smtClean="0">
                <a:solidFill>
                  <a:srgbClr val="800000"/>
                </a:solidFill>
              </a:rPr>
              <a:t>  Then </a:t>
            </a:r>
            <a:r>
              <a:rPr lang="en-US" sz="2000" i="1" dirty="0">
                <a:solidFill>
                  <a:srgbClr val="800000"/>
                </a:solidFill>
              </a:rPr>
              <a:t>I heard a voice from heaven saying to me, </a:t>
            </a:r>
            <a:r>
              <a:rPr lang="en-US" sz="2000" i="1" dirty="0" smtClean="0">
                <a:solidFill>
                  <a:srgbClr val="800000"/>
                </a:solidFill>
              </a:rPr>
              <a:t>“Write: ‘</a:t>
            </a:r>
            <a:r>
              <a:rPr lang="en-US" sz="2000" b="1" i="1" u="sng" dirty="0" smtClean="0">
                <a:solidFill>
                  <a:srgbClr val="800000"/>
                </a:solidFill>
              </a:rPr>
              <a:t>Blessed</a:t>
            </a:r>
            <a:r>
              <a:rPr lang="en-US" sz="2000" b="1" i="1" dirty="0" smtClean="0">
                <a:solidFill>
                  <a:srgbClr val="800000"/>
                </a:solidFill>
              </a:rPr>
              <a:t> </a:t>
            </a:r>
            <a:r>
              <a:rPr lang="en-US" sz="2000" b="1" i="1" dirty="0">
                <a:solidFill>
                  <a:srgbClr val="800000"/>
                </a:solidFill>
              </a:rPr>
              <a:t>are the dead who die in the Lord </a:t>
            </a:r>
            <a:r>
              <a:rPr lang="en-US" sz="2000" i="1" dirty="0">
                <a:solidFill>
                  <a:srgbClr val="800000"/>
                </a:solidFill>
              </a:rPr>
              <a:t>from now </a:t>
            </a:r>
            <a:r>
              <a:rPr lang="en-US" sz="2000" i="1" dirty="0" smtClean="0">
                <a:solidFill>
                  <a:srgbClr val="800000"/>
                </a:solidFill>
              </a:rPr>
              <a:t>on.’” “Yes,” </a:t>
            </a:r>
            <a:r>
              <a:rPr lang="en-US" sz="2000" i="1" dirty="0">
                <a:solidFill>
                  <a:srgbClr val="800000"/>
                </a:solidFill>
              </a:rPr>
              <a:t>says the Spirit, </a:t>
            </a:r>
            <a:r>
              <a:rPr lang="en-US" sz="2000" i="1" dirty="0" smtClean="0">
                <a:solidFill>
                  <a:srgbClr val="800000"/>
                </a:solidFill>
              </a:rPr>
              <a:t>“that </a:t>
            </a:r>
            <a:r>
              <a:rPr lang="en-US" sz="2000" i="1" dirty="0">
                <a:solidFill>
                  <a:srgbClr val="800000"/>
                </a:solidFill>
              </a:rPr>
              <a:t>they may </a:t>
            </a:r>
            <a:r>
              <a:rPr lang="en-US" sz="2000" b="1" i="1" dirty="0">
                <a:solidFill>
                  <a:srgbClr val="800000"/>
                </a:solidFill>
              </a:rPr>
              <a:t>rest from their labors, and their works follow them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14:9-13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34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Patience of the Saints” -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7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en-US" sz="2000" dirty="0"/>
              <a:t>What is the </a:t>
            </a:r>
            <a:r>
              <a:rPr lang="en-US" sz="2000" i="1" dirty="0">
                <a:solidFill>
                  <a:srgbClr val="800000"/>
                </a:solidFill>
              </a:rPr>
              <a:t>“patience of the saints”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in this verse?  What application can we make?</a:t>
            </a:r>
            <a:endParaRPr lang="en-US" sz="2000" dirty="0" smtClean="0"/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Worshipping the beast and receiving his mark may make things easier now:</a:t>
            </a:r>
          </a:p>
          <a:p>
            <a:pPr lvl="1">
              <a:lnSpc>
                <a:spcPct val="97000"/>
              </a:lnSpc>
              <a:spcBef>
                <a:spcPts val="0"/>
              </a:spcBef>
            </a:pPr>
            <a:r>
              <a:rPr lang="en-US" dirty="0" smtClean="0"/>
              <a:t>Avoid physical death.</a:t>
            </a:r>
          </a:p>
          <a:p>
            <a:pPr lvl="1">
              <a:lnSpc>
                <a:spcPct val="97000"/>
              </a:lnSpc>
              <a:spcBef>
                <a:spcPts val="0"/>
              </a:spcBef>
            </a:pPr>
            <a:r>
              <a:rPr lang="en-US" dirty="0" smtClean="0"/>
              <a:t>Avoid economic hardship – not being able to buy or sell.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However, torment in hell will be much worse …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… and it will last much longer.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Furthermore, blessings await those who die – even martyrdom – now:</a:t>
            </a:r>
          </a:p>
          <a:p>
            <a:pPr lvl="1">
              <a:lnSpc>
                <a:spcPct val="97000"/>
              </a:lnSpc>
              <a:spcBef>
                <a:spcPts val="0"/>
              </a:spcBef>
            </a:pPr>
            <a:r>
              <a:rPr lang="en-US" dirty="0" smtClean="0"/>
              <a:t>Rest from their labors.</a:t>
            </a:r>
          </a:p>
          <a:p>
            <a:pPr lvl="1">
              <a:lnSpc>
                <a:spcPct val="97000"/>
              </a:lnSpc>
              <a:spcBef>
                <a:spcPts val="0"/>
              </a:spcBef>
            </a:pPr>
            <a:r>
              <a:rPr lang="en-US" dirty="0" smtClean="0"/>
              <a:t>Rewarded for their works.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Based on their trust in God and Jesus, they are able to endure patiently with the above hope.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886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Apparent Defeat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10"/>
            </a:pPr>
            <a:r>
              <a:rPr lang="en-US" sz="2000" dirty="0"/>
              <a:t>Why is it important to understand that blessing follows those </a:t>
            </a:r>
            <a:r>
              <a:rPr lang="en-US" sz="2000" i="1" dirty="0">
                <a:solidFill>
                  <a:srgbClr val="800000"/>
                </a:solidFill>
              </a:rPr>
              <a:t>“who die in the Lord from now on”</a:t>
            </a:r>
            <a:r>
              <a:rPr lang="en-US" sz="2000" dirty="0"/>
              <a:t>?  What is confusing about death, especially the death that was awaiting many of those early saints?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Martyrdom appeared as defeat, but resisting persecution actually secured eternal blessings and victory.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34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Lamb of Zion and </a:t>
            </a:r>
            <a:br>
              <a:rPr lang="en-US" dirty="0" smtClean="0"/>
            </a:br>
            <a:r>
              <a:rPr lang="en-US" dirty="0" smtClean="0"/>
              <a:t>His Saints</a:t>
            </a:r>
          </a:p>
          <a:p>
            <a:r>
              <a:rPr lang="en-US" dirty="0" smtClean="0"/>
              <a:t>Revelation 14:1-5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Lamb Standing on Mount Zion”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Where </a:t>
            </a:r>
            <a:r>
              <a:rPr lang="en-US" sz="1800" dirty="0"/>
              <a:t>does the Lamb stand?  What is the significance of this, especially when contrasted with the origin of the preceding beasts?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solidFill>
                  <a:srgbClr val="800000"/>
                </a:solidFill>
              </a:rPr>
              <a:t>Then I looked, and behold, </a:t>
            </a:r>
            <a:r>
              <a:rPr lang="en-US" sz="1800" b="1" i="1" dirty="0">
                <a:solidFill>
                  <a:srgbClr val="800000"/>
                </a:solidFill>
              </a:rPr>
              <a:t>a Lamb </a:t>
            </a:r>
            <a:r>
              <a:rPr lang="en-US" sz="1800" b="1" i="1" u="sng" dirty="0">
                <a:solidFill>
                  <a:srgbClr val="800000"/>
                </a:solidFill>
              </a:rPr>
              <a:t>standing on Mount Zion</a:t>
            </a:r>
            <a:r>
              <a:rPr lang="en-US" sz="1800" i="1" dirty="0">
                <a:solidFill>
                  <a:srgbClr val="800000"/>
                </a:solidFill>
              </a:rPr>
              <a:t>, and with Him one hundred and forty-four thousand, having His </a:t>
            </a:r>
            <a:r>
              <a:rPr lang="en-US" sz="1800" i="1" dirty="0" smtClean="0">
                <a:solidFill>
                  <a:srgbClr val="800000"/>
                </a:solidFill>
              </a:rPr>
              <a:t>Father’s </a:t>
            </a:r>
            <a:r>
              <a:rPr lang="en-US" sz="1800" i="1" dirty="0">
                <a:solidFill>
                  <a:srgbClr val="800000"/>
                </a:solidFill>
              </a:rPr>
              <a:t>name written on their foreheads</a:t>
            </a:r>
            <a:r>
              <a:rPr lang="en-US" sz="1800" i="1" dirty="0" smtClean="0">
                <a:solidFill>
                  <a:srgbClr val="800000"/>
                </a:solidFill>
              </a:rPr>
              <a:t>. 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800000"/>
                </a:solidFill>
              </a:rPr>
              <a:t>Revelation 14:1</a:t>
            </a:r>
            <a:r>
              <a:rPr lang="en-US" sz="18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1800" i="1" dirty="0" smtClean="0">
                <a:solidFill>
                  <a:srgbClr val="800000"/>
                </a:solidFill>
              </a:rPr>
              <a:t>“Zion”</a:t>
            </a:r>
            <a:r>
              <a:rPr lang="en-US" sz="1800" dirty="0" smtClean="0"/>
              <a:t> was originally a </a:t>
            </a:r>
            <a:r>
              <a:rPr lang="en-US" sz="1800" dirty="0" err="1" smtClean="0"/>
              <a:t>Jebusite</a:t>
            </a:r>
            <a:r>
              <a:rPr lang="en-US" sz="1800" dirty="0" smtClean="0"/>
              <a:t> stronghold, captured by David and rebuilt as </a:t>
            </a:r>
            <a:r>
              <a:rPr lang="en-US" sz="1800" i="1" dirty="0" smtClean="0">
                <a:solidFill>
                  <a:srgbClr val="800000"/>
                </a:solidFill>
              </a:rPr>
              <a:t>“the City of David”</a:t>
            </a:r>
            <a:r>
              <a:rPr lang="en-US" sz="1800" dirty="0" smtClean="0"/>
              <a:t> (</a:t>
            </a:r>
            <a:r>
              <a:rPr lang="en-US" sz="1800" b="1" dirty="0" smtClean="0">
                <a:solidFill>
                  <a:srgbClr val="800000"/>
                </a:solidFill>
              </a:rPr>
              <a:t>2 Samuel 5:7-9; 1 Chronicles 11:5</a:t>
            </a:r>
            <a:r>
              <a:rPr lang="en-US" sz="18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Solomon’s temple was erected on </a:t>
            </a:r>
            <a:r>
              <a:rPr lang="en-US" sz="1800" i="1" dirty="0" smtClean="0">
                <a:solidFill>
                  <a:srgbClr val="800000"/>
                </a:solidFill>
              </a:rPr>
              <a:t>“Mount Zion”</a:t>
            </a:r>
            <a:r>
              <a:rPr lang="en-US" sz="1800" dirty="0" smtClean="0"/>
              <a:t>. Came to mean God’s dwelling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800000"/>
                </a:solidFill>
              </a:rPr>
              <a:t>Psa. 9:11; 20:2; 48:2-3; Isaiah 8:18</a:t>
            </a:r>
            <a:r>
              <a:rPr lang="en-US" sz="18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Eventually, represented both physical Jerusalem, national Israel (</a:t>
            </a:r>
            <a:r>
              <a:rPr lang="en-US" sz="1800" b="1" dirty="0" smtClean="0">
                <a:solidFill>
                  <a:srgbClr val="800000"/>
                </a:solidFill>
              </a:rPr>
              <a:t>Isaiah 3:16-17</a:t>
            </a:r>
            <a:r>
              <a:rPr lang="en-US" sz="18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Represented the spiritual remnant of Israel as </a:t>
            </a:r>
            <a:r>
              <a:rPr lang="en-US" sz="1800" i="1" dirty="0" smtClean="0">
                <a:solidFill>
                  <a:srgbClr val="800000"/>
                </a:solidFill>
              </a:rPr>
              <a:t>“the daughter of Zion”</a:t>
            </a:r>
            <a:r>
              <a:rPr lang="en-US" sz="1800" dirty="0" smtClean="0"/>
              <a:t> (</a:t>
            </a:r>
            <a:r>
              <a:rPr lang="en-US" sz="1800" b="1" dirty="0" smtClean="0">
                <a:solidFill>
                  <a:srgbClr val="800000"/>
                </a:solidFill>
              </a:rPr>
              <a:t>2 Kings 19:21-31; Isaiah 1:8-9; Micah 4:7-13</a:t>
            </a:r>
            <a:r>
              <a:rPr lang="en-US" sz="18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Represent the Messianic Kingdom (</a:t>
            </a:r>
            <a:r>
              <a:rPr lang="en-US" sz="1800" b="1" dirty="0" smtClean="0">
                <a:solidFill>
                  <a:srgbClr val="800000"/>
                </a:solidFill>
              </a:rPr>
              <a:t>Isa. 2:2-3; Mic. 4:2; Psa. 110:1-2; Joel 2:32; Mat. 21:4-5; Joh. 12:15-16; Rom. 9:33; 1 Pet. 2:6; Rom. 11:26</a:t>
            </a:r>
            <a:r>
              <a:rPr lang="en-US" sz="18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Ultimately, represents the heavenly kingdom (</a:t>
            </a:r>
            <a:r>
              <a:rPr lang="en-US" sz="1800" b="1" dirty="0" smtClean="0">
                <a:solidFill>
                  <a:srgbClr val="800000"/>
                </a:solidFill>
              </a:rPr>
              <a:t>Heb. 12:22-28; Gal. 4:23-31</a:t>
            </a:r>
            <a:r>
              <a:rPr lang="en-US" sz="1800" dirty="0" smtClean="0"/>
              <a:t>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747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King on the Holy Hill of Zion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Why do </a:t>
            </a:r>
            <a:r>
              <a:rPr lang="en-US" sz="2000" b="1" i="1" dirty="0">
                <a:solidFill>
                  <a:srgbClr val="800000"/>
                </a:solidFill>
              </a:rPr>
              <a:t>the nations rage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the people plot a vain thing</a:t>
            </a:r>
            <a:r>
              <a:rPr lang="en-US" sz="2000" i="1" dirty="0" smtClean="0">
                <a:solidFill>
                  <a:srgbClr val="800000"/>
                </a:solidFill>
              </a:rPr>
              <a:t>?  The </a:t>
            </a:r>
            <a:r>
              <a:rPr lang="en-US" sz="2000" b="1" i="1" dirty="0">
                <a:solidFill>
                  <a:srgbClr val="800000"/>
                </a:solidFill>
              </a:rPr>
              <a:t>kings of the earth set themselves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the rulers take counsel together, </a:t>
            </a:r>
            <a:r>
              <a:rPr lang="en-US" sz="2000" b="1" i="1" u="sng" dirty="0">
                <a:solidFill>
                  <a:srgbClr val="800000"/>
                </a:solidFill>
              </a:rPr>
              <a:t>Against the LORD and against His Anointed</a:t>
            </a:r>
            <a:r>
              <a:rPr lang="en-US" sz="2000" i="1" dirty="0">
                <a:solidFill>
                  <a:srgbClr val="800000"/>
                </a:solidFill>
              </a:rPr>
              <a:t>, saying</a:t>
            </a:r>
            <a:r>
              <a:rPr lang="en-US" sz="2000" i="1" dirty="0" smtClean="0">
                <a:solidFill>
                  <a:srgbClr val="800000"/>
                </a:solidFill>
              </a:rPr>
              <a:t>, “Let </a:t>
            </a:r>
            <a:r>
              <a:rPr lang="en-US" sz="2000" i="1" dirty="0">
                <a:solidFill>
                  <a:srgbClr val="800000"/>
                </a:solidFill>
              </a:rPr>
              <a:t>us break Their bonds in pieces And cast away Their cords from us</a:t>
            </a:r>
            <a:r>
              <a:rPr lang="en-US" sz="2000" i="1" dirty="0" smtClean="0">
                <a:solidFill>
                  <a:srgbClr val="800000"/>
                </a:solidFill>
              </a:rPr>
              <a:t>.” He </a:t>
            </a:r>
            <a:r>
              <a:rPr lang="en-US" sz="2000" i="1" dirty="0">
                <a:solidFill>
                  <a:srgbClr val="800000"/>
                </a:solidFill>
              </a:rPr>
              <a:t>who sits in the heavens shall laugh; The Lord shall hold them in derision</a:t>
            </a:r>
            <a:r>
              <a:rPr lang="en-US" sz="2000" i="1" dirty="0" smtClean="0">
                <a:solidFill>
                  <a:srgbClr val="800000"/>
                </a:solidFill>
              </a:rPr>
              <a:t>. Then </a:t>
            </a:r>
            <a:r>
              <a:rPr lang="en-US" sz="2000" i="1" dirty="0">
                <a:solidFill>
                  <a:srgbClr val="800000"/>
                </a:solidFill>
              </a:rPr>
              <a:t>He shall speak to them in His wrath, And distress them in His deep displeasure</a:t>
            </a:r>
            <a:r>
              <a:rPr lang="en-US" sz="2000" i="1" dirty="0" smtClean="0">
                <a:solidFill>
                  <a:srgbClr val="800000"/>
                </a:solidFill>
              </a:rPr>
              <a:t>:  “</a:t>
            </a:r>
            <a:r>
              <a:rPr lang="en-US" sz="2000" b="1" i="1" dirty="0" smtClean="0">
                <a:solidFill>
                  <a:srgbClr val="800000"/>
                </a:solidFill>
              </a:rPr>
              <a:t>Yet </a:t>
            </a:r>
            <a:r>
              <a:rPr lang="en-US" sz="2000" b="1" i="1" dirty="0">
                <a:solidFill>
                  <a:srgbClr val="800000"/>
                </a:solidFill>
              </a:rPr>
              <a:t>I have set </a:t>
            </a:r>
            <a:r>
              <a:rPr lang="en-US" sz="2000" b="1" i="1" u="sng" dirty="0">
                <a:solidFill>
                  <a:srgbClr val="800000"/>
                </a:solidFill>
              </a:rPr>
              <a:t>My King On My holy hill of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Zion</a:t>
            </a:r>
            <a:r>
              <a:rPr lang="en-US" sz="2000" i="1" dirty="0" smtClean="0">
                <a:solidFill>
                  <a:srgbClr val="800000"/>
                </a:solidFill>
              </a:rPr>
              <a:t>.  I </a:t>
            </a:r>
            <a:r>
              <a:rPr lang="en-US" sz="2000" i="1" dirty="0">
                <a:solidFill>
                  <a:srgbClr val="800000"/>
                </a:solidFill>
              </a:rPr>
              <a:t>will declare the decree: </a:t>
            </a:r>
            <a:r>
              <a:rPr lang="en-US" sz="2000" i="1" dirty="0" smtClean="0">
                <a:solidFill>
                  <a:srgbClr val="800000"/>
                </a:solidFill>
              </a:rPr>
              <a:t> The </a:t>
            </a:r>
            <a:r>
              <a:rPr lang="en-US" sz="2000" i="1" dirty="0">
                <a:solidFill>
                  <a:srgbClr val="800000"/>
                </a:solidFill>
              </a:rPr>
              <a:t>LORD has said to Me</a:t>
            </a:r>
            <a:r>
              <a:rPr lang="en-US" sz="2000" i="1" dirty="0" smtClean="0">
                <a:solidFill>
                  <a:srgbClr val="800000"/>
                </a:solidFill>
              </a:rPr>
              <a:t>, ‘You </a:t>
            </a:r>
            <a:r>
              <a:rPr lang="en-US" sz="2000" i="1" dirty="0">
                <a:solidFill>
                  <a:srgbClr val="800000"/>
                </a:solidFill>
              </a:rPr>
              <a:t>are My Son, Today I have begotten You</a:t>
            </a:r>
            <a:r>
              <a:rPr lang="en-US" sz="2000" i="1" dirty="0" smtClean="0">
                <a:solidFill>
                  <a:srgbClr val="800000"/>
                </a:solidFill>
              </a:rPr>
              <a:t>.  </a:t>
            </a:r>
            <a:r>
              <a:rPr lang="en-US" sz="2000" i="1" dirty="0">
                <a:solidFill>
                  <a:srgbClr val="800000"/>
                </a:solidFill>
              </a:rPr>
              <a:t>Ask of Me, and </a:t>
            </a:r>
            <a:r>
              <a:rPr lang="en-US" sz="2000" b="1" i="1" dirty="0">
                <a:solidFill>
                  <a:srgbClr val="800000"/>
                </a:solidFill>
              </a:rPr>
              <a:t>I will give You The </a:t>
            </a:r>
            <a:r>
              <a:rPr lang="en-US" sz="2000" b="1" i="1" u="sng" dirty="0">
                <a:solidFill>
                  <a:srgbClr val="800000"/>
                </a:solidFill>
              </a:rPr>
              <a:t>nations</a:t>
            </a:r>
            <a:r>
              <a:rPr lang="en-US" sz="2000" b="1" i="1" dirty="0">
                <a:solidFill>
                  <a:srgbClr val="800000"/>
                </a:solidFill>
              </a:rPr>
              <a:t> for Your inheritance</a:t>
            </a:r>
            <a:r>
              <a:rPr lang="en-US" sz="2000" i="1" dirty="0">
                <a:solidFill>
                  <a:srgbClr val="800000"/>
                </a:solidFill>
              </a:rPr>
              <a:t>, And the ends of the earth for Your possession</a:t>
            </a:r>
            <a:r>
              <a:rPr lang="en-US" sz="2000" i="1" dirty="0" smtClean="0">
                <a:solidFill>
                  <a:srgbClr val="800000"/>
                </a:solidFill>
              </a:rPr>
              <a:t>. You </a:t>
            </a:r>
            <a:r>
              <a:rPr lang="en-US" sz="2000" b="1" i="1" dirty="0">
                <a:solidFill>
                  <a:srgbClr val="800000"/>
                </a:solidFill>
              </a:rPr>
              <a:t>shall break them with a </a:t>
            </a:r>
            <a:r>
              <a:rPr lang="en-US" sz="2000" b="1" i="1" u="sng" dirty="0">
                <a:solidFill>
                  <a:srgbClr val="800000"/>
                </a:solidFill>
              </a:rPr>
              <a:t>rod of iron</a:t>
            </a:r>
            <a:r>
              <a:rPr lang="en-US" sz="2000" i="1" dirty="0">
                <a:solidFill>
                  <a:srgbClr val="800000"/>
                </a:solidFill>
              </a:rPr>
              <a:t>; You </a:t>
            </a:r>
            <a:r>
              <a:rPr lang="en-US" sz="2000" b="1" i="1" dirty="0">
                <a:solidFill>
                  <a:srgbClr val="800000"/>
                </a:solidFill>
              </a:rPr>
              <a:t>shall dash them to pieces like a </a:t>
            </a:r>
            <a:r>
              <a:rPr lang="en-US" sz="2000" b="1" i="1" dirty="0" smtClean="0">
                <a:solidFill>
                  <a:srgbClr val="800000"/>
                </a:solidFill>
              </a:rPr>
              <a:t>potter’s </a:t>
            </a:r>
            <a:r>
              <a:rPr lang="en-US" sz="2000" b="1" i="1" dirty="0">
                <a:solidFill>
                  <a:srgbClr val="800000"/>
                </a:solidFill>
              </a:rPr>
              <a:t>vessel</a:t>
            </a:r>
            <a:r>
              <a:rPr lang="en-US" sz="2000" i="1" dirty="0" smtClean="0">
                <a:solidFill>
                  <a:srgbClr val="800000"/>
                </a:solidFill>
              </a:rPr>
              <a:t>.’”  </a:t>
            </a:r>
            <a:r>
              <a:rPr lang="en-US" sz="2000" i="1" dirty="0">
                <a:solidFill>
                  <a:srgbClr val="800000"/>
                </a:solidFill>
              </a:rPr>
              <a:t>Now therefore, </a:t>
            </a:r>
            <a:r>
              <a:rPr lang="en-US" sz="2000" b="1" i="1" dirty="0">
                <a:solidFill>
                  <a:srgbClr val="800000"/>
                </a:solidFill>
              </a:rPr>
              <a:t>be wise, O kings</a:t>
            </a:r>
            <a:r>
              <a:rPr lang="en-US" sz="2000" i="1" dirty="0">
                <a:solidFill>
                  <a:srgbClr val="800000"/>
                </a:solidFill>
              </a:rPr>
              <a:t>; </a:t>
            </a:r>
            <a:r>
              <a:rPr lang="en-US" sz="2000" b="1" i="1" dirty="0">
                <a:solidFill>
                  <a:srgbClr val="800000"/>
                </a:solidFill>
              </a:rPr>
              <a:t>Be instructed, you judges of the earth</a:t>
            </a:r>
            <a:r>
              <a:rPr lang="en-US" sz="2000" i="1" dirty="0" smtClean="0">
                <a:solidFill>
                  <a:srgbClr val="800000"/>
                </a:solidFill>
              </a:rPr>
              <a:t>.  </a:t>
            </a:r>
            <a:r>
              <a:rPr lang="en-US" sz="2000" i="1" dirty="0">
                <a:solidFill>
                  <a:srgbClr val="800000"/>
                </a:solidFill>
              </a:rPr>
              <a:t>Serve the LORD with fear, And rejoice with trembling</a:t>
            </a:r>
            <a:r>
              <a:rPr lang="en-US" sz="2000" i="1" dirty="0" smtClean="0">
                <a:solidFill>
                  <a:srgbClr val="800000"/>
                </a:solidFill>
              </a:rPr>
              <a:t>.  </a:t>
            </a:r>
            <a:r>
              <a:rPr lang="en-US" sz="2000" i="1" dirty="0">
                <a:solidFill>
                  <a:srgbClr val="800000"/>
                </a:solidFill>
              </a:rPr>
              <a:t>Kiss the Son, lest He be angry, And you perish in the way, When His wrath is kindled but a little. </a:t>
            </a:r>
            <a:r>
              <a:rPr lang="en-US" sz="2000" b="1" i="1" dirty="0">
                <a:solidFill>
                  <a:srgbClr val="800000"/>
                </a:solidFill>
              </a:rPr>
              <a:t>Blessed are all those who </a:t>
            </a:r>
            <a:r>
              <a:rPr lang="en-US" sz="2000" b="1" i="1" u="sng" dirty="0">
                <a:solidFill>
                  <a:srgbClr val="800000"/>
                </a:solidFill>
              </a:rPr>
              <a:t>put their trust in Him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Psalm </a:t>
            </a:r>
            <a:r>
              <a:rPr lang="en-US" sz="2000" b="1" dirty="0" smtClean="0">
                <a:solidFill>
                  <a:srgbClr val="800000"/>
                </a:solidFill>
              </a:rPr>
              <a:t>2:1-12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086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144,000 with the Lamb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2"/>
            </a:pPr>
            <a:r>
              <a:rPr lang="en-US" sz="2000" dirty="0"/>
              <a:t>How does the Lamb’s host compare to those who followed the beast in chapter </a:t>
            </a:r>
            <a:r>
              <a:rPr lang="en-US" sz="2000" b="1" dirty="0">
                <a:solidFill>
                  <a:srgbClr val="800000"/>
                </a:solidFill>
              </a:rPr>
              <a:t>13</a:t>
            </a:r>
            <a:r>
              <a:rPr lang="en-US" sz="2000" dirty="0"/>
              <a:t>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looked, and behold, a Lamb standing on Mount Zion, and </a:t>
            </a:r>
            <a:r>
              <a:rPr lang="en-US" sz="2000" b="1" i="1" dirty="0">
                <a:solidFill>
                  <a:srgbClr val="800000"/>
                </a:solidFill>
              </a:rPr>
              <a:t>with Him one hundred and forty-four thousand</a:t>
            </a:r>
            <a:r>
              <a:rPr lang="en-US" sz="2000" i="1" dirty="0">
                <a:solidFill>
                  <a:srgbClr val="800000"/>
                </a:solidFill>
              </a:rPr>
              <a:t>, having </a:t>
            </a:r>
            <a:r>
              <a:rPr lang="en-US" sz="2000" b="1" i="1" dirty="0">
                <a:solidFill>
                  <a:srgbClr val="800000"/>
                </a:solidFill>
              </a:rPr>
              <a:t>His Father’s name </a:t>
            </a:r>
            <a:r>
              <a:rPr lang="en-US" sz="2000" b="1" i="1" u="sng" dirty="0">
                <a:solidFill>
                  <a:srgbClr val="800000"/>
                </a:solidFill>
              </a:rPr>
              <a:t>written on their foreheads</a:t>
            </a:r>
            <a:r>
              <a:rPr lang="en-US" sz="2000" i="1" dirty="0">
                <a:solidFill>
                  <a:srgbClr val="800000"/>
                </a:solidFill>
              </a:rPr>
              <a:t>. 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Revelation 14:1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In </a:t>
            </a:r>
            <a:r>
              <a:rPr lang="en-US" sz="2000" b="1" dirty="0" smtClean="0">
                <a:solidFill>
                  <a:srgbClr val="800000"/>
                </a:solidFill>
              </a:rPr>
              <a:t>13:15-17</a:t>
            </a:r>
            <a:r>
              <a:rPr lang="en-US" sz="2000" dirty="0" smtClean="0"/>
              <a:t>, the </a:t>
            </a:r>
            <a:r>
              <a:rPr lang="en-US" sz="2000" i="1" dirty="0" smtClean="0">
                <a:solidFill>
                  <a:srgbClr val="800000"/>
                </a:solidFill>
              </a:rPr>
              <a:t>“earth beast”</a:t>
            </a:r>
            <a:r>
              <a:rPr lang="en-US" sz="2000" dirty="0" smtClean="0"/>
              <a:t> causes the earth to:</a:t>
            </a:r>
          </a:p>
          <a:p>
            <a:pPr lvl="1"/>
            <a:r>
              <a:rPr lang="en-US" sz="1600" dirty="0" smtClean="0"/>
              <a:t>Worship the image of the beast.</a:t>
            </a:r>
          </a:p>
          <a:p>
            <a:pPr lvl="1"/>
            <a:r>
              <a:rPr lang="en-US" sz="1600" dirty="0" smtClean="0"/>
              <a:t>Accept the </a:t>
            </a:r>
            <a:r>
              <a:rPr lang="en-US" sz="1600" i="1" dirty="0" smtClean="0">
                <a:solidFill>
                  <a:srgbClr val="800000"/>
                </a:solidFill>
              </a:rPr>
              <a:t>“mark or name of the beast … on their right hand or on their foreheads”</a:t>
            </a:r>
            <a:r>
              <a:rPr lang="en-US" sz="1600" dirty="0" smtClean="0"/>
              <a:t>.</a:t>
            </a:r>
          </a:p>
          <a:p>
            <a:r>
              <a:rPr lang="en-US" sz="2000" dirty="0" smtClean="0"/>
              <a:t>Here, these worship God and the Lamb. They wear </a:t>
            </a:r>
            <a:r>
              <a:rPr lang="en-US" sz="2000" b="1" i="1" dirty="0" smtClean="0"/>
              <a:t>God’s</a:t>
            </a:r>
            <a:r>
              <a:rPr lang="en-US" sz="2000" dirty="0" smtClean="0"/>
              <a:t> name on their foreheads.</a:t>
            </a:r>
          </a:p>
          <a:p>
            <a:r>
              <a:rPr lang="en-US" sz="2000" dirty="0" smtClean="0"/>
              <a:t>These 144,000 with the Lamb are </a:t>
            </a:r>
            <a:r>
              <a:rPr lang="en-US" sz="2000" b="1" i="1" dirty="0" smtClean="0"/>
              <a:t>parallel</a:t>
            </a:r>
            <a:r>
              <a:rPr lang="en-US" sz="2000" dirty="0" smtClean="0"/>
              <a:t> but stand in </a:t>
            </a:r>
            <a:r>
              <a:rPr lang="en-US" sz="2000" b="1" i="1" dirty="0" smtClean="0"/>
              <a:t>contrast</a:t>
            </a:r>
            <a:r>
              <a:rPr lang="en-US" sz="2000" dirty="0" smtClean="0"/>
              <a:t> to the earth dwellers.</a:t>
            </a:r>
          </a:p>
        </p:txBody>
      </p:sp>
    </p:spTree>
    <p:extLst>
      <p:ext uri="{BB962C8B-B14F-4D97-AF65-F5344CB8AC3E}">
        <p14:creationId xmlns:p14="http://schemas.microsoft.com/office/powerpoint/2010/main" val="30038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144,000?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7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000" dirty="0"/>
              <a:t>Who do these people represent?</a:t>
            </a:r>
            <a:endParaRPr lang="en-US" sz="2000" dirty="0" smtClean="0"/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looked, and behold, a Lamb standing on Mount Zion, and </a:t>
            </a:r>
            <a:r>
              <a:rPr lang="en-US" sz="2000" b="1" i="1" dirty="0">
                <a:solidFill>
                  <a:srgbClr val="800000"/>
                </a:solidFill>
              </a:rPr>
              <a:t>with Him </a:t>
            </a:r>
            <a:r>
              <a:rPr lang="en-US" sz="2000" b="1" i="1" u="sng" dirty="0">
                <a:solidFill>
                  <a:srgbClr val="800000"/>
                </a:solidFill>
              </a:rPr>
              <a:t>one hundred and forty-four thousand</a:t>
            </a:r>
            <a:r>
              <a:rPr lang="en-US" sz="2000" i="1" dirty="0">
                <a:solidFill>
                  <a:srgbClr val="800000"/>
                </a:solidFill>
              </a:rPr>
              <a:t>, having His Father’s name written on their foreheads. </a:t>
            </a:r>
            <a:r>
              <a:rPr lang="en-US" sz="2000" i="1" dirty="0" smtClean="0">
                <a:solidFill>
                  <a:srgbClr val="800000"/>
                </a:solidFill>
              </a:rPr>
              <a:t>… These </a:t>
            </a:r>
            <a:r>
              <a:rPr lang="en-US" sz="2000" i="1" dirty="0">
                <a:solidFill>
                  <a:srgbClr val="800000"/>
                </a:solidFill>
              </a:rPr>
              <a:t>are the ones who </a:t>
            </a:r>
            <a:r>
              <a:rPr lang="en-US" sz="2000" b="1" i="1" dirty="0" smtClean="0">
                <a:solidFill>
                  <a:srgbClr val="800000"/>
                </a:solidFill>
              </a:rPr>
              <a:t>follow </a:t>
            </a:r>
            <a:r>
              <a:rPr lang="en-US" sz="2000" b="1" i="1" dirty="0">
                <a:solidFill>
                  <a:srgbClr val="800000"/>
                </a:solidFill>
              </a:rPr>
              <a:t>the Lamb wherever He goes</a:t>
            </a:r>
            <a:r>
              <a:rPr lang="en-US" sz="2000" i="1" dirty="0">
                <a:solidFill>
                  <a:srgbClr val="800000"/>
                </a:solidFill>
              </a:rPr>
              <a:t>. These were </a:t>
            </a:r>
            <a:r>
              <a:rPr lang="en-US" sz="2000" b="1" i="1" dirty="0">
                <a:solidFill>
                  <a:srgbClr val="800000"/>
                </a:solidFill>
              </a:rPr>
              <a:t>redeemed from among men</a:t>
            </a:r>
            <a:r>
              <a:rPr lang="en-US" sz="2000" i="1" dirty="0">
                <a:solidFill>
                  <a:srgbClr val="800000"/>
                </a:solidFill>
              </a:rPr>
              <a:t>, being </a:t>
            </a:r>
            <a:r>
              <a:rPr lang="en-US" sz="2000" b="1" i="1" dirty="0" err="1">
                <a:solidFill>
                  <a:srgbClr val="800000"/>
                </a:solidFill>
              </a:rPr>
              <a:t>firstfruits</a:t>
            </a:r>
            <a:r>
              <a:rPr lang="en-US" sz="2000" b="1" i="1" dirty="0">
                <a:solidFill>
                  <a:srgbClr val="800000"/>
                </a:solidFill>
              </a:rPr>
              <a:t> to God and to the Lamb</a:t>
            </a:r>
            <a:r>
              <a:rPr lang="en-US" sz="2000" i="1" dirty="0" smtClean="0">
                <a:solidFill>
                  <a:srgbClr val="800000"/>
                </a:solidFill>
              </a:rPr>
              <a:t>. And </a:t>
            </a:r>
            <a:r>
              <a:rPr lang="en-US" sz="2000" i="1" dirty="0">
                <a:solidFill>
                  <a:srgbClr val="800000"/>
                </a:solidFill>
              </a:rPr>
              <a:t>in their mouth was found no deceit, for they are without fault before the throne of </a:t>
            </a:r>
            <a:r>
              <a:rPr lang="en-US" sz="2000" i="1" dirty="0" smtClean="0">
                <a:solidFill>
                  <a:srgbClr val="800000"/>
                </a:solidFill>
              </a:rPr>
              <a:t>God.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14:1-5</a:t>
            </a:r>
            <a:r>
              <a:rPr lang="en-US" sz="2000" dirty="0" smtClean="0"/>
              <a:t>)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800000"/>
                </a:solidFill>
              </a:rPr>
              <a:t>Revelation 7:1-8 </a:t>
            </a:r>
            <a:r>
              <a:rPr lang="en-US" sz="2000" dirty="0" smtClean="0"/>
              <a:t>presents 144,000 who were sealed on their foreheads.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In the OT, God’s people were numbered often for military purposes (</a:t>
            </a:r>
            <a:r>
              <a:rPr lang="en-US" sz="2000" b="1" dirty="0" smtClean="0">
                <a:solidFill>
                  <a:srgbClr val="800000"/>
                </a:solidFill>
              </a:rPr>
              <a:t>1 Sam. 13:15; 15:4; 2 Sam. 18:1; 24:9; 2 Chr. 12:3</a:t>
            </a:r>
            <a:r>
              <a:rPr lang="en-US" sz="2000" dirty="0" smtClean="0"/>
              <a:t>).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144,000 = 12 x 12 x 10 x 10 x 10 = All of God’s people at any time.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The Lamb’s saints represent all of God’s people – as </a:t>
            </a:r>
            <a:r>
              <a:rPr lang="en-US" sz="2000" b="1" i="1" dirty="0" smtClean="0"/>
              <a:t>an army</a:t>
            </a:r>
            <a:r>
              <a:rPr lang="en-US" sz="2000" b="1" i="1" dirty="0"/>
              <a:t> </a:t>
            </a:r>
            <a:r>
              <a:rPr lang="en-US" sz="2000" b="1" i="1" dirty="0" smtClean="0"/>
              <a:t>at war</a:t>
            </a:r>
            <a:r>
              <a:rPr lang="en-US" sz="2000" dirty="0" smtClean="0"/>
              <a:t>!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Ultimately, the 144,000 will dwell in heaven (</a:t>
            </a:r>
            <a:r>
              <a:rPr lang="en-US" sz="2000" i="1" dirty="0">
                <a:solidFill>
                  <a:srgbClr val="800000"/>
                </a:solidFill>
              </a:rPr>
              <a:t>“before the throne</a:t>
            </a:r>
            <a:r>
              <a:rPr lang="en-US" sz="2000" i="1" dirty="0" smtClean="0">
                <a:solidFill>
                  <a:srgbClr val="800000"/>
                </a:solidFill>
              </a:rPr>
              <a:t>”</a:t>
            </a:r>
            <a:r>
              <a:rPr lang="en-US" sz="2000" dirty="0" smtClean="0"/>
              <a:t>)?</a:t>
            </a:r>
            <a:endParaRPr lang="en-US" sz="2000" dirty="0"/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i="1" dirty="0" smtClean="0">
                <a:solidFill>
                  <a:srgbClr val="800000"/>
                </a:solidFill>
              </a:rPr>
              <a:t>“</a:t>
            </a:r>
            <a:r>
              <a:rPr lang="en-US" sz="2000" i="1" dirty="0" err="1" smtClean="0">
                <a:solidFill>
                  <a:srgbClr val="800000"/>
                </a:solidFill>
              </a:rPr>
              <a:t>Firstfruits</a:t>
            </a:r>
            <a:r>
              <a:rPr lang="en-US" sz="2000" i="1" dirty="0" smtClean="0">
                <a:solidFill>
                  <a:srgbClr val="800000"/>
                </a:solidFill>
              </a:rPr>
              <a:t>”</a:t>
            </a:r>
            <a:r>
              <a:rPr lang="en-US" sz="2000" i="1" dirty="0" smtClean="0"/>
              <a:t> </a:t>
            </a:r>
            <a:r>
              <a:rPr lang="en-US" sz="2000" dirty="0" smtClean="0"/>
              <a:t>always were given to God - His share (</a:t>
            </a:r>
            <a:r>
              <a:rPr lang="en-US" sz="2000" b="1" dirty="0" smtClean="0">
                <a:solidFill>
                  <a:srgbClr val="800000"/>
                </a:solidFill>
              </a:rPr>
              <a:t>Ex. 23:19; 13:2; Lev.2:12-14</a:t>
            </a:r>
            <a:r>
              <a:rPr lang="en-US" sz="2000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449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the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And </a:t>
            </a:r>
            <a:r>
              <a:rPr lang="en-US" sz="2000" i="1" dirty="0">
                <a:solidFill>
                  <a:srgbClr val="800000"/>
                </a:solidFill>
              </a:rPr>
              <a:t>I heard </a:t>
            </a:r>
            <a:r>
              <a:rPr lang="en-US" sz="2000" b="1" i="1" dirty="0">
                <a:solidFill>
                  <a:srgbClr val="800000"/>
                </a:solidFill>
              </a:rPr>
              <a:t>a voice from heaven</a:t>
            </a:r>
            <a:r>
              <a:rPr lang="en-US" sz="2000" i="1" dirty="0">
                <a:solidFill>
                  <a:srgbClr val="800000"/>
                </a:solidFill>
              </a:rPr>
              <a:t>, like the voice of many waters, and like the voice of loud thunder.  And I heard </a:t>
            </a:r>
            <a:r>
              <a:rPr lang="en-US" sz="2000" b="1" i="1" baseline="30000" dirty="0">
                <a:solidFill>
                  <a:srgbClr val="800000"/>
                </a:solidFill>
              </a:rPr>
              <a:t>1</a:t>
            </a:r>
            <a:r>
              <a:rPr lang="en-US" sz="2000" b="1" i="1" dirty="0">
                <a:solidFill>
                  <a:srgbClr val="800000"/>
                </a:solidFill>
              </a:rPr>
              <a:t>the sound of harpists playing their harps</a:t>
            </a:r>
            <a:r>
              <a:rPr lang="en-US" sz="2000" i="1" dirty="0">
                <a:solidFill>
                  <a:srgbClr val="800000"/>
                </a:solidFill>
              </a:rPr>
              <a:t>.  They </a:t>
            </a:r>
            <a:r>
              <a:rPr lang="en-US" sz="2000" b="1" i="1" baseline="30000" dirty="0">
                <a:solidFill>
                  <a:srgbClr val="800000"/>
                </a:solidFill>
              </a:rPr>
              <a:t>2</a:t>
            </a:r>
            <a:r>
              <a:rPr lang="en-US" sz="2000" b="1" i="1" dirty="0">
                <a:solidFill>
                  <a:srgbClr val="800000"/>
                </a:solidFill>
              </a:rPr>
              <a:t>sang as it were a new song before the throne</a:t>
            </a:r>
            <a:r>
              <a:rPr lang="en-US" sz="2000" i="1" dirty="0">
                <a:solidFill>
                  <a:srgbClr val="800000"/>
                </a:solidFill>
              </a:rPr>
              <a:t>, before the four living creatures, and the elders; and </a:t>
            </a:r>
            <a:r>
              <a:rPr lang="en-US" sz="2000" b="1" i="1" baseline="30000" dirty="0">
                <a:solidFill>
                  <a:srgbClr val="800000"/>
                </a:solidFill>
              </a:rPr>
              <a:t>3</a:t>
            </a:r>
            <a:r>
              <a:rPr lang="en-US" sz="2000" b="1" i="1" dirty="0">
                <a:solidFill>
                  <a:srgbClr val="800000"/>
                </a:solidFill>
              </a:rPr>
              <a:t>no one could learn that song except the hundred and forty-four thousand who were redeemed from the earth</a:t>
            </a:r>
            <a:r>
              <a:rPr lang="en-US" sz="2000" i="1" dirty="0">
                <a:solidFill>
                  <a:srgbClr val="800000"/>
                </a:solidFill>
              </a:rPr>
              <a:t>.  These are the ones who were </a:t>
            </a:r>
            <a:r>
              <a:rPr lang="en-US" sz="2000" b="1" i="1" baseline="30000" dirty="0">
                <a:solidFill>
                  <a:srgbClr val="800000"/>
                </a:solidFill>
              </a:rPr>
              <a:t>4</a:t>
            </a:r>
            <a:r>
              <a:rPr lang="en-US" sz="2000" b="1" i="1" dirty="0">
                <a:solidFill>
                  <a:srgbClr val="800000"/>
                </a:solidFill>
              </a:rPr>
              <a:t>not defiled with women</a:t>
            </a:r>
            <a:r>
              <a:rPr lang="en-US" sz="2000" i="1" dirty="0">
                <a:solidFill>
                  <a:srgbClr val="800000"/>
                </a:solidFill>
              </a:rPr>
              <a:t>, for they are virgins. These are the ones who </a:t>
            </a:r>
            <a:r>
              <a:rPr lang="en-US" sz="2000" b="1" i="1" baseline="30000" dirty="0">
                <a:solidFill>
                  <a:srgbClr val="800000"/>
                </a:solidFill>
              </a:rPr>
              <a:t>5</a:t>
            </a:r>
            <a:r>
              <a:rPr lang="en-US" sz="2000" b="1" i="1" dirty="0">
                <a:solidFill>
                  <a:srgbClr val="800000"/>
                </a:solidFill>
              </a:rPr>
              <a:t>follow the Lamb wherever He goes</a:t>
            </a:r>
            <a:r>
              <a:rPr lang="en-US" sz="2000" i="1" dirty="0">
                <a:solidFill>
                  <a:srgbClr val="800000"/>
                </a:solidFill>
              </a:rPr>
              <a:t>. These were redeemed from among men, being </a:t>
            </a:r>
            <a:r>
              <a:rPr lang="en-US" sz="2000" i="1" dirty="0" err="1">
                <a:solidFill>
                  <a:srgbClr val="800000"/>
                </a:solidFill>
              </a:rPr>
              <a:t>firstfruits</a:t>
            </a:r>
            <a:r>
              <a:rPr lang="en-US" sz="2000" i="1" dirty="0">
                <a:solidFill>
                  <a:srgbClr val="800000"/>
                </a:solidFill>
              </a:rPr>
              <a:t> to God and to the Lamb. And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6</a:t>
            </a:r>
            <a:r>
              <a:rPr lang="en-US" sz="2000" b="1" i="1" dirty="0" smtClean="0">
                <a:solidFill>
                  <a:srgbClr val="800000"/>
                </a:solidFill>
              </a:rPr>
              <a:t>in </a:t>
            </a:r>
            <a:r>
              <a:rPr lang="en-US" sz="2000" b="1" i="1" dirty="0">
                <a:solidFill>
                  <a:srgbClr val="800000"/>
                </a:solidFill>
              </a:rPr>
              <a:t>their mouth was found no deceit</a:t>
            </a:r>
            <a:r>
              <a:rPr lang="en-US" sz="2000" i="1" dirty="0">
                <a:solidFill>
                  <a:srgbClr val="800000"/>
                </a:solidFill>
              </a:rPr>
              <a:t>, for they are </a:t>
            </a:r>
            <a:r>
              <a:rPr lang="en-US" sz="2000" b="1" i="1" baseline="30000" dirty="0">
                <a:solidFill>
                  <a:srgbClr val="800000"/>
                </a:solidFill>
              </a:rPr>
              <a:t>7</a:t>
            </a:r>
            <a:r>
              <a:rPr lang="en-US" sz="2000" b="1" i="1" dirty="0" smtClean="0">
                <a:solidFill>
                  <a:srgbClr val="800000"/>
                </a:solidFill>
              </a:rPr>
              <a:t>without </a:t>
            </a:r>
            <a:r>
              <a:rPr lang="en-US" sz="2000" b="1" i="1" dirty="0">
                <a:solidFill>
                  <a:srgbClr val="800000"/>
                </a:solidFill>
              </a:rPr>
              <a:t>fault before the throne of God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Revelation </a:t>
            </a:r>
            <a:r>
              <a:rPr lang="en-US" sz="2000" b="1" dirty="0" smtClean="0">
                <a:solidFill>
                  <a:srgbClr val="800000"/>
                </a:solidFill>
              </a:rPr>
              <a:t>14:2-5</a:t>
            </a:r>
            <a:r>
              <a:rPr lang="en-US" sz="2000" dirty="0" smtClean="0"/>
              <a:t>)</a:t>
            </a:r>
          </a:p>
          <a:p>
            <a:pPr marL="346075" lvl="0" indent="-346075">
              <a:spcBef>
                <a:spcPts val="0"/>
              </a:spcBef>
              <a:buFont typeface="+mj-lt"/>
              <a:buAutoNum type="arabicPeriod" startAt="4"/>
            </a:pPr>
            <a:r>
              <a:rPr lang="en-US" sz="2000" dirty="0" smtClean="0"/>
              <a:t>What </a:t>
            </a:r>
            <a:r>
              <a:rPr lang="en-US" sz="2000" dirty="0"/>
              <a:t>lessons are implied in the text by these symbols?  What applications can we make for </a:t>
            </a:r>
            <a:r>
              <a:rPr lang="en-US" sz="2000"/>
              <a:t>us</a:t>
            </a:r>
            <a:r>
              <a:rPr lang="en-US" sz="200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449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the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7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2000" dirty="0" smtClean="0"/>
              <a:t>What </a:t>
            </a:r>
            <a:r>
              <a:rPr lang="en-US" sz="2000" dirty="0"/>
              <a:t>lessons are implied in the text by these symbols?  What applications can we make for us?</a:t>
            </a:r>
            <a:endParaRPr lang="en-US" sz="2000" dirty="0" smtClean="0"/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 smtClean="0"/>
              <a:t>Joyful &amp; Thankful People </a:t>
            </a:r>
            <a:r>
              <a:rPr lang="en-US" sz="2000" dirty="0" smtClean="0"/>
              <a:t>– </a:t>
            </a:r>
            <a:r>
              <a:rPr lang="en-US" sz="2000" i="1" dirty="0" smtClean="0">
                <a:solidFill>
                  <a:srgbClr val="800000"/>
                </a:solidFill>
              </a:rPr>
              <a:t>“sound of harpists playing … sang a new song”</a:t>
            </a:r>
            <a:r>
              <a:rPr lang="en-US" sz="2000" i="1" dirty="0" smtClean="0"/>
              <a:t>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 smtClean="0"/>
              <a:t>Worthy People </a:t>
            </a:r>
            <a:r>
              <a:rPr lang="en-US" sz="2000" dirty="0" smtClean="0"/>
              <a:t>– </a:t>
            </a:r>
            <a:r>
              <a:rPr lang="en-US" sz="2000" i="1" dirty="0" smtClean="0">
                <a:solidFill>
                  <a:srgbClr val="800000"/>
                </a:solidFill>
              </a:rPr>
              <a:t>“before the throne … four living creatures … the elders”</a:t>
            </a:r>
            <a:r>
              <a:rPr lang="en-US" sz="2000" dirty="0" smtClean="0"/>
              <a:t>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 smtClean="0"/>
              <a:t>Special People </a:t>
            </a:r>
            <a:r>
              <a:rPr lang="en-US" sz="2000" dirty="0" smtClean="0"/>
              <a:t>– </a:t>
            </a:r>
            <a:r>
              <a:rPr lang="en-US" sz="2000" i="1" dirty="0" smtClean="0">
                <a:solidFill>
                  <a:srgbClr val="800000"/>
                </a:solidFill>
              </a:rPr>
              <a:t>“no one could learn that song except”</a:t>
            </a:r>
            <a:r>
              <a:rPr lang="en-US" sz="2000" dirty="0" smtClean="0"/>
              <a:t> them.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 smtClean="0"/>
              <a:t>Saved People </a:t>
            </a:r>
            <a:r>
              <a:rPr lang="en-US" sz="2000" dirty="0" smtClean="0"/>
              <a:t>– </a:t>
            </a:r>
            <a:r>
              <a:rPr lang="en-US" sz="2000" i="1" dirty="0" smtClean="0">
                <a:solidFill>
                  <a:srgbClr val="800000"/>
                </a:solidFill>
              </a:rPr>
              <a:t>“redeemed from the earth”</a:t>
            </a:r>
            <a:r>
              <a:rPr lang="en-US" sz="2000" dirty="0" smtClean="0"/>
              <a:t>, realm of false-religion, unregenerate.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 smtClean="0"/>
              <a:t>Morally Pure &amp; Holy People </a:t>
            </a:r>
            <a:r>
              <a:rPr lang="en-US" sz="2000" dirty="0" smtClean="0"/>
              <a:t>– </a:t>
            </a:r>
            <a:r>
              <a:rPr lang="en-US" sz="2000" i="1" dirty="0" smtClean="0">
                <a:solidFill>
                  <a:srgbClr val="800000"/>
                </a:solidFill>
              </a:rPr>
              <a:t>“not defiled with women … virgins”</a:t>
            </a:r>
            <a:r>
              <a:rPr lang="en-US" sz="2000" dirty="0" smtClean="0"/>
              <a:t>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 smtClean="0"/>
              <a:t>Convicted, Committed, &amp; Loyal People </a:t>
            </a:r>
            <a:r>
              <a:rPr lang="en-US" sz="2000" dirty="0" smtClean="0"/>
              <a:t>– </a:t>
            </a:r>
            <a:r>
              <a:rPr lang="en-US" sz="2000" i="1" dirty="0" smtClean="0">
                <a:solidFill>
                  <a:srgbClr val="800000"/>
                </a:solidFill>
              </a:rPr>
              <a:t>“follow the Lamb wherever He goes”</a:t>
            </a:r>
            <a:r>
              <a:rPr lang="en-US" sz="2000" dirty="0" smtClean="0"/>
              <a:t>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 smtClean="0"/>
              <a:t>Honest People </a:t>
            </a:r>
            <a:r>
              <a:rPr lang="en-US" sz="2000" dirty="0" smtClean="0"/>
              <a:t>– </a:t>
            </a:r>
            <a:r>
              <a:rPr lang="en-US" sz="2000" i="1" dirty="0" smtClean="0">
                <a:solidFill>
                  <a:srgbClr val="800000"/>
                </a:solidFill>
              </a:rPr>
              <a:t>“in their mouth was no deceit”</a:t>
            </a:r>
            <a:r>
              <a:rPr lang="en-US" sz="2000" dirty="0" smtClean="0"/>
              <a:t>.  May additionally imply that they neither blasphemed nor renounced God.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 smtClean="0"/>
              <a:t>Righteous, Justified People </a:t>
            </a:r>
            <a:r>
              <a:rPr lang="en-US" sz="2000" dirty="0" smtClean="0"/>
              <a:t>– </a:t>
            </a:r>
            <a:r>
              <a:rPr lang="en-US" sz="2000" i="1" dirty="0" smtClean="0">
                <a:solidFill>
                  <a:srgbClr val="800000"/>
                </a:solidFill>
              </a:rPr>
              <a:t>“without fault before the throne of God”</a:t>
            </a:r>
            <a:r>
              <a:rPr lang="en-US" sz="2000" dirty="0" smtClean="0"/>
              <a:t>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As much as depends on </a:t>
            </a:r>
            <a:r>
              <a:rPr lang="en-US" sz="2000" b="1" i="1" dirty="0" smtClean="0"/>
              <a:t>us</a:t>
            </a:r>
            <a:r>
              <a:rPr lang="en-US" sz="2000" dirty="0" smtClean="0"/>
              <a:t>, </a:t>
            </a:r>
            <a:r>
              <a:rPr lang="en-US" sz="2000" b="1" i="1" dirty="0" smtClean="0"/>
              <a:t>are we </a:t>
            </a:r>
            <a:r>
              <a:rPr lang="en-US" sz="2000" dirty="0" smtClean="0"/>
              <a:t>joyful, thankful, pure, holy, loyal, and honest?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As much as depends on </a:t>
            </a:r>
            <a:r>
              <a:rPr lang="en-US" sz="2000" b="1" i="1" dirty="0" smtClean="0"/>
              <a:t>God</a:t>
            </a:r>
            <a:r>
              <a:rPr lang="en-US" sz="2000" dirty="0" smtClean="0"/>
              <a:t>, </a:t>
            </a:r>
            <a:r>
              <a:rPr lang="en-US" sz="2000" b="1" i="1" dirty="0" smtClean="0"/>
              <a:t>do we trust </a:t>
            </a:r>
            <a:r>
              <a:rPr lang="en-US" sz="2000" dirty="0" smtClean="0"/>
              <a:t>Him to make us worthy, special, saved, righteous, and justified?  Do we take courage and comfort in these promises?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957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Three Angels’ Proclamations</a:t>
            </a:r>
          </a:p>
          <a:p>
            <a:r>
              <a:rPr lang="en-US" dirty="0" smtClean="0"/>
              <a:t>Revelation 14:6-13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_lion_of_the_tribe_of_judah-still-16x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the_lion_of_the_tribe_of_judah-still-16x9</Template>
  <TotalTime>22342</TotalTime>
  <Words>2851</Words>
  <Application>Microsoft Office PowerPoint</Application>
  <PresentationFormat>On-screen Show (16:9)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Trebuchet MS</vt:lpstr>
      <vt:lpstr>Impact</vt:lpstr>
      <vt:lpstr>Times New Roman</vt:lpstr>
      <vt:lpstr>Wingdings</vt:lpstr>
      <vt:lpstr>Calibri</vt:lpstr>
      <vt:lpstr>the_lion_of_the_tribe_of_judah-still-16x9</vt:lpstr>
      <vt:lpstr>Revelation Defending God and Encouraging His Saints</vt:lpstr>
      <vt:lpstr>PowerPoint Presentation</vt:lpstr>
      <vt:lpstr>“The Lamb Standing on Mount Zion”</vt:lpstr>
      <vt:lpstr>God’s King on the Holy Hill of Zion</vt:lpstr>
      <vt:lpstr>The 144,000 with the Lamb</vt:lpstr>
      <vt:lpstr>Who Are the 144,000?</vt:lpstr>
      <vt:lpstr>Lessons from the Symbols</vt:lpstr>
      <vt:lpstr>Lessons from the Symbols</vt:lpstr>
      <vt:lpstr>PowerPoint Presentation</vt:lpstr>
      <vt:lpstr>“The Everlasting Gospel”</vt:lpstr>
      <vt:lpstr>“Babylon Is Fallen”</vt:lpstr>
      <vt:lpstr>“Babylon Is Fallen”</vt:lpstr>
      <vt:lpstr>Just Judgment</vt:lpstr>
      <vt:lpstr>Just Judgment</vt:lpstr>
      <vt:lpstr>Who is “Babylon”?</vt:lpstr>
      <vt:lpstr>Babylon the Seductress</vt:lpstr>
      <vt:lpstr>“The Patience of the Saints” - Revisited</vt:lpstr>
      <vt:lpstr>“The Patience of the Saints” - Revisited</vt:lpstr>
      <vt:lpstr>Apparent Defeat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Trevor Bowen</dc:creator>
  <cp:lastModifiedBy>C. Trevor Bowen</cp:lastModifiedBy>
  <cp:revision>3339</cp:revision>
  <cp:lastPrinted>2017-05-14T13:54:25Z</cp:lastPrinted>
  <dcterms:created xsi:type="dcterms:W3CDTF">2017-04-01T00:42:32Z</dcterms:created>
  <dcterms:modified xsi:type="dcterms:W3CDTF">2017-05-29T14:35:55Z</dcterms:modified>
</cp:coreProperties>
</file>