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17" r:id="rId2"/>
    <p:sldId id="468" r:id="rId3"/>
    <p:sldId id="444" r:id="rId4"/>
    <p:sldId id="437" r:id="rId5"/>
    <p:sldId id="454" r:id="rId6"/>
    <p:sldId id="445" r:id="rId7"/>
    <p:sldId id="446" r:id="rId8"/>
    <p:sldId id="455" r:id="rId9"/>
    <p:sldId id="456" r:id="rId10"/>
    <p:sldId id="457" r:id="rId11"/>
    <p:sldId id="459" r:id="rId12"/>
    <p:sldId id="460" r:id="rId13"/>
    <p:sldId id="465" r:id="rId14"/>
    <p:sldId id="461" r:id="rId15"/>
    <p:sldId id="464" r:id="rId16"/>
    <p:sldId id="466" r:id="rId17"/>
    <p:sldId id="467" r:id="rId18"/>
    <p:sldId id="469" r:id="rId19"/>
    <p:sldId id="470" r:id="rId20"/>
    <p:sldId id="473" r:id="rId21"/>
  </p:sldIdLst>
  <p:sldSz cx="9144000" cy="5143500" type="screen16x9"/>
  <p:notesSz cx="7102475" cy="9369425"/>
  <p:embeddedFontLst>
    <p:embeddedFont>
      <p:font typeface="Impact" panose="020B0806030902050204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1B1B6B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BA463D2-8CFA-42C7-9E7A-A254791D8B3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5C2E47C3-C2AB-4CB0-BBCD-723064B2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09D3B-D414-449C-B505-68698A20A20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6257-F59A-4451-B33C-571F0B03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15 – The Lamb and His Army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948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Last Plagues”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2000" dirty="0"/>
              <a:t>Does the following vision represent a retelling of the already told story, or is it a continuation?  How do you know?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saw another sign in heaven, great and marvelous: seven angels having </a:t>
            </a:r>
            <a:r>
              <a:rPr lang="en-US" sz="2000" b="1" i="1" dirty="0">
                <a:solidFill>
                  <a:srgbClr val="800000"/>
                </a:solidFill>
              </a:rPr>
              <a:t>the seven </a:t>
            </a:r>
            <a:r>
              <a:rPr lang="en-US" sz="2000" b="1" i="1" u="sng" dirty="0">
                <a:solidFill>
                  <a:srgbClr val="800000"/>
                </a:solidFill>
              </a:rPr>
              <a:t>last</a:t>
            </a:r>
            <a:r>
              <a:rPr lang="en-US" sz="2000" b="1" i="1" dirty="0">
                <a:solidFill>
                  <a:srgbClr val="800000"/>
                </a:solidFill>
              </a:rPr>
              <a:t> plagues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for</a:t>
            </a:r>
            <a:r>
              <a:rPr lang="en-US" sz="2000" b="1" i="1" dirty="0">
                <a:solidFill>
                  <a:srgbClr val="800000"/>
                </a:solidFill>
              </a:rPr>
              <a:t> in </a:t>
            </a:r>
            <a:r>
              <a:rPr lang="en-US" sz="2000" b="1" i="1" u="sng" dirty="0">
                <a:solidFill>
                  <a:srgbClr val="800000"/>
                </a:solidFill>
              </a:rPr>
              <a:t>them</a:t>
            </a:r>
            <a:r>
              <a:rPr lang="en-US" sz="2000" b="1" i="1" dirty="0">
                <a:solidFill>
                  <a:srgbClr val="800000"/>
                </a:solidFill>
              </a:rPr>
              <a:t> the wrath of God is </a:t>
            </a:r>
            <a:r>
              <a:rPr lang="en-US" sz="2000" b="1" i="1" u="sng" dirty="0">
                <a:solidFill>
                  <a:srgbClr val="800000"/>
                </a:solidFill>
              </a:rPr>
              <a:t>complete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15:1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How can something be </a:t>
            </a:r>
            <a:r>
              <a:rPr lang="en-US" sz="2000" i="1" dirty="0" smtClean="0">
                <a:solidFill>
                  <a:srgbClr val="800000"/>
                </a:solidFill>
              </a:rPr>
              <a:t>“last”</a:t>
            </a:r>
            <a:r>
              <a:rPr lang="en-US" sz="2000" dirty="0" smtClean="0"/>
              <a:t> if it is not part of something that came </a:t>
            </a:r>
            <a:r>
              <a:rPr lang="en-US" sz="2000" b="1" i="1" dirty="0" smtClean="0"/>
              <a:t>first</a:t>
            </a:r>
            <a:r>
              <a:rPr lang="en-US" sz="2000" i="1" dirty="0" smtClean="0"/>
              <a:t>?</a:t>
            </a:r>
          </a:p>
          <a:p>
            <a:r>
              <a:rPr lang="en-US" sz="2000" dirty="0" smtClean="0"/>
              <a:t>How can something </a:t>
            </a:r>
            <a:r>
              <a:rPr lang="en-US" sz="2000" i="1" dirty="0" smtClean="0">
                <a:solidFill>
                  <a:srgbClr val="800000"/>
                </a:solidFill>
              </a:rPr>
              <a:t>“complete”</a:t>
            </a:r>
            <a:r>
              <a:rPr lang="en-US" sz="2000" dirty="0" smtClean="0"/>
              <a:t> God’s wrath, if it was not part of something that was previously </a:t>
            </a:r>
            <a:r>
              <a:rPr lang="en-US" sz="2000" b="1" i="1" dirty="0" smtClean="0"/>
              <a:t>incomplete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Necessarily implies this is a </a:t>
            </a:r>
            <a:r>
              <a:rPr lang="en-US" sz="2000" b="1" i="1" dirty="0" smtClean="0"/>
              <a:t>continuation</a:t>
            </a:r>
            <a:r>
              <a:rPr lang="en-US" sz="2000" dirty="0" smtClean="0"/>
              <a:t> instead of a </a:t>
            </a:r>
            <a:r>
              <a:rPr lang="en-US" sz="2000" b="1" i="1" dirty="0" smtClean="0"/>
              <a:t>recapitulation</a:t>
            </a:r>
            <a:r>
              <a:rPr lang="en-US" sz="2000" dirty="0" smtClean="0"/>
              <a:t>, </a:t>
            </a:r>
            <a:r>
              <a:rPr lang="en-US" sz="2000" b="1" i="1" dirty="0" smtClean="0"/>
              <a:t>retelling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1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“Sea of Glass Mingled with Fire”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8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2000" dirty="0"/>
              <a:t>Where else has the symbol of the </a:t>
            </a:r>
            <a:r>
              <a:rPr lang="en-US" sz="2000" i="1" dirty="0">
                <a:solidFill>
                  <a:srgbClr val="800000"/>
                </a:solidFill>
              </a:rPr>
              <a:t>“sea”</a:t>
            </a:r>
            <a:r>
              <a:rPr lang="en-US" sz="2000" dirty="0"/>
              <a:t> been previously used in Revelation?  How is the </a:t>
            </a:r>
            <a:r>
              <a:rPr lang="en-US" sz="2000" i="1" dirty="0">
                <a:solidFill>
                  <a:srgbClr val="800000"/>
                </a:solidFill>
              </a:rPr>
              <a:t>“sea”</a:t>
            </a:r>
            <a:r>
              <a:rPr lang="en-US" sz="2000" dirty="0"/>
              <a:t> here connected to those references, if any?  What is the significance of the symbol in this case?</a:t>
            </a:r>
            <a:endParaRPr lang="en-US" sz="2000" dirty="0" smtClean="0"/>
          </a:p>
          <a:p>
            <a:pPr marL="0" indent="0">
              <a:lnSpc>
                <a:spcPct val="98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saw </a:t>
            </a:r>
            <a:r>
              <a:rPr lang="en-US" sz="2000" b="1" i="1" dirty="0">
                <a:solidFill>
                  <a:srgbClr val="800000"/>
                </a:solidFill>
              </a:rPr>
              <a:t>something like a </a:t>
            </a:r>
            <a:r>
              <a:rPr lang="en-US" sz="2000" b="1" i="1" u="sng" dirty="0">
                <a:solidFill>
                  <a:srgbClr val="800000"/>
                </a:solidFill>
              </a:rPr>
              <a:t>sea of glass mingled with fire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those who have the victory over the beast</a:t>
            </a:r>
            <a:r>
              <a:rPr lang="en-US" sz="2000" i="1" dirty="0">
                <a:solidFill>
                  <a:srgbClr val="800000"/>
                </a:solidFill>
              </a:rPr>
              <a:t>, over his image and over his mark and over the number of his name, </a:t>
            </a:r>
            <a:r>
              <a:rPr lang="en-US" sz="2000" b="1" i="1" u="sng" dirty="0">
                <a:solidFill>
                  <a:srgbClr val="800000"/>
                </a:solidFill>
              </a:rPr>
              <a:t>standing on the sea of glass</a:t>
            </a:r>
            <a:r>
              <a:rPr lang="en-US" sz="2000" b="1" i="1" dirty="0">
                <a:solidFill>
                  <a:srgbClr val="800000"/>
                </a:solidFill>
              </a:rPr>
              <a:t>, having harps of God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</a:t>
            </a:r>
            <a:r>
              <a:rPr lang="en-US" sz="2000" b="1" dirty="0" smtClean="0">
                <a:solidFill>
                  <a:srgbClr val="800000"/>
                </a:solidFill>
              </a:rPr>
              <a:t>15:2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en-US" sz="2000" dirty="0" smtClean="0"/>
              <a:t>In </a:t>
            </a:r>
            <a:r>
              <a:rPr lang="en-US" sz="2000" b="1" dirty="0" smtClean="0">
                <a:solidFill>
                  <a:srgbClr val="800000"/>
                </a:solidFill>
              </a:rPr>
              <a:t>13:1</a:t>
            </a:r>
            <a:r>
              <a:rPr lang="en-US" sz="2000" dirty="0" smtClean="0"/>
              <a:t>, the </a:t>
            </a:r>
            <a:r>
              <a:rPr lang="en-US" sz="2000" i="1" dirty="0" smtClean="0">
                <a:solidFill>
                  <a:srgbClr val="800000"/>
                </a:solidFill>
              </a:rPr>
              <a:t>“sea beast”</a:t>
            </a:r>
            <a:r>
              <a:rPr lang="en-US" sz="2000" dirty="0" smtClean="0"/>
              <a:t> arose from the </a:t>
            </a:r>
            <a:r>
              <a:rPr lang="en-US" sz="2000" i="1" dirty="0" smtClean="0"/>
              <a:t>“</a:t>
            </a:r>
            <a:r>
              <a:rPr lang="en-US" sz="2000" i="1" dirty="0" smtClean="0">
                <a:solidFill>
                  <a:srgbClr val="800000"/>
                </a:solidFill>
              </a:rPr>
              <a:t>sea”</a:t>
            </a:r>
            <a:r>
              <a:rPr lang="en-US" sz="2000" dirty="0"/>
              <a:t> </a:t>
            </a:r>
            <a:r>
              <a:rPr lang="en-US" sz="2000" dirty="0" smtClean="0"/>
              <a:t>…</a:t>
            </a:r>
          </a:p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en-US" sz="2000" dirty="0" smtClean="0"/>
              <a:t>If related, then this could represent society on fire, in upheaval or turmoil.</a:t>
            </a:r>
          </a:p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i="1" dirty="0" smtClean="0">
                <a:solidFill>
                  <a:srgbClr val="800000"/>
                </a:solidFill>
              </a:rPr>
              <a:t>“sea of </a:t>
            </a:r>
            <a:r>
              <a:rPr lang="en-US" sz="2000" b="1" i="1" dirty="0" smtClean="0">
                <a:solidFill>
                  <a:srgbClr val="800000"/>
                </a:solidFill>
              </a:rPr>
              <a:t>glass</a:t>
            </a:r>
            <a:r>
              <a:rPr lang="en-US" sz="2000" i="1" dirty="0" smtClean="0">
                <a:solidFill>
                  <a:srgbClr val="800000"/>
                </a:solidFill>
              </a:rPr>
              <a:t>, like crystal”</a:t>
            </a:r>
            <a:r>
              <a:rPr lang="en-US" sz="2000" dirty="0" smtClean="0"/>
              <a:t> is only mentioned in </a:t>
            </a:r>
            <a:r>
              <a:rPr lang="en-US" sz="2000" b="1" dirty="0" smtClean="0">
                <a:solidFill>
                  <a:srgbClr val="800000"/>
                </a:solidFill>
              </a:rPr>
              <a:t>4:6</a:t>
            </a:r>
            <a:r>
              <a:rPr lang="en-US" sz="2000" dirty="0" smtClean="0"/>
              <a:t> as </a:t>
            </a:r>
            <a:r>
              <a:rPr lang="en-US" sz="2000" i="1" dirty="0" smtClean="0">
                <a:solidFill>
                  <a:srgbClr val="800000"/>
                </a:solidFill>
              </a:rPr>
              <a:t>“before the throne”</a:t>
            </a:r>
            <a:r>
              <a:rPr lang="en-US" sz="2000" dirty="0" smtClean="0"/>
              <a:t> </a:t>
            </a:r>
            <a:r>
              <a:rPr lang="en-US" sz="2000" dirty="0" smtClean="0"/>
              <a:t>…</a:t>
            </a:r>
          </a:p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en-US" sz="2000" dirty="0" smtClean="0"/>
              <a:t>God uses </a:t>
            </a:r>
            <a:r>
              <a:rPr lang="en-US" sz="2000" i="1" dirty="0" smtClean="0">
                <a:solidFill>
                  <a:srgbClr val="800000"/>
                </a:solidFill>
              </a:rPr>
              <a:t>“fire”</a:t>
            </a:r>
            <a:r>
              <a:rPr lang="en-US" sz="2000" dirty="0" smtClean="0"/>
              <a:t> to purify His saints (</a:t>
            </a:r>
            <a:r>
              <a:rPr lang="en-US" sz="2000" b="1" dirty="0" err="1" smtClean="0">
                <a:solidFill>
                  <a:srgbClr val="800000"/>
                </a:solidFill>
              </a:rPr>
              <a:t>Zec</a:t>
            </a:r>
            <a:r>
              <a:rPr lang="en-US" sz="2000" b="1" dirty="0" smtClean="0">
                <a:solidFill>
                  <a:srgbClr val="800000"/>
                </a:solidFill>
              </a:rPr>
              <a:t>. 13:9;Mal. 3:2-4;1Cor.3:12-15; 1Pet.1:7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en-US" sz="2000" dirty="0" smtClean="0"/>
              <a:t>Death, here associated with a fiery trial, is the last barrier, uninhabited that separates us from God.  It does not exist in eternity (</a:t>
            </a:r>
            <a:r>
              <a:rPr lang="en-US" sz="2000" b="1" dirty="0" smtClean="0">
                <a:solidFill>
                  <a:srgbClr val="800000"/>
                </a:solidFill>
              </a:rPr>
              <a:t>21:1</a:t>
            </a:r>
            <a:r>
              <a:rPr lang="en-US" sz="2000" dirty="0" smtClean="0"/>
              <a:t>).</a:t>
            </a:r>
          </a:p>
          <a:p>
            <a:pPr>
              <a:lnSpc>
                <a:spcPct val="98000"/>
              </a:lnSpc>
              <a:spcBef>
                <a:spcPts val="0"/>
              </a:spcBef>
            </a:pPr>
            <a:r>
              <a:rPr lang="en-US" sz="2000" dirty="0" smtClean="0"/>
              <a:t>Here the saints are seen victorious (</a:t>
            </a:r>
            <a:r>
              <a:rPr lang="en-US" sz="2000" i="1" dirty="0" smtClean="0">
                <a:solidFill>
                  <a:srgbClr val="800000"/>
                </a:solidFill>
              </a:rPr>
              <a:t>“standing on the sea”</a:t>
            </a:r>
            <a:r>
              <a:rPr lang="en-US" sz="2000" dirty="0" smtClean="0"/>
              <a:t>), conquering the beast and its temptations through a fiery death, all while praising God (</a:t>
            </a:r>
            <a:r>
              <a:rPr lang="en-US" sz="2000" b="1" dirty="0" smtClean="0">
                <a:solidFill>
                  <a:srgbClr val="800000"/>
                </a:solidFill>
              </a:rPr>
              <a:t>Acts 16:25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005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Great, Marvelous, Just, True, Holy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3"/>
            </a:pPr>
            <a:r>
              <a:rPr lang="en-US" sz="1800" dirty="0"/>
              <a:t>What lessons can we learn from the song sang by those </a:t>
            </a:r>
            <a:r>
              <a:rPr lang="en-US" sz="1800" i="1" dirty="0">
                <a:solidFill>
                  <a:srgbClr val="800000"/>
                </a:solidFill>
              </a:rPr>
              <a:t>“standing on the sea of glass”</a:t>
            </a:r>
            <a:r>
              <a:rPr lang="en-US" sz="1800" dirty="0"/>
              <a:t>?  How does this compare to previous questions and songs offered to God by His saints?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800000"/>
                </a:solidFill>
              </a:rPr>
              <a:t>They sing the </a:t>
            </a:r>
            <a:r>
              <a:rPr lang="en-US" sz="1800" b="1" i="1" dirty="0">
                <a:solidFill>
                  <a:srgbClr val="800000"/>
                </a:solidFill>
              </a:rPr>
              <a:t>song of Moses</a:t>
            </a:r>
            <a:r>
              <a:rPr lang="en-US" sz="1800" i="1" dirty="0">
                <a:solidFill>
                  <a:srgbClr val="800000"/>
                </a:solidFill>
              </a:rPr>
              <a:t>, </a:t>
            </a:r>
            <a:r>
              <a:rPr lang="en-US" sz="1800" b="1" i="1" dirty="0">
                <a:solidFill>
                  <a:srgbClr val="800000"/>
                </a:solidFill>
              </a:rPr>
              <a:t>the servant of God</a:t>
            </a:r>
            <a:r>
              <a:rPr lang="en-US" sz="1800" i="1" dirty="0">
                <a:solidFill>
                  <a:srgbClr val="800000"/>
                </a:solidFill>
              </a:rPr>
              <a:t>, and </a:t>
            </a:r>
            <a:r>
              <a:rPr lang="en-US" sz="1800" b="1" i="1" dirty="0">
                <a:solidFill>
                  <a:srgbClr val="800000"/>
                </a:solidFill>
              </a:rPr>
              <a:t>the song of the Lamb</a:t>
            </a:r>
            <a:r>
              <a:rPr lang="en-US" sz="1800" i="1" dirty="0">
                <a:solidFill>
                  <a:srgbClr val="800000"/>
                </a:solidFill>
              </a:rPr>
              <a:t>, saying: </a:t>
            </a:r>
            <a:r>
              <a:rPr lang="en-US" sz="1800" i="1" dirty="0" smtClean="0">
                <a:solidFill>
                  <a:srgbClr val="800000"/>
                </a:solidFill>
              </a:rPr>
              <a:t>“</a:t>
            </a:r>
            <a:r>
              <a:rPr lang="en-US" sz="1800" b="1" i="1" u="sng" dirty="0" smtClean="0">
                <a:solidFill>
                  <a:srgbClr val="800000"/>
                </a:solidFill>
              </a:rPr>
              <a:t>Great</a:t>
            </a:r>
            <a:r>
              <a:rPr lang="en-US" sz="1800" b="1" i="1" dirty="0" smtClean="0">
                <a:solidFill>
                  <a:srgbClr val="800000"/>
                </a:solidFill>
              </a:rPr>
              <a:t> </a:t>
            </a:r>
            <a:r>
              <a:rPr lang="en-US" sz="1800" b="1" i="1" dirty="0">
                <a:solidFill>
                  <a:srgbClr val="800000"/>
                </a:solidFill>
              </a:rPr>
              <a:t>and </a:t>
            </a:r>
            <a:r>
              <a:rPr lang="en-US" sz="1800" b="1" i="1" u="sng" dirty="0">
                <a:solidFill>
                  <a:srgbClr val="800000"/>
                </a:solidFill>
              </a:rPr>
              <a:t>marvelous</a:t>
            </a:r>
            <a:r>
              <a:rPr lang="en-US" sz="1800" b="1" i="1" dirty="0">
                <a:solidFill>
                  <a:srgbClr val="800000"/>
                </a:solidFill>
              </a:rPr>
              <a:t> are Your works</a:t>
            </a:r>
            <a:r>
              <a:rPr lang="en-US" sz="1800" i="1" dirty="0">
                <a:solidFill>
                  <a:srgbClr val="800000"/>
                </a:solidFill>
              </a:rPr>
              <a:t>, Lord God Almighty! </a:t>
            </a:r>
            <a:r>
              <a:rPr lang="en-US" sz="1800" i="1" dirty="0" smtClean="0">
                <a:solidFill>
                  <a:srgbClr val="800000"/>
                </a:solidFill>
              </a:rPr>
              <a:t>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Just</a:t>
            </a:r>
            <a:r>
              <a:rPr lang="en-US" sz="1800" b="1" i="1" dirty="0" smtClean="0">
                <a:solidFill>
                  <a:srgbClr val="800000"/>
                </a:solidFill>
              </a:rPr>
              <a:t> </a:t>
            </a:r>
            <a:r>
              <a:rPr lang="en-US" sz="1800" b="1" i="1" dirty="0">
                <a:solidFill>
                  <a:srgbClr val="800000"/>
                </a:solidFill>
              </a:rPr>
              <a:t>and </a:t>
            </a:r>
            <a:r>
              <a:rPr lang="en-US" sz="1800" b="1" i="1" u="sng" dirty="0">
                <a:solidFill>
                  <a:srgbClr val="800000"/>
                </a:solidFill>
              </a:rPr>
              <a:t>true</a:t>
            </a:r>
            <a:r>
              <a:rPr lang="en-US" sz="1800" b="1" i="1" dirty="0">
                <a:solidFill>
                  <a:srgbClr val="800000"/>
                </a:solidFill>
              </a:rPr>
              <a:t> are Your ways</a:t>
            </a:r>
            <a:r>
              <a:rPr lang="en-US" sz="1800" i="1" dirty="0">
                <a:solidFill>
                  <a:srgbClr val="800000"/>
                </a:solidFill>
              </a:rPr>
              <a:t>, O King of the saints</a:t>
            </a:r>
            <a:r>
              <a:rPr lang="en-US" sz="1800" i="1" dirty="0" smtClean="0">
                <a:solidFill>
                  <a:srgbClr val="800000"/>
                </a:solidFill>
              </a:rPr>
              <a:t>!  </a:t>
            </a:r>
            <a:r>
              <a:rPr lang="en-US" sz="1800" b="1" i="1" dirty="0" smtClean="0">
                <a:solidFill>
                  <a:srgbClr val="800000"/>
                </a:solidFill>
              </a:rPr>
              <a:t>Who </a:t>
            </a:r>
            <a:r>
              <a:rPr lang="en-US" sz="1800" b="1" i="1" dirty="0">
                <a:solidFill>
                  <a:srgbClr val="800000"/>
                </a:solidFill>
              </a:rPr>
              <a:t>shall not </a:t>
            </a:r>
            <a:r>
              <a:rPr lang="en-US" sz="1800" b="1" i="1" u="sng" dirty="0">
                <a:solidFill>
                  <a:srgbClr val="800000"/>
                </a:solidFill>
              </a:rPr>
              <a:t>fear</a:t>
            </a:r>
            <a:r>
              <a:rPr lang="en-US" sz="1800" b="1" i="1" dirty="0">
                <a:solidFill>
                  <a:srgbClr val="800000"/>
                </a:solidFill>
              </a:rPr>
              <a:t> You</a:t>
            </a:r>
            <a:r>
              <a:rPr lang="en-US" sz="1800" i="1" dirty="0">
                <a:solidFill>
                  <a:srgbClr val="800000"/>
                </a:solidFill>
              </a:rPr>
              <a:t>, O Lord, </a:t>
            </a:r>
            <a:r>
              <a:rPr lang="en-US" sz="1800" b="1" i="1" dirty="0">
                <a:solidFill>
                  <a:srgbClr val="800000"/>
                </a:solidFill>
              </a:rPr>
              <a:t>and </a:t>
            </a:r>
            <a:r>
              <a:rPr lang="en-US" sz="1800" b="1" i="1" u="sng" dirty="0">
                <a:solidFill>
                  <a:srgbClr val="800000"/>
                </a:solidFill>
              </a:rPr>
              <a:t>glorify</a:t>
            </a:r>
            <a:r>
              <a:rPr lang="en-US" sz="1800" b="1" i="1" dirty="0">
                <a:solidFill>
                  <a:srgbClr val="800000"/>
                </a:solidFill>
              </a:rPr>
              <a:t> Your name</a:t>
            </a:r>
            <a:r>
              <a:rPr lang="en-US" sz="1800" i="1" dirty="0">
                <a:solidFill>
                  <a:srgbClr val="800000"/>
                </a:solidFill>
              </a:rPr>
              <a:t>? </a:t>
            </a:r>
            <a:r>
              <a:rPr lang="en-US" sz="1800" b="1" i="1" dirty="0">
                <a:solidFill>
                  <a:srgbClr val="800000"/>
                </a:solidFill>
              </a:rPr>
              <a:t>For You </a:t>
            </a:r>
            <a:r>
              <a:rPr lang="en-US" sz="1800" b="1" i="1" u="sng" dirty="0">
                <a:solidFill>
                  <a:srgbClr val="800000"/>
                </a:solidFill>
              </a:rPr>
              <a:t>alone are holy</a:t>
            </a:r>
            <a:r>
              <a:rPr lang="en-US" sz="1800" i="1" dirty="0">
                <a:solidFill>
                  <a:srgbClr val="800000"/>
                </a:solidFill>
              </a:rPr>
              <a:t>. For </a:t>
            </a:r>
            <a:r>
              <a:rPr lang="en-US" sz="1800" b="1" i="1" u="sng" dirty="0">
                <a:solidFill>
                  <a:srgbClr val="800000"/>
                </a:solidFill>
              </a:rPr>
              <a:t>all nations</a:t>
            </a:r>
            <a:r>
              <a:rPr lang="en-US" sz="1800" b="1" i="1" dirty="0">
                <a:solidFill>
                  <a:srgbClr val="800000"/>
                </a:solidFill>
              </a:rPr>
              <a:t> shall come and </a:t>
            </a:r>
            <a:r>
              <a:rPr lang="en-US" sz="1800" b="1" i="1" u="sng" dirty="0">
                <a:solidFill>
                  <a:srgbClr val="800000"/>
                </a:solidFill>
              </a:rPr>
              <a:t>worship</a:t>
            </a:r>
            <a:r>
              <a:rPr lang="en-US" sz="1800" b="1" i="1" dirty="0">
                <a:solidFill>
                  <a:srgbClr val="800000"/>
                </a:solidFill>
              </a:rPr>
              <a:t> before You</a:t>
            </a:r>
            <a:r>
              <a:rPr lang="en-US" sz="1800" i="1" dirty="0">
                <a:solidFill>
                  <a:srgbClr val="800000"/>
                </a:solidFill>
              </a:rPr>
              <a:t>, </a:t>
            </a:r>
            <a:r>
              <a:rPr lang="en-US" sz="1800" b="1" i="1" dirty="0">
                <a:solidFill>
                  <a:srgbClr val="800000"/>
                </a:solidFill>
              </a:rPr>
              <a:t>For Your </a:t>
            </a:r>
            <a:r>
              <a:rPr lang="en-US" sz="1800" b="1" i="1" u="sng" dirty="0">
                <a:solidFill>
                  <a:srgbClr val="800000"/>
                </a:solidFill>
              </a:rPr>
              <a:t>judgments</a:t>
            </a:r>
            <a:r>
              <a:rPr lang="en-US" sz="1800" b="1" i="1" dirty="0">
                <a:solidFill>
                  <a:srgbClr val="800000"/>
                </a:solidFill>
              </a:rPr>
              <a:t> have been </a:t>
            </a:r>
            <a:r>
              <a:rPr lang="en-US" sz="1800" b="1" i="1" u="sng" dirty="0">
                <a:solidFill>
                  <a:srgbClr val="800000"/>
                </a:solidFill>
              </a:rPr>
              <a:t>manifested</a:t>
            </a:r>
            <a:r>
              <a:rPr lang="en-US" sz="1800" i="1" dirty="0" smtClean="0">
                <a:solidFill>
                  <a:srgbClr val="800000"/>
                </a:solidFill>
              </a:rPr>
              <a:t>.” 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800000"/>
                </a:solidFill>
              </a:rPr>
              <a:t>Revelation 15:3-4</a:t>
            </a:r>
            <a:r>
              <a:rPr lang="en-US" sz="18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Even those suffering martyrdom recognize God to be</a:t>
            </a:r>
            <a:r>
              <a:rPr lang="en-US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1400" i="1" dirty="0" smtClean="0">
                <a:solidFill>
                  <a:srgbClr val="800000"/>
                </a:solidFill>
              </a:rPr>
              <a:t>“Great and marvelous are your works”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b="1" dirty="0" smtClean="0">
                <a:solidFill>
                  <a:srgbClr val="800000"/>
                </a:solidFill>
              </a:rPr>
              <a:t>Psalm 92:5; 98:1; 145:17</a:t>
            </a:r>
            <a:r>
              <a:rPr lang="en-US" sz="1400" dirty="0" smtClean="0"/>
              <a:t>).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1400" i="1" dirty="0" smtClean="0">
                <a:solidFill>
                  <a:srgbClr val="800000"/>
                </a:solidFill>
              </a:rPr>
              <a:t>“Just and true”</a:t>
            </a:r>
          </a:p>
          <a:p>
            <a:pPr lvl="1">
              <a:spcBef>
                <a:spcPts val="0"/>
              </a:spcBef>
            </a:pPr>
            <a:r>
              <a:rPr lang="en-US" sz="1400" i="1" dirty="0" smtClean="0">
                <a:solidFill>
                  <a:srgbClr val="800000"/>
                </a:solidFill>
              </a:rPr>
              <a:t>“Holy”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Worthy of reverence and </a:t>
            </a:r>
            <a:r>
              <a:rPr lang="en-US" sz="1400" dirty="0" smtClean="0"/>
              <a:t>glory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Worthy of worship from </a:t>
            </a:r>
            <a:r>
              <a:rPr lang="en-US" sz="1400" i="1" dirty="0" smtClean="0">
                <a:solidFill>
                  <a:srgbClr val="800000"/>
                </a:solidFill>
              </a:rPr>
              <a:t>“all nations</a:t>
            </a:r>
            <a:r>
              <a:rPr lang="en-US" sz="1400" i="1" dirty="0" smtClean="0">
                <a:solidFill>
                  <a:srgbClr val="800000"/>
                </a:solidFill>
              </a:rPr>
              <a:t>”</a:t>
            </a:r>
            <a:r>
              <a:rPr lang="en-US" sz="1400" dirty="0" smtClean="0"/>
              <a:t> (</a:t>
            </a:r>
            <a:r>
              <a:rPr lang="en-US" sz="1400" b="1" dirty="0" smtClean="0">
                <a:solidFill>
                  <a:srgbClr val="800000"/>
                </a:solidFill>
              </a:rPr>
              <a:t>Psalm 86:9; Jeremiah 10:7; Romans 14:11; Phil. 2:10-11</a:t>
            </a:r>
            <a:r>
              <a:rPr lang="en-US" sz="1400" dirty="0" smtClean="0"/>
              <a:t>).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Despite every miscarriage of justice, </a:t>
            </a:r>
            <a:r>
              <a:rPr lang="en-US" sz="1800" i="1" dirty="0" smtClean="0">
                <a:solidFill>
                  <a:srgbClr val="800000"/>
                </a:solidFill>
              </a:rPr>
              <a:t>“they are without excuse”</a:t>
            </a:r>
            <a:r>
              <a:rPr lang="en-US" sz="1800" dirty="0" smtClean="0"/>
              <a:t> (</a:t>
            </a:r>
            <a:r>
              <a:rPr lang="en-US" sz="1800" b="1" dirty="0" smtClean="0">
                <a:solidFill>
                  <a:srgbClr val="800000"/>
                </a:solidFill>
              </a:rPr>
              <a:t>Romans 1:18-22</a:t>
            </a:r>
            <a:r>
              <a:rPr lang="en-US" sz="1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Those most abused are not only ultimately delivered but also singing His praises.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The Song of Moses was foreshadowing of the Song of the Lamb - one and the same.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25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Song of Moses – Deliverance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rgbClr val="800000"/>
                </a:solidFill>
              </a:rPr>
              <a:t>Then </a:t>
            </a:r>
            <a:r>
              <a:rPr lang="en-US" sz="1800" b="1" i="1" dirty="0">
                <a:solidFill>
                  <a:srgbClr val="800000"/>
                </a:solidFill>
              </a:rPr>
              <a:t>Moses and the children of Israel sang this song to the LORD</a:t>
            </a:r>
            <a:r>
              <a:rPr lang="en-US" sz="1800" i="1" dirty="0">
                <a:solidFill>
                  <a:srgbClr val="800000"/>
                </a:solidFill>
              </a:rPr>
              <a:t>, and spoke, saying: </a:t>
            </a:r>
            <a:r>
              <a:rPr lang="en-US" sz="1800" i="1" dirty="0" smtClean="0">
                <a:solidFill>
                  <a:srgbClr val="800000"/>
                </a:solidFill>
              </a:rPr>
              <a:t>“I </a:t>
            </a:r>
            <a:r>
              <a:rPr lang="en-US" sz="1800" i="1" dirty="0">
                <a:solidFill>
                  <a:srgbClr val="800000"/>
                </a:solidFill>
              </a:rPr>
              <a:t>will sing to the LORD, For </a:t>
            </a:r>
            <a:r>
              <a:rPr lang="en-US" sz="1800" b="1" i="1" dirty="0">
                <a:solidFill>
                  <a:srgbClr val="800000"/>
                </a:solidFill>
              </a:rPr>
              <a:t>He has triumphed gloriously!</a:t>
            </a:r>
            <a:r>
              <a:rPr lang="en-US" sz="1800" i="1" dirty="0">
                <a:solidFill>
                  <a:srgbClr val="800000"/>
                </a:solidFill>
              </a:rPr>
              <a:t> The horse and its rider He has thrown into the sea</a:t>
            </a:r>
            <a:r>
              <a:rPr lang="en-US" sz="1800" i="1" dirty="0" smtClean="0">
                <a:solidFill>
                  <a:srgbClr val="800000"/>
                </a:solidFill>
              </a:rPr>
              <a:t>!  The </a:t>
            </a:r>
            <a:r>
              <a:rPr lang="en-US" sz="1800" b="1" i="1" dirty="0">
                <a:solidFill>
                  <a:srgbClr val="800000"/>
                </a:solidFill>
              </a:rPr>
              <a:t>LORD is my strength and song</a:t>
            </a:r>
            <a:r>
              <a:rPr lang="en-US" sz="1800" i="1" dirty="0">
                <a:solidFill>
                  <a:srgbClr val="800000"/>
                </a:solidFill>
              </a:rPr>
              <a:t>, And He has become my </a:t>
            </a:r>
            <a:r>
              <a:rPr lang="en-US" sz="1800" b="1" i="1" dirty="0">
                <a:solidFill>
                  <a:srgbClr val="800000"/>
                </a:solidFill>
              </a:rPr>
              <a:t>salvation</a:t>
            </a:r>
            <a:r>
              <a:rPr lang="en-US" sz="1800" i="1" dirty="0">
                <a:solidFill>
                  <a:srgbClr val="800000"/>
                </a:solidFill>
              </a:rPr>
              <a:t>; He </a:t>
            </a:r>
            <a:r>
              <a:rPr lang="en-US" sz="1800" b="1" i="1" dirty="0">
                <a:solidFill>
                  <a:srgbClr val="800000"/>
                </a:solidFill>
              </a:rPr>
              <a:t>is my God, and I will praise Him</a:t>
            </a:r>
            <a:r>
              <a:rPr lang="en-US" sz="1800" i="1" dirty="0">
                <a:solidFill>
                  <a:srgbClr val="800000"/>
                </a:solidFill>
              </a:rPr>
              <a:t>; My </a:t>
            </a:r>
            <a:r>
              <a:rPr lang="en-US" sz="1800" i="1" dirty="0" smtClean="0">
                <a:solidFill>
                  <a:srgbClr val="800000"/>
                </a:solidFill>
              </a:rPr>
              <a:t>father’s </a:t>
            </a:r>
            <a:r>
              <a:rPr lang="en-US" sz="1800" i="1" dirty="0">
                <a:solidFill>
                  <a:srgbClr val="800000"/>
                </a:solidFill>
              </a:rPr>
              <a:t>God, and I will exalt Him</a:t>
            </a:r>
            <a:r>
              <a:rPr lang="en-US" sz="1800" i="1" dirty="0" smtClean="0">
                <a:solidFill>
                  <a:srgbClr val="800000"/>
                </a:solidFill>
              </a:rPr>
              <a:t>.  The </a:t>
            </a:r>
            <a:r>
              <a:rPr lang="en-US" sz="1800" i="1" dirty="0">
                <a:solidFill>
                  <a:srgbClr val="800000"/>
                </a:solidFill>
              </a:rPr>
              <a:t>LORD is a man of war; The LORD is His name</a:t>
            </a:r>
            <a:r>
              <a:rPr lang="en-US" sz="1800" i="1" dirty="0" smtClean="0">
                <a:solidFill>
                  <a:srgbClr val="800000"/>
                </a:solidFill>
              </a:rPr>
              <a:t>.  … Your </a:t>
            </a:r>
            <a:r>
              <a:rPr lang="en-US" sz="1800" i="1" dirty="0">
                <a:solidFill>
                  <a:srgbClr val="800000"/>
                </a:solidFill>
              </a:rPr>
              <a:t>right hand, O LORD, has become glorious in power; Your right hand, O LORD, has dashed the enemy in pieces</a:t>
            </a:r>
            <a:r>
              <a:rPr lang="en-US" sz="1800" i="1" dirty="0" smtClean="0">
                <a:solidFill>
                  <a:srgbClr val="800000"/>
                </a:solidFill>
              </a:rPr>
              <a:t>.  And </a:t>
            </a:r>
            <a:r>
              <a:rPr lang="en-US" sz="1800" b="1" i="1" dirty="0">
                <a:solidFill>
                  <a:srgbClr val="800000"/>
                </a:solidFill>
              </a:rPr>
              <a:t>in the greatness of Your excellence You have overthrown those who rose against You</a:t>
            </a:r>
            <a:r>
              <a:rPr lang="en-US" sz="1800" i="1" dirty="0">
                <a:solidFill>
                  <a:srgbClr val="800000"/>
                </a:solidFill>
              </a:rPr>
              <a:t>; You sent forth Your wrath; It consumed them like stubble</a:t>
            </a:r>
            <a:r>
              <a:rPr lang="en-US" sz="1800" i="1" dirty="0" smtClean="0">
                <a:solidFill>
                  <a:srgbClr val="800000"/>
                </a:solidFill>
              </a:rPr>
              <a:t>. …  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Who </a:t>
            </a:r>
            <a:r>
              <a:rPr lang="en-US" sz="1800" b="1" i="1" u="sng" dirty="0">
                <a:solidFill>
                  <a:srgbClr val="800000"/>
                </a:solidFill>
              </a:rPr>
              <a:t>is like You</a:t>
            </a:r>
            <a:r>
              <a:rPr lang="en-US" sz="1800" b="1" i="1" dirty="0">
                <a:solidFill>
                  <a:srgbClr val="800000"/>
                </a:solidFill>
              </a:rPr>
              <a:t>, O LORD, among the gods? Who is like You, </a:t>
            </a:r>
            <a:r>
              <a:rPr lang="en-US" sz="1800" b="1" i="1" u="sng" dirty="0">
                <a:solidFill>
                  <a:srgbClr val="800000"/>
                </a:solidFill>
              </a:rPr>
              <a:t>glorious in holiness</a:t>
            </a:r>
            <a:r>
              <a:rPr lang="en-US" sz="1800" b="1" i="1" dirty="0">
                <a:solidFill>
                  <a:srgbClr val="800000"/>
                </a:solidFill>
              </a:rPr>
              <a:t>, </a:t>
            </a:r>
            <a:r>
              <a:rPr lang="en-US" sz="1800" b="1" i="1" u="sng" dirty="0">
                <a:solidFill>
                  <a:srgbClr val="800000"/>
                </a:solidFill>
              </a:rPr>
              <a:t>Fearful</a:t>
            </a:r>
            <a:r>
              <a:rPr lang="en-US" sz="1800" b="1" i="1" dirty="0">
                <a:solidFill>
                  <a:srgbClr val="800000"/>
                </a:solidFill>
              </a:rPr>
              <a:t> in praises, doing wonders</a:t>
            </a:r>
            <a:r>
              <a:rPr lang="en-US" sz="1800" b="1" i="1" dirty="0" smtClean="0">
                <a:solidFill>
                  <a:srgbClr val="800000"/>
                </a:solidFill>
              </a:rPr>
              <a:t>?</a:t>
            </a:r>
            <a:r>
              <a:rPr lang="en-US" sz="1800" i="1" dirty="0" smtClean="0">
                <a:solidFill>
                  <a:srgbClr val="800000"/>
                </a:solidFill>
              </a:rPr>
              <a:t> … You </a:t>
            </a:r>
            <a:r>
              <a:rPr lang="en-US" sz="1800" i="1" dirty="0">
                <a:solidFill>
                  <a:srgbClr val="800000"/>
                </a:solidFill>
              </a:rPr>
              <a:t>in </a:t>
            </a:r>
            <a:r>
              <a:rPr lang="en-US" sz="1800" b="1" i="1" dirty="0">
                <a:solidFill>
                  <a:srgbClr val="800000"/>
                </a:solidFill>
              </a:rPr>
              <a:t>Your mercy </a:t>
            </a:r>
            <a:r>
              <a:rPr lang="en-US" sz="1800" i="1" dirty="0">
                <a:solidFill>
                  <a:srgbClr val="800000"/>
                </a:solidFill>
              </a:rPr>
              <a:t>have led forth The people whom You have redeemed; </a:t>
            </a:r>
            <a:r>
              <a:rPr lang="en-US" sz="1800" b="1" i="1" dirty="0">
                <a:solidFill>
                  <a:srgbClr val="800000"/>
                </a:solidFill>
              </a:rPr>
              <a:t>You have guided them in Your strength To Your holy habitation</a:t>
            </a:r>
            <a:r>
              <a:rPr lang="en-US" sz="1800" i="1" dirty="0" smtClean="0">
                <a:solidFill>
                  <a:srgbClr val="800000"/>
                </a:solidFill>
              </a:rPr>
              <a:t>. … Fear </a:t>
            </a:r>
            <a:r>
              <a:rPr lang="en-US" sz="1800" i="1" dirty="0">
                <a:solidFill>
                  <a:srgbClr val="800000"/>
                </a:solidFill>
              </a:rPr>
              <a:t>and dread will fall on them; By the greatness of Your arm They will be as still as a stone, Till Your people pass over, O LORD, Till the people pass over Whom You have purchased</a:t>
            </a:r>
            <a:r>
              <a:rPr lang="en-US" sz="1800" i="1" dirty="0" smtClean="0">
                <a:solidFill>
                  <a:srgbClr val="800000"/>
                </a:solidFill>
              </a:rPr>
              <a:t>.  </a:t>
            </a:r>
            <a:r>
              <a:rPr lang="en-US" sz="1800" b="1" i="1" dirty="0" smtClean="0">
                <a:solidFill>
                  <a:srgbClr val="800000"/>
                </a:solidFill>
              </a:rPr>
              <a:t>You </a:t>
            </a:r>
            <a:r>
              <a:rPr lang="en-US" sz="1800" b="1" i="1" dirty="0">
                <a:solidFill>
                  <a:srgbClr val="800000"/>
                </a:solidFill>
              </a:rPr>
              <a:t>will bring them in and plant them In the mountain of Your inheritance, In the place, O LORD, which </a:t>
            </a:r>
            <a:r>
              <a:rPr lang="en-US" sz="1800" b="1" i="1" u="sng" dirty="0">
                <a:solidFill>
                  <a:srgbClr val="800000"/>
                </a:solidFill>
              </a:rPr>
              <a:t>You have made For Your own dwelling</a:t>
            </a:r>
            <a:r>
              <a:rPr lang="en-US" sz="1800" b="1" i="1" dirty="0">
                <a:solidFill>
                  <a:srgbClr val="800000"/>
                </a:solidFill>
              </a:rPr>
              <a:t>, The </a:t>
            </a:r>
            <a:r>
              <a:rPr lang="en-US" sz="1800" b="1" i="1" u="sng" dirty="0">
                <a:solidFill>
                  <a:srgbClr val="800000"/>
                </a:solidFill>
              </a:rPr>
              <a:t>sanctuary</a:t>
            </a:r>
            <a:r>
              <a:rPr lang="en-US" sz="1800" b="1" i="1" dirty="0">
                <a:solidFill>
                  <a:srgbClr val="800000"/>
                </a:solidFill>
              </a:rPr>
              <a:t>, O Lord, which </a:t>
            </a:r>
            <a:r>
              <a:rPr lang="en-US" sz="1800" b="1" i="1" u="sng" dirty="0">
                <a:solidFill>
                  <a:srgbClr val="800000"/>
                </a:solidFill>
              </a:rPr>
              <a:t>Your hands have established</a:t>
            </a:r>
            <a:r>
              <a:rPr lang="en-US" sz="1800" i="1" dirty="0" smtClean="0">
                <a:solidFill>
                  <a:srgbClr val="800000"/>
                </a:solidFill>
              </a:rPr>
              <a:t>.  </a:t>
            </a:r>
            <a:r>
              <a:rPr lang="en-US" sz="1800" b="1" i="1" dirty="0" smtClean="0">
                <a:solidFill>
                  <a:srgbClr val="800000"/>
                </a:solidFill>
              </a:rPr>
              <a:t>The </a:t>
            </a:r>
            <a:r>
              <a:rPr lang="en-US" sz="1800" b="1" i="1" dirty="0">
                <a:solidFill>
                  <a:srgbClr val="800000"/>
                </a:solidFill>
              </a:rPr>
              <a:t>LORD shall reign forever and ever</a:t>
            </a:r>
            <a:r>
              <a:rPr lang="en-US" sz="1800" i="1" dirty="0" smtClean="0">
                <a:solidFill>
                  <a:srgbClr val="800000"/>
                </a:solidFill>
              </a:rPr>
              <a:t>.”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Exodus </a:t>
            </a:r>
            <a:r>
              <a:rPr lang="en-US" sz="1800" b="1" dirty="0" smtClean="0">
                <a:solidFill>
                  <a:srgbClr val="800000"/>
                </a:solidFill>
              </a:rPr>
              <a:t>15:1-18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97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Seven Bowls of Wrath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4"/>
            </a:pPr>
            <a:r>
              <a:rPr lang="en-US" sz="2000" dirty="0" smtClean="0"/>
              <a:t>What </a:t>
            </a:r>
            <a:r>
              <a:rPr lang="en-US" sz="2000" dirty="0"/>
              <a:t>were provided to the seven angels, and what was represented by them?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 After these things I looked, and behold, </a:t>
            </a:r>
            <a:r>
              <a:rPr lang="en-US" sz="2000" b="1" i="1" dirty="0" smtClean="0">
                <a:solidFill>
                  <a:srgbClr val="800000"/>
                </a:solidFill>
              </a:rPr>
              <a:t>the temple of the tabernacle of the testimony in heaven was opened</a:t>
            </a:r>
            <a:r>
              <a:rPr lang="en-US" sz="2000" i="1" dirty="0" smtClean="0">
                <a:solidFill>
                  <a:srgbClr val="800000"/>
                </a:solidFill>
              </a:rPr>
              <a:t>.  And </a:t>
            </a:r>
            <a:r>
              <a:rPr lang="en-US" sz="2000" b="1" i="1" dirty="0" smtClean="0">
                <a:solidFill>
                  <a:srgbClr val="800000"/>
                </a:solidFill>
              </a:rPr>
              <a:t>out of the temple came the seven angels having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the seven plagues</a:t>
            </a:r>
            <a:r>
              <a:rPr lang="en-US" sz="2000" i="1" dirty="0" smtClean="0">
                <a:solidFill>
                  <a:srgbClr val="800000"/>
                </a:solidFill>
              </a:rPr>
              <a:t>, clothed in pure bright linen, and having their chests girded with golden bands.  Then </a:t>
            </a:r>
            <a:r>
              <a:rPr lang="en-US" sz="2000" b="1" i="1" dirty="0" smtClean="0">
                <a:solidFill>
                  <a:srgbClr val="800000"/>
                </a:solidFill>
              </a:rPr>
              <a:t>one of the four living creatures gave to the seven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angels seven golden bowls full of the wrath</a:t>
            </a:r>
            <a:r>
              <a:rPr lang="en-US" sz="2000" b="1" i="1" dirty="0" smtClean="0">
                <a:solidFill>
                  <a:srgbClr val="800000"/>
                </a:solidFill>
              </a:rPr>
              <a:t> of God </a:t>
            </a:r>
            <a:r>
              <a:rPr lang="en-US" sz="2000" i="1" dirty="0" smtClean="0">
                <a:solidFill>
                  <a:srgbClr val="800000"/>
                </a:solidFill>
              </a:rPr>
              <a:t>who lives forever and ever. 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15:5-7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Loosening the seven </a:t>
            </a:r>
            <a:r>
              <a:rPr lang="en-US" sz="2000" i="1" dirty="0" smtClean="0">
                <a:solidFill>
                  <a:srgbClr val="800000"/>
                </a:solidFill>
              </a:rPr>
              <a:t>“seals”</a:t>
            </a:r>
            <a:r>
              <a:rPr lang="en-US" sz="2000" dirty="0" smtClean="0"/>
              <a:t> </a:t>
            </a:r>
            <a:r>
              <a:rPr lang="en-US" sz="2000" b="1" i="1" dirty="0" smtClean="0"/>
              <a:t>reveal</a:t>
            </a:r>
            <a:r>
              <a:rPr lang="en-US" sz="2000" dirty="0" smtClean="0"/>
              <a:t>, </a:t>
            </a:r>
            <a:r>
              <a:rPr lang="en-US" sz="2000" b="1" i="1" dirty="0" smtClean="0"/>
              <a:t>unleashed </a:t>
            </a:r>
            <a:r>
              <a:rPr lang="en-US" sz="2000" dirty="0" smtClean="0"/>
              <a:t>God’s </a:t>
            </a:r>
            <a:r>
              <a:rPr lang="en-US" sz="2000" dirty="0" smtClean="0"/>
              <a:t>plan of judgment.</a:t>
            </a:r>
          </a:p>
          <a:p>
            <a:r>
              <a:rPr lang="en-US" sz="2000" dirty="0" smtClean="0"/>
              <a:t>Sounding the seven </a:t>
            </a:r>
            <a:r>
              <a:rPr lang="en-US" sz="2000" i="1" dirty="0" smtClean="0">
                <a:solidFill>
                  <a:srgbClr val="800000"/>
                </a:solidFill>
              </a:rPr>
              <a:t>“trumpets”</a:t>
            </a:r>
            <a:r>
              <a:rPr lang="en-US" sz="2000" dirty="0" smtClean="0"/>
              <a:t> </a:t>
            </a:r>
            <a:r>
              <a:rPr lang="en-US" sz="2000" b="1" i="1" dirty="0" smtClean="0"/>
              <a:t>warn</a:t>
            </a:r>
            <a:r>
              <a:rPr lang="en-US" sz="2000" dirty="0" smtClean="0"/>
              <a:t> of judgment through </a:t>
            </a:r>
            <a:r>
              <a:rPr lang="en-US" sz="2000" b="1" i="1" dirty="0" smtClean="0"/>
              <a:t>partial</a:t>
            </a:r>
            <a:r>
              <a:rPr lang="en-US" sz="2000" dirty="0" smtClean="0"/>
              <a:t> destruction.</a:t>
            </a:r>
          </a:p>
          <a:p>
            <a:r>
              <a:rPr lang="en-US" sz="2000" dirty="0" smtClean="0"/>
              <a:t>Pouring the seven </a:t>
            </a:r>
            <a:r>
              <a:rPr lang="en-US" sz="2000" i="1" dirty="0" smtClean="0">
                <a:solidFill>
                  <a:srgbClr val="800000"/>
                </a:solidFill>
              </a:rPr>
              <a:t>“bowls of wrath”</a:t>
            </a:r>
            <a:r>
              <a:rPr lang="en-US" sz="2000" dirty="0" smtClean="0"/>
              <a:t> </a:t>
            </a:r>
            <a:r>
              <a:rPr lang="en-US" sz="2000" b="1" i="1" dirty="0" smtClean="0"/>
              <a:t>execute</a:t>
            </a:r>
            <a:r>
              <a:rPr lang="en-US" sz="2000" dirty="0" smtClean="0"/>
              <a:t> judgment through </a:t>
            </a:r>
            <a:r>
              <a:rPr lang="en-US" sz="2000" b="1" i="1" dirty="0" smtClean="0"/>
              <a:t>full</a:t>
            </a:r>
            <a:r>
              <a:rPr lang="en-US" sz="2000" dirty="0" smtClean="0"/>
              <a:t> destruction.</a:t>
            </a:r>
          </a:p>
          <a:p>
            <a:r>
              <a:rPr lang="en-US" sz="2000" dirty="0" smtClean="0"/>
              <a:t>The</a:t>
            </a:r>
            <a:r>
              <a:rPr lang="en-US" sz="2000" i="1" dirty="0" smtClean="0">
                <a:solidFill>
                  <a:srgbClr val="800000"/>
                </a:solidFill>
              </a:rPr>
              <a:t> “bowls”</a:t>
            </a:r>
            <a:r>
              <a:rPr lang="en-US" sz="2000" dirty="0" smtClean="0"/>
              <a:t> affect the same elements as the </a:t>
            </a:r>
            <a:r>
              <a:rPr lang="en-US" sz="2000" i="1" dirty="0" smtClean="0">
                <a:solidFill>
                  <a:srgbClr val="800000"/>
                </a:solidFill>
              </a:rPr>
              <a:t>“trumpets”</a:t>
            </a:r>
            <a:r>
              <a:rPr lang="en-US" sz="2000" dirty="0" smtClean="0"/>
              <a:t>, but to greater extent.</a:t>
            </a:r>
          </a:p>
          <a:p>
            <a:r>
              <a:rPr lang="en-US" sz="2000" dirty="0" smtClean="0"/>
              <a:t>God’s judgment of Rome has escalated so there is no turning back, although opportunities to repent will still be presented.</a:t>
            </a:r>
          </a:p>
        </p:txBody>
      </p:sp>
    </p:spTree>
    <p:extLst>
      <p:ext uri="{BB962C8B-B14F-4D97-AF65-F5344CB8AC3E}">
        <p14:creationId xmlns:p14="http://schemas.microsoft.com/office/powerpoint/2010/main" val="41634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Temple without Entrance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5"/>
            </a:pPr>
            <a:r>
              <a:rPr lang="en-US" sz="2000" dirty="0" smtClean="0"/>
              <a:t> </a:t>
            </a:r>
            <a:r>
              <a:rPr lang="en-US" sz="2000" dirty="0"/>
              <a:t>What happened to the temple, and what is the point of this occurrence?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temple was filled</a:t>
            </a:r>
            <a:r>
              <a:rPr lang="en-US" sz="2000" b="1" i="1" dirty="0" smtClean="0">
                <a:solidFill>
                  <a:srgbClr val="800000"/>
                </a:solidFill>
              </a:rPr>
              <a:t> with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smoke</a:t>
            </a:r>
            <a:r>
              <a:rPr lang="en-US" sz="2000" b="1" i="1" dirty="0" smtClean="0">
                <a:solidFill>
                  <a:srgbClr val="800000"/>
                </a:solidFill>
              </a:rPr>
              <a:t> from 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glory of God</a:t>
            </a:r>
            <a:r>
              <a:rPr lang="en-US" sz="2000" b="1" i="1" dirty="0" smtClean="0">
                <a:solidFill>
                  <a:srgbClr val="800000"/>
                </a:solidFill>
              </a:rPr>
              <a:t> and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from His power</a:t>
            </a:r>
            <a:r>
              <a:rPr lang="en-US" sz="2000" i="1" dirty="0" smtClean="0">
                <a:solidFill>
                  <a:srgbClr val="800000"/>
                </a:solidFill>
              </a:rPr>
              <a:t>, and </a:t>
            </a:r>
            <a:r>
              <a:rPr lang="en-US" sz="2000" b="1" i="1" dirty="0" smtClean="0">
                <a:solidFill>
                  <a:srgbClr val="800000"/>
                </a:solidFill>
              </a:rPr>
              <a:t>no one was able to enter the temple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till the seven plagues</a:t>
            </a:r>
            <a:r>
              <a:rPr lang="en-US" sz="2000" b="1" i="1" dirty="0" smtClean="0">
                <a:solidFill>
                  <a:srgbClr val="800000"/>
                </a:solidFill>
              </a:rPr>
              <a:t> of the seven angels were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completed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15:8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Mt. Sinai was covered in smoke upon God’s descent (</a:t>
            </a:r>
            <a:r>
              <a:rPr lang="en-US" sz="2000" b="1" dirty="0" smtClean="0">
                <a:solidFill>
                  <a:srgbClr val="800000"/>
                </a:solidFill>
              </a:rPr>
              <a:t>Exodus 19:18; Hab. 3:3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Indicates his burning anger preceding fiery retribution (</a:t>
            </a:r>
            <a:r>
              <a:rPr lang="en-US" sz="2000" b="1" dirty="0" smtClean="0">
                <a:solidFill>
                  <a:srgbClr val="800000"/>
                </a:solidFill>
              </a:rPr>
              <a:t>Psalm 18:6-15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May </a:t>
            </a:r>
            <a:r>
              <a:rPr lang="en-US" sz="2000" dirty="0" smtClean="0"/>
              <a:t>emphasize that the time of </a:t>
            </a:r>
            <a:r>
              <a:rPr lang="en-US" sz="2000" b="1" i="1" dirty="0" smtClean="0"/>
              <a:t>intercessory</a:t>
            </a:r>
            <a:r>
              <a:rPr lang="en-US" sz="2000" dirty="0" smtClean="0"/>
              <a:t> mercy was over.</a:t>
            </a:r>
          </a:p>
          <a:p>
            <a:r>
              <a:rPr lang="en-US" sz="2000" dirty="0" smtClean="0"/>
              <a:t>Compare to God telling people to stop praying: (</a:t>
            </a:r>
            <a:r>
              <a:rPr lang="en-US" sz="2000" b="1" dirty="0" smtClean="0">
                <a:solidFill>
                  <a:srgbClr val="800000"/>
                </a:solidFill>
              </a:rPr>
              <a:t>1 John 5:15-16; Jeremiah 11:14; Proverbs 1:24-33; John 17:9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Only judgment of Rome remained now.  It could not be averted.</a:t>
            </a:r>
          </a:p>
          <a:p>
            <a:r>
              <a:rPr lang="en-US" sz="2000" b="1" i="1" dirty="0" smtClean="0"/>
              <a:t>Individuals</a:t>
            </a:r>
            <a:r>
              <a:rPr lang="en-US" sz="2000" dirty="0" smtClean="0"/>
              <a:t> could still repent and be saved, but the </a:t>
            </a:r>
            <a:r>
              <a:rPr lang="en-US" sz="2000" b="1" i="1" dirty="0" smtClean="0"/>
              <a:t>empire</a:t>
            </a:r>
            <a:r>
              <a:rPr lang="en-US" sz="2000" dirty="0" smtClean="0"/>
              <a:t> was past saving.  </a:t>
            </a:r>
            <a:r>
              <a:rPr lang="en-US" sz="2000" i="1" dirty="0" smtClean="0">
                <a:solidFill>
                  <a:srgbClr val="800000"/>
                </a:solidFill>
              </a:rPr>
              <a:t>“It could not be healed”</a:t>
            </a:r>
            <a:r>
              <a:rPr lang="en-US" sz="2000" i="1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Jeremiah 51:7-9; 2 Chronicles 26:36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828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Discussed?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 numCol="3"/>
          <a:lstStyle/>
          <a:p>
            <a:pPr marL="228600" indent="-228600"/>
            <a:r>
              <a:rPr lang="en-US" sz="2000" dirty="0" smtClean="0"/>
              <a:t>Writing Style</a:t>
            </a:r>
          </a:p>
          <a:p>
            <a:pPr marL="228600" indent="-228600"/>
            <a:r>
              <a:rPr lang="en-US" sz="2000" dirty="0" smtClean="0"/>
              <a:t>Date of Writing</a:t>
            </a:r>
          </a:p>
          <a:p>
            <a:pPr marL="228600" indent="-228600"/>
            <a:r>
              <a:rPr lang="en-US" sz="2000" dirty="0" smtClean="0"/>
              <a:t>Author</a:t>
            </a:r>
          </a:p>
          <a:p>
            <a:pPr marL="228600" indent="-228600"/>
            <a:r>
              <a:rPr lang="en-US" sz="2000" dirty="0" smtClean="0"/>
              <a:t>Millennial Views</a:t>
            </a:r>
          </a:p>
          <a:p>
            <a:pPr marL="228600" indent="-228600"/>
            <a:r>
              <a:rPr lang="en-US" sz="2000" dirty="0" smtClean="0"/>
              <a:t>Interpretive Views</a:t>
            </a:r>
          </a:p>
          <a:p>
            <a:pPr marL="228600" indent="-228600"/>
            <a:r>
              <a:rPr lang="en-US" sz="2000" dirty="0" smtClean="0"/>
              <a:t>Sovereignty of God</a:t>
            </a:r>
          </a:p>
          <a:p>
            <a:pPr marL="228600" indent="-228600"/>
            <a:r>
              <a:rPr lang="en-US" sz="2000" dirty="0" smtClean="0"/>
              <a:t>Righteousness of God</a:t>
            </a:r>
          </a:p>
          <a:p>
            <a:pPr marL="228600" indent="-228600"/>
            <a:r>
              <a:rPr lang="en-US" sz="2000" dirty="0" smtClean="0"/>
              <a:t>Worthiness of the Lamb</a:t>
            </a:r>
          </a:p>
          <a:p>
            <a:pPr marL="228600" indent="-228600"/>
            <a:r>
              <a:rPr lang="en-US" sz="2000" dirty="0" smtClean="0"/>
              <a:t>Love of God</a:t>
            </a:r>
          </a:p>
          <a:p>
            <a:pPr marL="228600" indent="-228600"/>
            <a:r>
              <a:rPr lang="en-US" sz="2000" dirty="0" smtClean="0"/>
              <a:t>Faithful unto Death</a:t>
            </a:r>
          </a:p>
          <a:p>
            <a:pPr marL="228600" indent="-228600"/>
            <a:r>
              <a:rPr lang="en-US" sz="2000" dirty="0" smtClean="0"/>
              <a:t>Numeric Symbols</a:t>
            </a:r>
          </a:p>
          <a:p>
            <a:pPr marL="228600" indent="-228600"/>
            <a:r>
              <a:rPr lang="en-US" sz="2000" dirty="0" smtClean="0"/>
              <a:t>Structure and Outline</a:t>
            </a:r>
          </a:p>
          <a:p>
            <a:pPr marL="228600" indent="-228600"/>
            <a:r>
              <a:rPr lang="en-US" sz="2000" dirty="0" smtClean="0"/>
              <a:t>Christ among Lampstands</a:t>
            </a:r>
          </a:p>
          <a:p>
            <a:pPr marL="228600" indent="-228600"/>
            <a:r>
              <a:rPr lang="en-US" sz="2000" dirty="0" smtClean="0"/>
              <a:t>Letters to Seven Churches</a:t>
            </a:r>
          </a:p>
          <a:p>
            <a:pPr marL="228600" indent="-228600"/>
            <a:r>
              <a:rPr lang="en-US" sz="2000" dirty="0" smtClean="0"/>
              <a:t>God on His Throne</a:t>
            </a:r>
          </a:p>
          <a:p>
            <a:pPr marL="228600" indent="-228600"/>
            <a:r>
              <a:rPr lang="en-US" sz="2000" dirty="0" smtClean="0"/>
              <a:t>The Lamb takes the Scroll</a:t>
            </a:r>
          </a:p>
          <a:p>
            <a:pPr marL="228600" indent="-228600"/>
            <a:r>
              <a:rPr lang="en-US" sz="2000" dirty="0" smtClean="0"/>
              <a:t>Loosening the Seven Seals</a:t>
            </a:r>
          </a:p>
          <a:p>
            <a:pPr marL="457200" lvl="1" indent="-228600"/>
            <a:r>
              <a:rPr lang="en-US" sz="1600" dirty="0" smtClean="0"/>
              <a:t>The Four Horsemen</a:t>
            </a:r>
          </a:p>
          <a:p>
            <a:pPr marL="457200" lvl="1" indent="-228600"/>
            <a:r>
              <a:rPr lang="en-US" sz="1600" dirty="0" smtClean="0"/>
              <a:t>Saints under the Altar</a:t>
            </a:r>
          </a:p>
          <a:p>
            <a:pPr marL="457200" lvl="1" indent="-228600"/>
            <a:r>
              <a:rPr lang="en-US" sz="1600" dirty="0" smtClean="0"/>
              <a:t>The Day of the Lord</a:t>
            </a:r>
          </a:p>
          <a:p>
            <a:pPr marL="228600" indent="-228600"/>
            <a:r>
              <a:rPr lang="en-US" sz="2000" dirty="0" smtClean="0"/>
              <a:t>Sealing the 144,000</a:t>
            </a:r>
          </a:p>
          <a:p>
            <a:pPr marL="228600" indent="-228600"/>
            <a:r>
              <a:rPr lang="en-US" sz="2000" dirty="0" smtClean="0"/>
              <a:t>Glimpse of Paradise</a:t>
            </a:r>
          </a:p>
          <a:p>
            <a:pPr marL="228600" indent="-228600"/>
            <a:r>
              <a:rPr lang="en-US" sz="2000" dirty="0" smtClean="0"/>
              <a:t>Sounding Seven Trumpets</a:t>
            </a:r>
          </a:p>
          <a:p>
            <a:pPr marL="457200" lvl="1" indent="-228600"/>
            <a:r>
              <a:rPr lang="en-US" sz="1600" dirty="0" smtClean="0"/>
              <a:t>The Four Plagues</a:t>
            </a:r>
          </a:p>
          <a:p>
            <a:pPr marL="457200" lvl="1" indent="-228600"/>
            <a:r>
              <a:rPr lang="en-US" sz="1600" dirty="0" smtClean="0"/>
              <a:t>Locusts of Bottomless Pit</a:t>
            </a:r>
          </a:p>
          <a:p>
            <a:pPr marL="457200" lvl="1" indent="-228600"/>
            <a:r>
              <a:rPr lang="en-US" sz="1600" dirty="0" smtClean="0"/>
              <a:t>Fiery Army of Four Angels</a:t>
            </a:r>
          </a:p>
          <a:p>
            <a:pPr marL="228600" indent="-228600"/>
            <a:r>
              <a:rPr lang="en-US" sz="2000" dirty="0" smtClean="0"/>
              <a:t>Mighty Angel, Little Book</a:t>
            </a:r>
          </a:p>
          <a:p>
            <a:pPr marL="228600" indent="-228600"/>
            <a:r>
              <a:rPr lang="en-US" sz="2000" dirty="0" smtClean="0"/>
              <a:t>Two Witnesses</a:t>
            </a:r>
          </a:p>
          <a:p>
            <a:pPr marL="228600" indent="-228600"/>
            <a:r>
              <a:rPr lang="en-US" sz="2000" dirty="0" smtClean="0"/>
              <a:t>Child, Woman, &amp; Dragon</a:t>
            </a:r>
          </a:p>
          <a:p>
            <a:pPr marL="228600" indent="-228600"/>
            <a:r>
              <a:rPr lang="en-US" sz="2000" dirty="0" smtClean="0"/>
              <a:t>Prophecies of Daniel</a:t>
            </a:r>
          </a:p>
          <a:p>
            <a:pPr marL="228600" indent="-228600"/>
            <a:r>
              <a:rPr lang="en-US" sz="2000" dirty="0" smtClean="0"/>
              <a:t>Sea Beast</a:t>
            </a:r>
          </a:p>
          <a:p>
            <a:pPr marL="228600" indent="-228600"/>
            <a:r>
              <a:rPr lang="en-US" sz="2000" dirty="0" smtClean="0"/>
              <a:t>Earth Beast, False Prophet</a:t>
            </a:r>
          </a:p>
          <a:p>
            <a:pPr marL="228600" indent="-228600"/>
            <a:r>
              <a:rPr lang="en-US" sz="2000" dirty="0" smtClean="0"/>
              <a:t>Lamb on Mt. Zion</a:t>
            </a:r>
          </a:p>
          <a:p>
            <a:pPr marL="228600" indent="-228600"/>
            <a:r>
              <a:rPr lang="en-US" sz="2000" dirty="0" smtClean="0"/>
              <a:t>Exalted Army of 144,000</a:t>
            </a:r>
          </a:p>
          <a:p>
            <a:pPr marL="228600" indent="-228600"/>
            <a:r>
              <a:rPr lang="en-US" sz="2000" dirty="0" smtClean="0"/>
              <a:t>Messages of Angels</a:t>
            </a:r>
          </a:p>
          <a:p>
            <a:pPr marL="228600" indent="-228600"/>
            <a:r>
              <a:rPr lang="en-US" sz="2000" dirty="0" smtClean="0"/>
              <a:t>Harvesting the Earth</a:t>
            </a:r>
          </a:p>
          <a:p>
            <a:pPr marL="228600" indent="-228600"/>
            <a:r>
              <a:rPr lang="en-US" sz="2000" dirty="0" smtClean="0"/>
              <a:t>Prelude to Seven Bowls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9402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</a:t>
            </a:r>
            <a:r>
              <a:rPr lang="en-US" sz="1800" b="1" dirty="0" smtClean="0"/>
              <a:t>17 </a:t>
            </a:r>
            <a:r>
              <a:rPr lang="en-US" sz="1800" b="1" dirty="0" smtClean="0"/>
              <a:t>– </a:t>
            </a:r>
            <a:r>
              <a:rPr lang="en-US" sz="1800" dirty="0"/>
              <a:t>The Seven Bowls of Wrath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02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First Three Bowls </a:t>
            </a:r>
            <a:r>
              <a:rPr lang="en-US" dirty="0" smtClean="0"/>
              <a:t>Revelation 16:1-4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Contrasting Sides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48733" y="914400"/>
            <a:ext cx="4447766" cy="414448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800000"/>
                </a:solidFill>
              </a:rPr>
              <a:t>Organization &amp; </a:t>
            </a:r>
            <a:r>
              <a:rPr lang="en-US" b="1" u="sng" dirty="0" smtClean="0">
                <a:solidFill>
                  <a:srgbClr val="800000"/>
                </a:solidFill>
              </a:rPr>
              <a:t>Agents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God on the throne</a:t>
            </a:r>
          </a:p>
          <a:p>
            <a:r>
              <a:rPr lang="en-US" dirty="0" smtClean="0"/>
              <a:t>Jesus, the worthy Lamb on Zion</a:t>
            </a:r>
          </a:p>
          <a:p>
            <a:r>
              <a:rPr lang="en-US" dirty="0" smtClean="0"/>
              <a:t>Two Witnesses</a:t>
            </a:r>
          </a:p>
          <a:p>
            <a:r>
              <a:rPr lang="en-US" dirty="0" smtClean="0"/>
              <a:t>???</a:t>
            </a:r>
          </a:p>
          <a:p>
            <a:r>
              <a:rPr lang="en-US" dirty="0" smtClean="0"/>
              <a:t>Sealed 144,000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800000"/>
                </a:solidFill>
              </a:rPr>
              <a:t>Message &amp; </a:t>
            </a:r>
            <a:r>
              <a:rPr lang="en-US" b="1" u="sng" dirty="0" smtClean="0">
                <a:solidFill>
                  <a:srgbClr val="800000"/>
                </a:solidFill>
              </a:rPr>
              <a:t>Invitation</a:t>
            </a:r>
            <a:endParaRPr lang="en-US" dirty="0">
              <a:solidFill>
                <a:srgbClr val="800000"/>
              </a:solidFill>
            </a:endParaRPr>
          </a:p>
          <a:p>
            <a:r>
              <a:rPr lang="en-US" dirty="0" smtClean="0"/>
              <a:t>Eternal Bliss Later</a:t>
            </a:r>
          </a:p>
          <a:p>
            <a:r>
              <a:rPr lang="en-US" dirty="0" smtClean="0"/>
              <a:t>Threat of Eternal Torment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4439" y="914400"/>
            <a:ext cx="4497399" cy="4144488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>
                <a:solidFill>
                  <a:srgbClr val="800000"/>
                </a:solidFill>
              </a:rPr>
              <a:t>Organization &amp; Agents</a:t>
            </a:r>
          </a:p>
          <a:p>
            <a:r>
              <a:rPr lang="en-US" dirty="0" smtClean="0"/>
              <a:t>The Devil, the dragon</a:t>
            </a:r>
          </a:p>
          <a:p>
            <a:r>
              <a:rPr lang="en-US" dirty="0" smtClean="0"/>
              <a:t>Sea Beast, the Roman Empire</a:t>
            </a:r>
          </a:p>
          <a:p>
            <a:r>
              <a:rPr lang="en-US" dirty="0" smtClean="0"/>
              <a:t>Earth Beast, False Prophet</a:t>
            </a:r>
          </a:p>
          <a:p>
            <a:r>
              <a:rPr lang="en-US" dirty="0" smtClean="0"/>
              <a:t>Babylon, the Harlot</a:t>
            </a:r>
          </a:p>
          <a:p>
            <a:r>
              <a:rPr lang="en-US" dirty="0" smtClean="0"/>
              <a:t>Marked Beast Worshippers</a:t>
            </a: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800000"/>
                </a:solidFill>
              </a:rPr>
              <a:t>Message &amp; Invitation</a:t>
            </a:r>
          </a:p>
          <a:p>
            <a:r>
              <a:rPr lang="en-US" dirty="0" smtClean="0"/>
              <a:t>Pleasure Now</a:t>
            </a:r>
          </a:p>
          <a:p>
            <a:r>
              <a:rPr lang="en-US" dirty="0" smtClean="0"/>
              <a:t>Threat of Temporary Persecution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Four Bowls of Wrath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1800" dirty="0"/>
              <a:t>What happens in the outpouring of the first three bowls of wrath?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i="1" dirty="0">
                <a:solidFill>
                  <a:srgbClr val="800000"/>
                </a:solidFill>
              </a:rPr>
              <a:t>Then I heard a loud voice from the temple saying to the seven angels, </a:t>
            </a:r>
            <a:r>
              <a:rPr lang="en-US" sz="1800" i="1" dirty="0" smtClean="0">
                <a:solidFill>
                  <a:srgbClr val="800000"/>
                </a:solidFill>
              </a:rPr>
              <a:t>“</a:t>
            </a:r>
            <a:r>
              <a:rPr lang="en-US" sz="1800" b="1" i="1" dirty="0" smtClean="0">
                <a:solidFill>
                  <a:srgbClr val="800000"/>
                </a:solidFill>
              </a:rPr>
              <a:t>Go </a:t>
            </a:r>
            <a:r>
              <a:rPr lang="en-US" sz="1800" b="1" i="1" dirty="0">
                <a:solidFill>
                  <a:srgbClr val="800000"/>
                </a:solidFill>
              </a:rPr>
              <a:t>and pour out the </a:t>
            </a:r>
            <a:r>
              <a:rPr lang="en-US" sz="1800" b="1" i="1" u="sng" dirty="0">
                <a:solidFill>
                  <a:srgbClr val="800000"/>
                </a:solidFill>
              </a:rPr>
              <a:t>bowls of the wrath of God</a:t>
            </a:r>
            <a:r>
              <a:rPr lang="en-US" sz="1800" b="1" i="1" dirty="0">
                <a:solidFill>
                  <a:srgbClr val="800000"/>
                </a:solidFill>
              </a:rPr>
              <a:t> on the earth</a:t>
            </a:r>
            <a:r>
              <a:rPr lang="en-US" sz="1800" i="1" dirty="0" smtClean="0">
                <a:solidFill>
                  <a:srgbClr val="800000"/>
                </a:solidFill>
              </a:rPr>
              <a:t>.”  </a:t>
            </a:r>
            <a:r>
              <a:rPr lang="en-US" sz="1800" i="1" dirty="0">
                <a:solidFill>
                  <a:srgbClr val="800000"/>
                </a:solidFill>
              </a:rPr>
              <a:t>So the first went and poured out his bowl </a:t>
            </a:r>
            <a:r>
              <a:rPr lang="en-US" sz="1800" b="1" i="1" baseline="30000" dirty="0" smtClean="0">
                <a:solidFill>
                  <a:srgbClr val="800000"/>
                </a:solidFill>
              </a:rPr>
              <a:t>1</a:t>
            </a:r>
            <a:r>
              <a:rPr lang="en-US" sz="1800" b="1" i="1" dirty="0" smtClean="0">
                <a:solidFill>
                  <a:srgbClr val="800000"/>
                </a:solidFill>
              </a:rPr>
              <a:t>upon </a:t>
            </a:r>
            <a:r>
              <a:rPr lang="en-US" sz="1800" b="1" i="1" dirty="0">
                <a:solidFill>
                  <a:srgbClr val="800000"/>
                </a:solidFill>
              </a:rPr>
              <a:t>the earth, and a </a:t>
            </a:r>
            <a:r>
              <a:rPr lang="en-US" sz="1800" b="1" i="1" u="sng" dirty="0">
                <a:solidFill>
                  <a:srgbClr val="800000"/>
                </a:solidFill>
              </a:rPr>
              <a:t>foul and loathsome sore</a:t>
            </a:r>
            <a:r>
              <a:rPr lang="en-US" sz="1800" i="1" dirty="0">
                <a:solidFill>
                  <a:srgbClr val="800000"/>
                </a:solidFill>
              </a:rPr>
              <a:t> came upon the men who had </a:t>
            </a:r>
            <a:r>
              <a:rPr lang="en-US" sz="1800" b="1" i="1" dirty="0">
                <a:solidFill>
                  <a:srgbClr val="800000"/>
                </a:solidFill>
              </a:rPr>
              <a:t>the mark of the beast and those who worshiped his image</a:t>
            </a:r>
            <a:r>
              <a:rPr lang="en-US" sz="1800" i="1" dirty="0" smtClean="0">
                <a:solidFill>
                  <a:srgbClr val="800000"/>
                </a:solidFill>
              </a:rPr>
              <a:t>.  Then </a:t>
            </a:r>
            <a:r>
              <a:rPr lang="en-US" sz="1800" i="1" dirty="0">
                <a:solidFill>
                  <a:srgbClr val="800000"/>
                </a:solidFill>
              </a:rPr>
              <a:t>the second angel poured out his bowl 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2</a:t>
            </a:r>
            <a:r>
              <a:rPr lang="en-US" sz="1800" b="1" i="1" dirty="0" smtClean="0">
                <a:solidFill>
                  <a:srgbClr val="800000"/>
                </a:solidFill>
              </a:rPr>
              <a:t>on </a:t>
            </a:r>
            <a:r>
              <a:rPr lang="en-US" sz="1800" b="1" i="1" dirty="0">
                <a:solidFill>
                  <a:srgbClr val="800000"/>
                </a:solidFill>
              </a:rPr>
              <a:t>the sea</a:t>
            </a:r>
            <a:r>
              <a:rPr lang="en-US" sz="1800" i="1" dirty="0">
                <a:solidFill>
                  <a:srgbClr val="800000"/>
                </a:solidFill>
              </a:rPr>
              <a:t>, and it </a:t>
            </a:r>
            <a:r>
              <a:rPr lang="en-US" sz="1800" b="1" i="1" u="sng" dirty="0">
                <a:solidFill>
                  <a:srgbClr val="800000"/>
                </a:solidFill>
              </a:rPr>
              <a:t>became</a:t>
            </a:r>
            <a:r>
              <a:rPr lang="en-US" sz="1800" i="1" u="sng" dirty="0">
                <a:solidFill>
                  <a:srgbClr val="800000"/>
                </a:solidFill>
              </a:rPr>
              <a:t> </a:t>
            </a:r>
            <a:r>
              <a:rPr lang="en-US" sz="1800" b="1" i="1" u="sng" dirty="0">
                <a:solidFill>
                  <a:srgbClr val="800000"/>
                </a:solidFill>
              </a:rPr>
              <a:t>blood</a:t>
            </a:r>
            <a:r>
              <a:rPr lang="en-US" sz="1800" b="1" i="1" dirty="0">
                <a:solidFill>
                  <a:srgbClr val="800000"/>
                </a:solidFill>
              </a:rPr>
              <a:t> as of a dead man</a:t>
            </a:r>
            <a:r>
              <a:rPr lang="en-US" sz="1800" i="1" dirty="0">
                <a:solidFill>
                  <a:srgbClr val="800000"/>
                </a:solidFill>
              </a:rPr>
              <a:t>; and </a:t>
            </a:r>
            <a:r>
              <a:rPr lang="en-US" sz="1800" b="1" i="1" dirty="0">
                <a:solidFill>
                  <a:srgbClr val="800000"/>
                </a:solidFill>
              </a:rPr>
              <a:t>every living creature in the sea died</a:t>
            </a:r>
            <a:r>
              <a:rPr lang="en-US" sz="1800" i="1" dirty="0" smtClean="0">
                <a:solidFill>
                  <a:srgbClr val="800000"/>
                </a:solidFill>
              </a:rPr>
              <a:t>.  Then </a:t>
            </a:r>
            <a:r>
              <a:rPr lang="en-US" sz="1800" i="1" dirty="0">
                <a:solidFill>
                  <a:srgbClr val="800000"/>
                </a:solidFill>
              </a:rPr>
              <a:t>the third angel poured out his bowl </a:t>
            </a:r>
            <a:r>
              <a:rPr lang="en-US" sz="1800" b="1" i="1" baseline="30000" dirty="0" smtClean="0">
                <a:solidFill>
                  <a:srgbClr val="800000"/>
                </a:solidFill>
              </a:rPr>
              <a:t>3</a:t>
            </a:r>
            <a:r>
              <a:rPr lang="en-US" sz="1800" b="1" i="1" dirty="0" smtClean="0">
                <a:solidFill>
                  <a:srgbClr val="800000"/>
                </a:solidFill>
              </a:rPr>
              <a:t>on </a:t>
            </a:r>
            <a:r>
              <a:rPr lang="en-US" sz="1800" b="1" i="1" dirty="0">
                <a:solidFill>
                  <a:srgbClr val="800000"/>
                </a:solidFill>
              </a:rPr>
              <a:t>the rivers and springs of water</a:t>
            </a:r>
            <a:r>
              <a:rPr lang="en-US" sz="1800" i="1" dirty="0">
                <a:solidFill>
                  <a:srgbClr val="800000"/>
                </a:solidFill>
              </a:rPr>
              <a:t>, and they </a:t>
            </a:r>
            <a:r>
              <a:rPr lang="en-US" sz="1800" b="1" i="1" u="sng" dirty="0">
                <a:solidFill>
                  <a:srgbClr val="800000"/>
                </a:solidFill>
              </a:rPr>
              <a:t>became blood</a:t>
            </a:r>
            <a:r>
              <a:rPr lang="en-US" sz="1800" i="1" dirty="0" smtClean="0">
                <a:solidFill>
                  <a:srgbClr val="800000"/>
                </a:solidFill>
              </a:rPr>
              <a:t>.  And </a:t>
            </a:r>
            <a:r>
              <a:rPr lang="en-US" sz="1800" i="1" dirty="0">
                <a:solidFill>
                  <a:srgbClr val="800000"/>
                </a:solidFill>
              </a:rPr>
              <a:t>I heard the </a:t>
            </a:r>
            <a:r>
              <a:rPr lang="en-US" sz="1800" b="1" i="1" dirty="0">
                <a:solidFill>
                  <a:srgbClr val="800000"/>
                </a:solidFill>
              </a:rPr>
              <a:t>angel of the </a:t>
            </a:r>
            <a:r>
              <a:rPr lang="en-US" sz="1800" b="1" i="1" u="sng" dirty="0">
                <a:solidFill>
                  <a:srgbClr val="800000"/>
                </a:solidFill>
              </a:rPr>
              <a:t>waters</a:t>
            </a:r>
            <a:r>
              <a:rPr lang="en-US" sz="1800" b="1" i="1" dirty="0">
                <a:solidFill>
                  <a:srgbClr val="800000"/>
                </a:solidFill>
              </a:rPr>
              <a:t> </a:t>
            </a:r>
            <a:r>
              <a:rPr lang="en-US" sz="1800" i="1" dirty="0">
                <a:solidFill>
                  <a:srgbClr val="800000"/>
                </a:solidFill>
              </a:rPr>
              <a:t>saying: </a:t>
            </a:r>
            <a:r>
              <a:rPr lang="en-US" sz="1800" i="1" dirty="0" smtClean="0">
                <a:solidFill>
                  <a:srgbClr val="800000"/>
                </a:solidFill>
              </a:rPr>
              <a:t>“You </a:t>
            </a:r>
            <a:r>
              <a:rPr lang="en-US" sz="1800" i="1" dirty="0">
                <a:solidFill>
                  <a:srgbClr val="800000"/>
                </a:solidFill>
              </a:rPr>
              <a:t>are </a:t>
            </a:r>
            <a:r>
              <a:rPr lang="en-US" sz="1800" b="1" i="1" u="sng" dirty="0">
                <a:solidFill>
                  <a:srgbClr val="800000"/>
                </a:solidFill>
              </a:rPr>
              <a:t>righteous</a:t>
            </a:r>
            <a:r>
              <a:rPr lang="en-US" sz="1800" b="1" i="1" dirty="0">
                <a:solidFill>
                  <a:srgbClr val="800000"/>
                </a:solidFill>
              </a:rPr>
              <a:t>, O Lord</a:t>
            </a:r>
            <a:r>
              <a:rPr lang="en-US" sz="1800" i="1" dirty="0">
                <a:solidFill>
                  <a:srgbClr val="800000"/>
                </a:solidFill>
              </a:rPr>
              <a:t>, The One who is and who was and who is to be, Because You have </a:t>
            </a:r>
            <a:r>
              <a:rPr lang="en-US" sz="1800" b="1" i="1" u="sng" dirty="0">
                <a:solidFill>
                  <a:srgbClr val="800000"/>
                </a:solidFill>
              </a:rPr>
              <a:t>judged</a:t>
            </a:r>
            <a:r>
              <a:rPr lang="en-US" sz="1800" b="1" i="1" dirty="0">
                <a:solidFill>
                  <a:srgbClr val="800000"/>
                </a:solidFill>
              </a:rPr>
              <a:t> these things</a:t>
            </a:r>
            <a:r>
              <a:rPr lang="en-US" sz="1800" i="1" dirty="0" smtClean="0">
                <a:solidFill>
                  <a:srgbClr val="800000"/>
                </a:solidFill>
              </a:rPr>
              <a:t>.  For </a:t>
            </a:r>
            <a:r>
              <a:rPr lang="en-US" sz="1800" b="1" i="1" u="sng" dirty="0">
                <a:solidFill>
                  <a:srgbClr val="800000"/>
                </a:solidFill>
              </a:rPr>
              <a:t>they</a:t>
            </a:r>
            <a:r>
              <a:rPr lang="en-US" sz="1800" b="1" i="1" dirty="0">
                <a:solidFill>
                  <a:srgbClr val="800000"/>
                </a:solidFill>
              </a:rPr>
              <a:t> have </a:t>
            </a:r>
            <a:r>
              <a:rPr lang="en-US" sz="1800" b="1" i="1" u="sng" dirty="0">
                <a:solidFill>
                  <a:srgbClr val="800000"/>
                </a:solidFill>
              </a:rPr>
              <a:t>shed the blood</a:t>
            </a:r>
            <a:r>
              <a:rPr lang="en-US" sz="1800" b="1" i="1" dirty="0">
                <a:solidFill>
                  <a:srgbClr val="800000"/>
                </a:solidFill>
              </a:rPr>
              <a:t> of saints and prophets, And You have given them </a:t>
            </a:r>
            <a:r>
              <a:rPr lang="en-US" sz="1800" b="1" i="1" u="sng" dirty="0">
                <a:solidFill>
                  <a:srgbClr val="800000"/>
                </a:solidFill>
              </a:rPr>
              <a:t>blood to drink</a:t>
            </a:r>
            <a:r>
              <a:rPr lang="en-US" sz="1800" b="1" i="1" dirty="0">
                <a:solidFill>
                  <a:srgbClr val="800000"/>
                </a:solidFill>
              </a:rPr>
              <a:t>. For it is their </a:t>
            </a:r>
            <a:r>
              <a:rPr lang="en-US" sz="1800" b="1" i="1" u="sng" dirty="0">
                <a:solidFill>
                  <a:srgbClr val="800000"/>
                </a:solidFill>
              </a:rPr>
              <a:t>just</a:t>
            </a:r>
            <a:r>
              <a:rPr lang="en-US" sz="1800" b="1" i="1" dirty="0">
                <a:solidFill>
                  <a:srgbClr val="800000"/>
                </a:solidFill>
              </a:rPr>
              <a:t> due</a:t>
            </a:r>
            <a:r>
              <a:rPr lang="en-US" sz="1800" i="1" dirty="0" smtClean="0">
                <a:solidFill>
                  <a:srgbClr val="800000"/>
                </a:solidFill>
              </a:rPr>
              <a:t>.  </a:t>
            </a:r>
            <a:r>
              <a:rPr lang="en-US" sz="1800" i="1" dirty="0">
                <a:solidFill>
                  <a:srgbClr val="800000"/>
                </a:solidFill>
              </a:rPr>
              <a:t>And I heard another </a:t>
            </a:r>
            <a:r>
              <a:rPr lang="en-US" sz="1800" b="1" i="1" dirty="0">
                <a:solidFill>
                  <a:srgbClr val="800000"/>
                </a:solidFill>
              </a:rPr>
              <a:t>from the </a:t>
            </a:r>
            <a:r>
              <a:rPr lang="en-US" sz="1800" b="1" i="1" u="sng" dirty="0">
                <a:solidFill>
                  <a:srgbClr val="800000"/>
                </a:solidFill>
              </a:rPr>
              <a:t>altar</a:t>
            </a:r>
            <a:r>
              <a:rPr lang="en-US" sz="1800" i="1" dirty="0">
                <a:solidFill>
                  <a:srgbClr val="800000"/>
                </a:solidFill>
              </a:rPr>
              <a:t> saying, </a:t>
            </a:r>
            <a:r>
              <a:rPr lang="en-US" sz="1800" i="1" dirty="0" smtClean="0">
                <a:solidFill>
                  <a:srgbClr val="800000"/>
                </a:solidFill>
              </a:rPr>
              <a:t>“Even </a:t>
            </a:r>
            <a:r>
              <a:rPr lang="en-US" sz="1800" i="1" dirty="0">
                <a:solidFill>
                  <a:srgbClr val="800000"/>
                </a:solidFill>
              </a:rPr>
              <a:t>so, Lord God Almighty, </a:t>
            </a:r>
            <a:r>
              <a:rPr lang="en-US" sz="1800" b="1" i="1" u="sng" dirty="0">
                <a:solidFill>
                  <a:srgbClr val="800000"/>
                </a:solidFill>
              </a:rPr>
              <a:t>true</a:t>
            </a:r>
            <a:r>
              <a:rPr lang="en-US" sz="1800" b="1" i="1" dirty="0">
                <a:solidFill>
                  <a:srgbClr val="800000"/>
                </a:solidFill>
              </a:rPr>
              <a:t> and </a:t>
            </a:r>
            <a:r>
              <a:rPr lang="en-US" sz="1800" b="1" i="1" u="sng" dirty="0">
                <a:solidFill>
                  <a:srgbClr val="800000"/>
                </a:solidFill>
              </a:rPr>
              <a:t>righteous</a:t>
            </a:r>
            <a:r>
              <a:rPr lang="en-US" sz="1800" b="1" i="1" dirty="0">
                <a:solidFill>
                  <a:srgbClr val="800000"/>
                </a:solidFill>
              </a:rPr>
              <a:t> are Your </a:t>
            </a:r>
            <a:r>
              <a:rPr lang="en-US" sz="1800" b="1" i="1" u="sng" dirty="0">
                <a:solidFill>
                  <a:srgbClr val="800000"/>
                </a:solidFill>
              </a:rPr>
              <a:t>judgments</a:t>
            </a:r>
            <a:r>
              <a:rPr lang="en-US" sz="1800" i="1" dirty="0" smtClean="0">
                <a:solidFill>
                  <a:srgbClr val="800000"/>
                </a:solidFill>
              </a:rPr>
              <a:t>.”  Then </a:t>
            </a:r>
            <a:r>
              <a:rPr lang="en-US" sz="1800" i="1" dirty="0">
                <a:solidFill>
                  <a:srgbClr val="800000"/>
                </a:solidFill>
              </a:rPr>
              <a:t>the fourth angel poured out his bowl </a:t>
            </a:r>
            <a:r>
              <a:rPr lang="en-US" sz="1800" b="1" i="1" baseline="30000" dirty="0" smtClean="0">
                <a:solidFill>
                  <a:srgbClr val="800000"/>
                </a:solidFill>
              </a:rPr>
              <a:t>4</a:t>
            </a:r>
            <a:r>
              <a:rPr lang="en-US" sz="1800" b="1" i="1" dirty="0" smtClean="0">
                <a:solidFill>
                  <a:srgbClr val="800000"/>
                </a:solidFill>
              </a:rPr>
              <a:t>on </a:t>
            </a:r>
            <a:r>
              <a:rPr lang="en-US" sz="1800" b="1" i="1" dirty="0">
                <a:solidFill>
                  <a:srgbClr val="800000"/>
                </a:solidFill>
              </a:rPr>
              <a:t>the sun</a:t>
            </a:r>
            <a:r>
              <a:rPr lang="en-US" sz="1800" i="1" dirty="0">
                <a:solidFill>
                  <a:srgbClr val="800000"/>
                </a:solidFill>
              </a:rPr>
              <a:t>, and </a:t>
            </a:r>
            <a:r>
              <a:rPr lang="en-US" sz="1800" b="1" i="1" dirty="0">
                <a:solidFill>
                  <a:srgbClr val="800000"/>
                </a:solidFill>
              </a:rPr>
              <a:t>power was given to </a:t>
            </a:r>
            <a:r>
              <a:rPr lang="en-US" sz="1800" b="1" i="1" u="sng" dirty="0">
                <a:solidFill>
                  <a:srgbClr val="800000"/>
                </a:solidFill>
              </a:rPr>
              <a:t>him</a:t>
            </a:r>
            <a:r>
              <a:rPr lang="en-US" sz="1800" b="1" i="1" dirty="0">
                <a:solidFill>
                  <a:srgbClr val="800000"/>
                </a:solidFill>
              </a:rPr>
              <a:t> to </a:t>
            </a:r>
            <a:r>
              <a:rPr lang="en-US" sz="1800" b="1" i="1" u="sng" dirty="0">
                <a:solidFill>
                  <a:srgbClr val="800000"/>
                </a:solidFill>
              </a:rPr>
              <a:t>scorch men with fire</a:t>
            </a:r>
            <a:r>
              <a:rPr lang="en-US" sz="1800" i="1" dirty="0" smtClean="0">
                <a:solidFill>
                  <a:srgbClr val="800000"/>
                </a:solidFill>
              </a:rPr>
              <a:t>.  And </a:t>
            </a:r>
            <a:r>
              <a:rPr lang="en-US" sz="1800" i="1" dirty="0">
                <a:solidFill>
                  <a:srgbClr val="800000"/>
                </a:solidFill>
              </a:rPr>
              <a:t>men were scorched with great heat, and </a:t>
            </a:r>
            <a:r>
              <a:rPr lang="en-US" sz="1800" b="1" i="1" dirty="0">
                <a:solidFill>
                  <a:srgbClr val="800000"/>
                </a:solidFill>
              </a:rPr>
              <a:t>they </a:t>
            </a:r>
            <a:r>
              <a:rPr lang="en-US" sz="1800" b="1" i="1" u="sng" dirty="0">
                <a:solidFill>
                  <a:srgbClr val="800000"/>
                </a:solidFill>
              </a:rPr>
              <a:t>blasphemed the name of God</a:t>
            </a:r>
            <a:r>
              <a:rPr lang="en-US" sz="1800" b="1" i="1" dirty="0">
                <a:solidFill>
                  <a:srgbClr val="800000"/>
                </a:solidFill>
              </a:rPr>
              <a:t> who has power over these plagues</a:t>
            </a:r>
            <a:r>
              <a:rPr lang="en-US" sz="1800" i="1" dirty="0">
                <a:solidFill>
                  <a:srgbClr val="800000"/>
                </a:solidFill>
              </a:rPr>
              <a:t>; and </a:t>
            </a:r>
            <a:r>
              <a:rPr lang="en-US" sz="1800" b="1" i="1" dirty="0">
                <a:solidFill>
                  <a:srgbClr val="800000"/>
                </a:solidFill>
              </a:rPr>
              <a:t>they </a:t>
            </a:r>
            <a:r>
              <a:rPr lang="en-US" sz="1800" b="1" i="1" u="sng" dirty="0">
                <a:solidFill>
                  <a:srgbClr val="800000"/>
                </a:solidFill>
              </a:rPr>
              <a:t>did not repent</a:t>
            </a:r>
            <a:r>
              <a:rPr lang="en-US" sz="1800" b="1" i="1" dirty="0">
                <a:solidFill>
                  <a:srgbClr val="800000"/>
                </a:solidFill>
              </a:rPr>
              <a:t> and give Him glory</a:t>
            </a:r>
            <a:r>
              <a:rPr lang="en-US" sz="1800" i="1" dirty="0" smtClean="0">
                <a:solidFill>
                  <a:srgbClr val="800000"/>
                </a:solidFill>
              </a:rPr>
              <a:t>.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800000"/>
                </a:solidFill>
              </a:rPr>
              <a:t>Rev. 16:1-9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065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Harvesting the Earth</a:t>
            </a:r>
          </a:p>
          <a:p>
            <a:r>
              <a:rPr lang="en-US" dirty="0" smtClean="0"/>
              <a:t>Revelation 14:14-20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Rider on </a:t>
            </a:r>
            <a:r>
              <a:rPr lang="en-US" smtClean="0"/>
              <a:t>the Cloud?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11"/>
            </a:pPr>
            <a:r>
              <a:rPr lang="en-US" sz="2000" dirty="0"/>
              <a:t>Who is represented by the rider on the cloud of the first harvest?  Why is this important?  What is its significance?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looked, and behold, </a:t>
            </a:r>
            <a:r>
              <a:rPr lang="en-US" sz="2000" b="1" i="1" dirty="0">
                <a:solidFill>
                  <a:srgbClr val="800000"/>
                </a:solidFill>
              </a:rPr>
              <a:t>a white cloud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on the cloud sat </a:t>
            </a:r>
            <a:r>
              <a:rPr lang="en-US" sz="2000" b="1" i="1" u="sng" dirty="0">
                <a:solidFill>
                  <a:srgbClr val="800000"/>
                </a:solidFill>
              </a:rPr>
              <a:t>One like the Son of Man</a:t>
            </a:r>
            <a:r>
              <a:rPr lang="en-US" sz="2000" i="1" dirty="0">
                <a:solidFill>
                  <a:srgbClr val="800000"/>
                </a:solidFill>
              </a:rPr>
              <a:t>, having </a:t>
            </a:r>
            <a:r>
              <a:rPr lang="en-US" sz="2000" b="1" i="1" dirty="0">
                <a:solidFill>
                  <a:srgbClr val="800000"/>
                </a:solidFill>
              </a:rPr>
              <a:t>on His head a golden crown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in His hand a sharp </a:t>
            </a:r>
            <a:r>
              <a:rPr lang="en-US" sz="2000" b="1" i="1" dirty="0" smtClean="0">
                <a:solidFill>
                  <a:srgbClr val="800000"/>
                </a:solidFill>
              </a:rPr>
              <a:t>sickle</a:t>
            </a:r>
            <a:r>
              <a:rPr lang="en-US" sz="2000" i="1" dirty="0" smtClean="0">
                <a:solidFill>
                  <a:srgbClr val="800000"/>
                </a:solidFill>
              </a:rPr>
              <a:t>.  And </a:t>
            </a:r>
            <a:r>
              <a:rPr lang="en-US" sz="2000" i="1" dirty="0">
                <a:solidFill>
                  <a:srgbClr val="800000"/>
                </a:solidFill>
              </a:rPr>
              <a:t>another angel came out of the temple, crying with a loud voice to Him who sat on the cloud,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Thrust </a:t>
            </a:r>
            <a:r>
              <a:rPr lang="en-US" sz="2000" b="1" i="1" dirty="0">
                <a:solidFill>
                  <a:srgbClr val="800000"/>
                </a:solidFill>
              </a:rPr>
              <a:t>in Your sickle and reap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for the time has come for You to reap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for the harvest of the earth is ripe</a:t>
            </a:r>
            <a:r>
              <a:rPr lang="en-US" sz="2000" i="1" dirty="0" smtClean="0">
                <a:solidFill>
                  <a:srgbClr val="800000"/>
                </a:solidFill>
              </a:rPr>
              <a:t>.”  </a:t>
            </a:r>
            <a:r>
              <a:rPr lang="en-US" sz="2000" i="1" dirty="0">
                <a:solidFill>
                  <a:srgbClr val="800000"/>
                </a:solidFill>
              </a:rPr>
              <a:t>So He who sat on the cloud thrust in His sickle on the earth, and </a:t>
            </a:r>
            <a:r>
              <a:rPr lang="en-US" sz="2000" b="1" i="1" u="sng" dirty="0">
                <a:solidFill>
                  <a:srgbClr val="800000"/>
                </a:solidFill>
              </a:rPr>
              <a:t>the earth was reaped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</a:t>
            </a:r>
            <a:r>
              <a:rPr lang="en-US" sz="2000" b="1" dirty="0" smtClean="0">
                <a:solidFill>
                  <a:srgbClr val="800000"/>
                </a:solidFill>
              </a:rPr>
              <a:t>14:14-16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Appears to be Jesus:</a:t>
            </a:r>
          </a:p>
          <a:p>
            <a:pPr lvl="1"/>
            <a:r>
              <a:rPr lang="en-US" sz="1600" i="1" dirty="0" smtClean="0">
                <a:solidFill>
                  <a:srgbClr val="800000"/>
                </a:solidFill>
              </a:rPr>
              <a:t>“the Son of Man”</a:t>
            </a:r>
            <a:r>
              <a:rPr lang="en-US" sz="1600" dirty="0" smtClean="0"/>
              <a:t> – Refers to Jesus’ humanity (</a:t>
            </a:r>
            <a:r>
              <a:rPr lang="en-US" sz="1600" b="1" dirty="0" smtClean="0">
                <a:solidFill>
                  <a:srgbClr val="800000"/>
                </a:solidFill>
              </a:rPr>
              <a:t>Daniel 7:13</a:t>
            </a:r>
            <a:r>
              <a:rPr lang="en-US" sz="1600" dirty="0" smtClean="0"/>
              <a:t>).</a:t>
            </a:r>
          </a:p>
          <a:p>
            <a:pPr lvl="1"/>
            <a:r>
              <a:rPr lang="en-US" sz="1600" i="1" dirty="0" smtClean="0">
                <a:solidFill>
                  <a:srgbClr val="800000"/>
                </a:solidFill>
              </a:rPr>
              <a:t>“on the cloud”</a:t>
            </a:r>
            <a:r>
              <a:rPr lang="en-US" sz="1600" dirty="0" smtClean="0"/>
              <a:t> – Vehicle used to carry Jesus to heaven, bring Him back, and bring Him in judgment (</a:t>
            </a:r>
            <a:r>
              <a:rPr lang="en-US" sz="1600" b="1" dirty="0" smtClean="0">
                <a:solidFill>
                  <a:srgbClr val="800000"/>
                </a:solidFill>
              </a:rPr>
              <a:t>Acts 1:9-11; Matthew 24:30</a:t>
            </a:r>
            <a:r>
              <a:rPr lang="en-US" sz="16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4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Rider on </a:t>
            </a:r>
            <a:r>
              <a:rPr lang="en-US" smtClean="0"/>
              <a:t>the Cloud?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11"/>
            </a:pPr>
            <a:r>
              <a:rPr lang="en-US" sz="2000" dirty="0"/>
              <a:t>Who is represented by the rider on the cloud of the first harvest?  Why is this important?  What is its significance?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looked, and behold, </a:t>
            </a:r>
            <a:r>
              <a:rPr lang="en-US" sz="2000" b="1" i="1" dirty="0">
                <a:solidFill>
                  <a:srgbClr val="800000"/>
                </a:solidFill>
              </a:rPr>
              <a:t>a white cloud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on the cloud sat </a:t>
            </a:r>
            <a:r>
              <a:rPr lang="en-US" sz="2000" b="1" i="1" u="sng" dirty="0">
                <a:solidFill>
                  <a:srgbClr val="800000"/>
                </a:solidFill>
              </a:rPr>
              <a:t>One like the Son of Man</a:t>
            </a:r>
            <a:r>
              <a:rPr lang="en-US" sz="2000" i="1" dirty="0">
                <a:solidFill>
                  <a:srgbClr val="800000"/>
                </a:solidFill>
              </a:rPr>
              <a:t>, having </a:t>
            </a:r>
            <a:r>
              <a:rPr lang="en-US" sz="2000" b="1" i="1" dirty="0">
                <a:solidFill>
                  <a:srgbClr val="800000"/>
                </a:solidFill>
              </a:rPr>
              <a:t>on His head a golden crown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in His hand a sharp </a:t>
            </a:r>
            <a:r>
              <a:rPr lang="en-US" sz="2000" b="1" i="1" dirty="0" smtClean="0">
                <a:solidFill>
                  <a:srgbClr val="800000"/>
                </a:solidFill>
              </a:rPr>
              <a:t>sickle</a:t>
            </a:r>
            <a:r>
              <a:rPr lang="en-US" sz="2000" i="1" dirty="0" smtClean="0">
                <a:solidFill>
                  <a:srgbClr val="800000"/>
                </a:solidFill>
              </a:rPr>
              <a:t>.  And </a:t>
            </a:r>
            <a:r>
              <a:rPr lang="en-US" sz="2000" i="1" dirty="0">
                <a:solidFill>
                  <a:srgbClr val="800000"/>
                </a:solidFill>
              </a:rPr>
              <a:t>another angel came out of the temple, crying with a loud voice to Him who sat on the cloud,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Thrust </a:t>
            </a:r>
            <a:r>
              <a:rPr lang="en-US" sz="2000" b="1" i="1" dirty="0">
                <a:solidFill>
                  <a:srgbClr val="800000"/>
                </a:solidFill>
              </a:rPr>
              <a:t>in Your sickle and reap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for the time has come for You to reap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for the harvest of the earth is ripe</a:t>
            </a:r>
            <a:r>
              <a:rPr lang="en-US" sz="2000" i="1" dirty="0" smtClean="0">
                <a:solidFill>
                  <a:srgbClr val="800000"/>
                </a:solidFill>
              </a:rPr>
              <a:t>.”  </a:t>
            </a:r>
            <a:r>
              <a:rPr lang="en-US" sz="2000" i="1" dirty="0">
                <a:solidFill>
                  <a:srgbClr val="800000"/>
                </a:solidFill>
              </a:rPr>
              <a:t>So He who sat on the cloud thrust in His sickle on the earth, and </a:t>
            </a:r>
            <a:r>
              <a:rPr lang="en-US" sz="2000" b="1" i="1" u="sng" dirty="0">
                <a:solidFill>
                  <a:srgbClr val="800000"/>
                </a:solidFill>
              </a:rPr>
              <a:t>the earth was reaped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</a:t>
            </a:r>
            <a:r>
              <a:rPr lang="en-US" sz="2000" b="1" dirty="0" smtClean="0">
                <a:solidFill>
                  <a:srgbClr val="800000"/>
                </a:solidFill>
              </a:rPr>
              <a:t>14:14-16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Even </a:t>
            </a:r>
            <a:r>
              <a:rPr lang="en-US" sz="2000" dirty="0" smtClean="0"/>
              <a:t>in destruction of Jerusalem, Jesus would </a:t>
            </a:r>
            <a:r>
              <a:rPr lang="en-US" sz="2000" i="1" dirty="0" smtClean="0">
                <a:solidFill>
                  <a:srgbClr val="800000"/>
                </a:solidFill>
              </a:rPr>
              <a:t>“come on the clouds of heaven”</a:t>
            </a:r>
            <a:r>
              <a:rPr lang="en-US" sz="2000" dirty="0" smtClean="0"/>
              <a:t>, while remaining </a:t>
            </a:r>
            <a:r>
              <a:rPr lang="en-US" sz="2000" i="1" dirty="0" smtClean="0">
                <a:solidFill>
                  <a:srgbClr val="800000"/>
                </a:solidFill>
              </a:rPr>
              <a:t>“seated at the right hand of Power”</a:t>
            </a:r>
            <a:r>
              <a:rPr lang="en-US" sz="2000" dirty="0" smtClean="0"/>
              <a:t>. (</a:t>
            </a:r>
            <a:r>
              <a:rPr lang="en-US" sz="2000" b="1" dirty="0" smtClean="0">
                <a:solidFill>
                  <a:srgbClr val="800000"/>
                </a:solidFill>
              </a:rPr>
              <a:t>Matthew 26:64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Represents Jesus </a:t>
            </a:r>
            <a:r>
              <a:rPr lang="en-US" sz="2000" b="1" i="1" dirty="0" smtClean="0"/>
              <a:t>indirectly</a:t>
            </a:r>
            <a:r>
              <a:rPr lang="en-US" sz="2000" dirty="0" smtClean="0"/>
              <a:t> converting through the gospel and His saints, even if not </a:t>
            </a:r>
            <a:r>
              <a:rPr lang="en-US" sz="2000" b="1" i="1" dirty="0" smtClean="0"/>
              <a:t>physically</a:t>
            </a:r>
            <a:r>
              <a:rPr lang="en-US" sz="2000" dirty="0" smtClean="0"/>
              <a:t> present </a:t>
            </a:r>
            <a:r>
              <a:rPr lang="en-US" sz="2000" dirty="0" smtClean="0"/>
              <a:t>Himself (</a:t>
            </a:r>
            <a:r>
              <a:rPr lang="en-US" sz="2000" b="1" dirty="0" smtClean="0">
                <a:solidFill>
                  <a:srgbClr val="800000"/>
                </a:solidFill>
              </a:rPr>
              <a:t>Mat. 9:38; Luk</a:t>
            </a:r>
            <a:r>
              <a:rPr lang="en-US" sz="2000" b="1" dirty="0" smtClean="0">
                <a:solidFill>
                  <a:srgbClr val="800000"/>
                </a:solidFill>
              </a:rPr>
              <a:t>e 10:2; </a:t>
            </a:r>
            <a:r>
              <a:rPr lang="en-US" sz="2000" b="1" dirty="0" smtClean="0">
                <a:solidFill>
                  <a:srgbClr val="800000"/>
                </a:solidFill>
              </a:rPr>
              <a:t>Acts 18:9-11; 1 Peter 3:18-20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Listening to angel may indicate waiting on God (</a:t>
            </a:r>
            <a:r>
              <a:rPr lang="en-US" sz="2000" b="1" dirty="0" smtClean="0">
                <a:solidFill>
                  <a:srgbClr val="800000"/>
                </a:solidFill>
              </a:rPr>
              <a:t>Mark 4:26-29; Acts 1:7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47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Harvests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12"/>
            </a:pPr>
            <a:r>
              <a:rPr lang="en-US" sz="2000" dirty="0"/>
              <a:t>What is being gleaned in these two harvests?  Are they reaping the same harvest?  If not, how are they different?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another angel came out of the temple which is in heaven, </a:t>
            </a:r>
            <a:r>
              <a:rPr lang="en-US" sz="2000" b="1" i="1" dirty="0">
                <a:solidFill>
                  <a:srgbClr val="800000"/>
                </a:solidFill>
              </a:rPr>
              <a:t>he also having a sharp sickle</a:t>
            </a:r>
            <a:r>
              <a:rPr lang="en-US" sz="2000" i="1" dirty="0" smtClean="0">
                <a:solidFill>
                  <a:srgbClr val="800000"/>
                </a:solidFill>
              </a:rPr>
              <a:t>.  And </a:t>
            </a:r>
            <a:r>
              <a:rPr lang="en-US" sz="2000" i="1" dirty="0">
                <a:solidFill>
                  <a:srgbClr val="800000"/>
                </a:solidFill>
              </a:rPr>
              <a:t>another angel came out from the altar, who </a:t>
            </a:r>
            <a:r>
              <a:rPr lang="en-US" sz="2000" b="1" i="1" dirty="0">
                <a:solidFill>
                  <a:srgbClr val="800000"/>
                </a:solidFill>
              </a:rPr>
              <a:t>had power over </a:t>
            </a:r>
            <a:r>
              <a:rPr lang="en-US" sz="2000" b="1" i="1" u="sng" dirty="0">
                <a:solidFill>
                  <a:srgbClr val="800000"/>
                </a:solidFill>
              </a:rPr>
              <a:t>fire</a:t>
            </a:r>
            <a:r>
              <a:rPr lang="en-US" sz="2000" i="1" dirty="0">
                <a:solidFill>
                  <a:srgbClr val="800000"/>
                </a:solidFill>
              </a:rPr>
              <a:t>, and he cried with a loud cry to him who had the sharp sickle, saying, </a:t>
            </a:r>
            <a:r>
              <a:rPr lang="en-US" sz="2000" i="1" dirty="0" smtClean="0">
                <a:solidFill>
                  <a:srgbClr val="800000"/>
                </a:solidFill>
              </a:rPr>
              <a:t>“Thrust </a:t>
            </a:r>
            <a:r>
              <a:rPr lang="en-US" sz="2000" i="1" dirty="0">
                <a:solidFill>
                  <a:srgbClr val="800000"/>
                </a:solidFill>
              </a:rPr>
              <a:t>in your sharp sickle and gather </a:t>
            </a:r>
            <a:r>
              <a:rPr lang="en-US" sz="2000" b="1" i="1" dirty="0">
                <a:solidFill>
                  <a:srgbClr val="800000"/>
                </a:solidFill>
              </a:rPr>
              <a:t>the clusters of the vine of the earth</a:t>
            </a:r>
            <a:r>
              <a:rPr lang="en-US" sz="2000" i="1" dirty="0">
                <a:solidFill>
                  <a:srgbClr val="800000"/>
                </a:solidFill>
              </a:rPr>
              <a:t>, for her grapes are fully ripe</a:t>
            </a:r>
            <a:r>
              <a:rPr lang="en-US" sz="2000" i="1" dirty="0" smtClean="0">
                <a:solidFill>
                  <a:srgbClr val="800000"/>
                </a:solidFill>
              </a:rPr>
              <a:t>.”  So </a:t>
            </a:r>
            <a:r>
              <a:rPr lang="en-US" sz="2000" i="1" dirty="0">
                <a:solidFill>
                  <a:srgbClr val="800000"/>
                </a:solidFill>
              </a:rPr>
              <a:t>the angel thrust his sickle into the earth and gathered the vine of the earth, and </a:t>
            </a:r>
            <a:r>
              <a:rPr lang="en-US" sz="2000" b="1" i="1" dirty="0">
                <a:solidFill>
                  <a:srgbClr val="800000"/>
                </a:solidFill>
              </a:rPr>
              <a:t>threw it into the great </a:t>
            </a:r>
            <a:r>
              <a:rPr lang="en-US" sz="2000" b="1" i="1" u="sng" dirty="0">
                <a:solidFill>
                  <a:srgbClr val="800000"/>
                </a:solidFill>
              </a:rPr>
              <a:t>winepress of the wrath</a:t>
            </a:r>
            <a:r>
              <a:rPr lang="en-US" sz="2000" b="1" i="1" dirty="0">
                <a:solidFill>
                  <a:srgbClr val="800000"/>
                </a:solidFill>
              </a:rPr>
              <a:t> of God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</a:t>
            </a:r>
            <a:r>
              <a:rPr lang="en-US" sz="2000" b="1" dirty="0" smtClean="0">
                <a:solidFill>
                  <a:srgbClr val="800000"/>
                </a:solidFill>
              </a:rPr>
              <a:t>14:17-19 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Clearly, the </a:t>
            </a:r>
            <a:r>
              <a:rPr lang="en-US" sz="2000" b="1" i="1" dirty="0" smtClean="0"/>
              <a:t>latter</a:t>
            </a:r>
            <a:r>
              <a:rPr lang="en-US" sz="2000" dirty="0" smtClean="0"/>
              <a:t> harvest is intended for </a:t>
            </a:r>
            <a:r>
              <a:rPr lang="en-US" sz="2000" b="1" i="1" dirty="0" smtClean="0"/>
              <a:t>judgment</a:t>
            </a:r>
            <a:r>
              <a:rPr lang="en-US" sz="2000" dirty="0" smtClean="0"/>
              <a:t> and </a:t>
            </a:r>
            <a:r>
              <a:rPr lang="en-US" sz="2000" b="1" i="1" dirty="0" smtClean="0"/>
              <a:t>destruction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Therefore, the </a:t>
            </a:r>
            <a:r>
              <a:rPr lang="en-US" sz="2000" b="1" i="1" dirty="0" smtClean="0"/>
              <a:t>previous</a:t>
            </a:r>
            <a:r>
              <a:rPr lang="en-US" sz="2000" dirty="0" smtClean="0"/>
              <a:t> harvest must have been for </a:t>
            </a:r>
            <a:r>
              <a:rPr lang="en-US" sz="2000" b="1" i="1" dirty="0" smtClean="0"/>
              <a:t>redemption</a:t>
            </a:r>
            <a:r>
              <a:rPr lang="en-US" sz="2000" dirty="0" smtClean="0"/>
              <a:t> and </a:t>
            </a:r>
            <a:r>
              <a:rPr lang="en-US" sz="2000" b="1" i="1" dirty="0" smtClean="0"/>
              <a:t>salvation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Similar to message of comfort of sealing God’s people before destruction (</a:t>
            </a:r>
            <a:r>
              <a:rPr lang="en-US" sz="2000" b="1" dirty="0" smtClean="0">
                <a:solidFill>
                  <a:srgbClr val="800000"/>
                </a:solidFill>
              </a:rPr>
              <a:t>7:1-8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Comforting to know that although the difference may not be obvious here (</a:t>
            </a:r>
            <a:r>
              <a:rPr lang="en-US" sz="2000" b="1" dirty="0" smtClean="0">
                <a:solidFill>
                  <a:srgbClr val="800000"/>
                </a:solidFill>
              </a:rPr>
              <a:t>Mat. 13:24-30, 36-43</a:t>
            </a:r>
            <a:r>
              <a:rPr lang="en-US" sz="2000" dirty="0" smtClean="0"/>
              <a:t>), evil may even triumph here (</a:t>
            </a:r>
            <a:r>
              <a:rPr lang="en-US" sz="2000" b="1" dirty="0" smtClean="0">
                <a:solidFill>
                  <a:srgbClr val="800000"/>
                </a:solidFill>
              </a:rPr>
              <a:t>Psa. 73</a:t>
            </a:r>
            <a:r>
              <a:rPr lang="en-US" sz="2000" dirty="0" smtClean="0"/>
              <a:t>), God makes a distinction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57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Winepress of the Wrath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800000"/>
                </a:solidFill>
              </a:rPr>
              <a:t>And another angel came out from the altar, who had power over fire, and he cried with a loud cry to him who had the sharp sickle, saying, “</a:t>
            </a:r>
            <a:r>
              <a:rPr lang="en-US" sz="1800" b="1" i="1" dirty="0" smtClean="0">
                <a:solidFill>
                  <a:srgbClr val="800000"/>
                </a:solidFill>
              </a:rPr>
              <a:t>Thrust in your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sharp sickle </a:t>
            </a:r>
            <a:r>
              <a:rPr lang="en-US" sz="1800" i="1" dirty="0" smtClean="0">
                <a:solidFill>
                  <a:srgbClr val="800000"/>
                </a:solidFill>
              </a:rPr>
              <a:t>and gather </a:t>
            </a:r>
            <a:r>
              <a:rPr lang="en-US" sz="1800" b="1" i="1" dirty="0" smtClean="0">
                <a:solidFill>
                  <a:srgbClr val="800000"/>
                </a:solidFill>
              </a:rPr>
              <a:t>the clusters of the vine of the earth</a:t>
            </a:r>
            <a:r>
              <a:rPr lang="en-US" sz="1800" i="1" dirty="0" smtClean="0">
                <a:solidFill>
                  <a:srgbClr val="800000"/>
                </a:solidFill>
              </a:rPr>
              <a:t>, </a:t>
            </a:r>
            <a:r>
              <a:rPr lang="en-US" sz="1800" b="1" i="1" dirty="0" smtClean="0">
                <a:solidFill>
                  <a:srgbClr val="800000"/>
                </a:solidFill>
              </a:rPr>
              <a:t>for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her grapes are fully ripe</a:t>
            </a:r>
            <a:r>
              <a:rPr lang="en-US" sz="1800" i="1" dirty="0" smtClean="0">
                <a:solidFill>
                  <a:srgbClr val="800000"/>
                </a:solidFill>
              </a:rPr>
              <a:t>.”  So the angel thrust his sickle into the earth and gathered the vine of the earth, and </a:t>
            </a:r>
            <a:r>
              <a:rPr lang="en-US" sz="1800" b="1" i="1" dirty="0" smtClean="0">
                <a:solidFill>
                  <a:srgbClr val="800000"/>
                </a:solidFill>
              </a:rPr>
              <a:t>threw it into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the great winepress of the wrath</a:t>
            </a:r>
            <a:r>
              <a:rPr lang="en-US" sz="1800" b="1" i="1" dirty="0" smtClean="0">
                <a:solidFill>
                  <a:srgbClr val="800000"/>
                </a:solidFill>
              </a:rPr>
              <a:t> of God</a:t>
            </a:r>
            <a:r>
              <a:rPr lang="en-US" sz="1800" i="1" dirty="0" smtClean="0">
                <a:solidFill>
                  <a:srgbClr val="800000"/>
                </a:solidFill>
              </a:rPr>
              <a:t>.  And </a:t>
            </a:r>
            <a:r>
              <a:rPr lang="en-US" sz="1800" b="1" i="1" dirty="0" smtClean="0">
                <a:solidFill>
                  <a:srgbClr val="800000"/>
                </a:solidFill>
              </a:rPr>
              <a:t>the winepress was trampled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outside the city</a:t>
            </a:r>
            <a:r>
              <a:rPr lang="en-US" sz="1800" i="1" dirty="0" smtClean="0">
                <a:solidFill>
                  <a:srgbClr val="800000"/>
                </a:solidFill>
              </a:rPr>
              <a:t>, and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blood</a:t>
            </a:r>
            <a:r>
              <a:rPr lang="en-US" sz="1800" b="1" i="1" dirty="0" smtClean="0">
                <a:solidFill>
                  <a:srgbClr val="800000"/>
                </a:solidFill>
              </a:rPr>
              <a:t> came out of the winepress</a:t>
            </a:r>
            <a:r>
              <a:rPr lang="en-US" sz="1800" i="1" dirty="0" smtClean="0">
                <a:solidFill>
                  <a:srgbClr val="800000"/>
                </a:solidFill>
              </a:rPr>
              <a:t>, </a:t>
            </a:r>
            <a:r>
              <a:rPr lang="en-US" sz="1800" b="1" i="1" dirty="0" smtClean="0">
                <a:solidFill>
                  <a:srgbClr val="800000"/>
                </a:solidFill>
              </a:rPr>
              <a:t>up to the horses’ bridles, for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one thousand six hundred</a:t>
            </a:r>
            <a:r>
              <a:rPr lang="en-US" sz="1800" b="1" i="1" dirty="0" smtClean="0">
                <a:solidFill>
                  <a:srgbClr val="800000"/>
                </a:solidFill>
              </a:rPr>
              <a:t> furlongs</a:t>
            </a:r>
            <a:r>
              <a:rPr lang="en-US" sz="1800" i="1" dirty="0" smtClean="0">
                <a:solidFill>
                  <a:srgbClr val="800000"/>
                </a:solidFill>
              </a:rPr>
              <a:t>.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800000"/>
                </a:solidFill>
              </a:rPr>
              <a:t>Revelation 14:18-20 </a:t>
            </a:r>
            <a:r>
              <a:rPr lang="en-US" sz="1800" dirty="0" smtClean="0"/>
              <a:t>)</a:t>
            </a:r>
          </a:p>
          <a:p>
            <a:pPr marL="346075" lvl="0" indent="-346075">
              <a:spcBef>
                <a:spcPts val="0"/>
              </a:spcBef>
              <a:buFont typeface="+mj-lt"/>
              <a:buAutoNum type="arabicPeriod" startAt="13"/>
            </a:pPr>
            <a:r>
              <a:rPr lang="en-US" sz="1800" dirty="0" smtClean="0"/>
              <a:t>Compare </a:t>
            </a:r>
            <a:r>
              <a:rPr lang="en-US" sz="1800" dirty="0"/>
              <a:t>the use of the </a:t>
            </a:r>
            <a:r>
              <a:rPr lang="en-US" sz="1800" i="1" dirty="0">
                <a:solidFill>
                  <a:srgbClr val="800000"/>
                </a:solidFill>
              </a:rPr>
              <a:t>“winepress of the wrath of God”</a:t>
            </a:r>
            <a:r>
              <a:rPr lang="en-US" sz="1800" dirty="0"/>
              <a:t> here to the original uses by Old Testament prophets (</a:t>
            </a:r>
            <a:r>
              <a:rPr lang="en-US" sz="1800" b="1" dirty="0">
                <a:solidFill>
                  <a:srgbClr val="800000"/>
                </a:solidFill>
              </a:rPr>
              <a:t>Isaiah 63:1-6; Lamentation 1:15; Joel 3:9-16</a:t>
            </a:r>
            <a:r>
              <a:rPr lang="en-US" sz="1800" dirty="0"/>
              <a:t>).  What is the meaning of this symbol?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800000"/>
                </a:solidFill>
              </a:rPr>
              <a:t>“</a:t>
            </a:r>
            <a:r>
              <a:rPr lang="en-US" sz="1800" i="1" dirty="0" smtClean="0">
                <a:solidFill>
                  <a:srgbClr val="800000"/>
                </a:solidFill>
              </a:rPr>
              <a:t>Ripeness”</a:t>
            </a:r>
            <a:r>
              <a:rPr lang="en-US" sz="1800" dirty="0" smtClean="0"/>
              <a:t> is used to show end of patience, </a:t>
            </a:r>
            <a:r>
              <a:rPr lang="en-US" sz="1800" dirty="0" smtClean="0"/>
              <a:t>passed ready </a:t>
            </a:r>
            <a:r>
              <a:rPr lang="en-US" sz="1800" dirty="0" smtClean="0"/>
              <a:t>for judgment (</a:t>
            </a:r>
            <a:r>
              <a:rPr lang="en-US" sz="1800" b="1" dirty="0" smtClean="0">
                <a:solidFill>
                  <a:srgbClr val="800000"/>
                </a:solidFill>
              </a:rPr>
              <a:t>Joel 3:12-13</a:t>
            </a:r>
            <a:r>
              <a:rPr lang="en-US" sz="1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800000"/>
                </a:solidFill>
              </a:rPr>
              <a:t>“Sharpness”</a:t>
            </a:r>
            <a:r>
              <a:rPr lang="en-US" sz="1800" dirty="0" smtClean="0"/>
              <a:t> implies both swiftness and </a:t>
            </a:r>
            <a:r>
              <a:rPr lang="en-US" sz="1800" b="1" i="1" dirty="0" smtClean="0"/>
              <a:t>accuracy</a:t>
            </a:r>
            <a:r>
              <a:rPr lang="en-US" sz="1800" dirty="0" smtClean="0"/>
              <a:t> of judgment (</a:t>
            </a:r>
            <a:r>
              <a:rPr lang="en-US" sz="1800" b="1" dirty="0" smtClean="0">
                <a:solidFill>
                  <a:srgbClr val="800000"/>
                </a:solidFill>
              </a:rPr>
              <a:t>Hebrews 4:12-13</a:t>
            </a:r>
            <a:r>
              <a:rPr lang="en-US" sz="1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800000"/>
                </a:solidFill>
              </a:rPr>
              <a:t>“Trampling …blood”</a:t>
            </a:r>
            <a:r>
              <a:rPr lang="en-US" sz="1800" dirty="0" smtClean="0"/>
              <a:t> refer to the judgment, destruction and extent (</a:t>
            </a:r>
            <a:r>
              <a:rPr lang="en-US" sz="1800" b="1" dirty="0" smtClean="0">
                <a:solidFill>
                  <a:srgbClr val="800000"/>
                </a:solidFill>
              </a:rPr>
              <a:t>Lam. 1:15; Isa. 63:2-6</a:t>
            </a:r>
            <a:r>
              <a:rPr lang="en-US" sz="1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The </a:t>
            </a:r>
            <a:r>
              <a:rPr lang="en-US" sz="1800" i="1" dirty="0" smtClean="0">
                <a:solidFill>
                  <a:srgbClr val="800000"/>
                </a:solidFill>
              </a:rPr>
              <a:t>“wine”</a:t>
            </a:r>
            <a:r>
              <a:rPr lang="en-US" sz="1800" dirty="0" smtClean="0"/>
              <a:t> is used to refer to the </a:t>
            </a:r>
            <a:r>
              <a:rPr lang="en-US" sz="1800" i="1" dirty="0" smtClean="0">
                <a:solidFill>
                  <a:srgbClr val="800000"/>
                </a:solidFill>
              </a:rPr>
              <a:t>“drunken”</a:t>
            </a:r>
            <a:r>
              <a:rPr lang="en-US" sz="1800" dirty="0" smtClean="0"/>
              <a:t> effect induced by the devastation (</a:t>
            </a:r>
            <a:r>
              <a:rPr lang="en-US" sz="1800" b="1" dirty="0" smtClean="0">
                <a:solidFill>
                  <a:srgbClr val="800000"/>
                </a:solidFill>
              </a:rPr>
              <a:t>Isa. 63:6</a:t>
            </a:r>
            <a:r>
              <a:rPr lang="en-US" sz="18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1600 = 4 x 4 x 10 x 10 = Emphasize covering the world, the breadth of impact &amp; destruction.</a:t>
            </a:r>
          </a:p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800000"/>
                </a:solidFill>
              </a:rPr>
              <a:t>“Outside the city”</a:t>
            </a:r>
            <a:r>
              <a:rPr lang="en-US" sz="1800" dirty="0" smtClean="0"/>
              <a:t> – </a:t>
            </a:r>
            <a:r>
              <a:rPr lang="en-US" sz="1800" dirty="0" smtClean="0"/>
              <a:t>Associated criminal (</a:t>
            </a:r>
            <a:r>
              <a:rPr lang="en-US" sz="1800" b="1" dirty="0" smtClean="0">
                <a:solidFill>
                  <a:srgbClr val="800000"/>
                </a:solidFill>
              </a:rPr>
              <a:t>1Ki.21:13</a:t>
            </a:r>
            <a:r>
              <a:rPr lang="en-US" sz="1800" dirty="0" smtClean="0"/>
              <a:t>). Inner city </a:t>
            </a:r>
            <a:r>
              <a:rPr lang="en-US" sz="1800" dirty="0" smtClean="0"/>
              <a:t>not trampled (</a:t>
            </a:r>
            <a:r>
              <a:rPr lang="en-US" sz="1800" b="1" dirty="0" smtClean="0">
                <a:solidFill>
                  <a:srgbClr val="800000"/>
                </a:solidFill>
              </a:rPr>
              <a:t>Rev. 11:1-2</a:t>
            </a:r>
            <a:r>
              <a:rPr lang="en-US" sz="1800" dirty="0" smtClean="0"/>
              <a:t>)?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8657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16 – Prelude to the</a:t>
            </a:r>
          </a:p>
          <a:p>
            <a:r>
              <a:rPr lang="en-US" sz="1800" b="1" dirty="0" smtClean="0"/>
              <a:t>Bowls of Wrath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447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Prelude to the Seven</a:t>
            </a:r>
          </a:p>
          <a:p>
            <a:r>
              <a:rPr lang="en-US" dirty="0" smtClean="0"/>
              <a:t>Bowls of Wrath</a:t>
            </a:r>
          </a:p>
          <a:p>
            <a:r>
              <a:rPr lang="en-US" dirty="0" smtClean="0"/>
              <a:t>Revelation 15:1-8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23313</TotalTime>
  <Words>2704</Words>
  <Application>Microsoft Office PowerPoint</Application>
  <PresentationFormat>On-screen Show (16:9)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Impact</vt:lpstr>
      <vt:lpstr>Times New Roman</vt:lpstr>
      <vt:lpstr>Wingdings</vt:lpstr>
      <vt:lpstr>Calibri</vt:lpstr>
      <vt:lpstr>Trebuchet MS</vt:lpstr>
      <vt:lpstr>the_lion_of_the_tribe_of_judah-still-16x9</vt:lpstr>
      <vt:lpstr>Revelation Defending God and Encouraging His Saints</vt:lpstr>
      <vt:lpstr>Contrasting Sides</vt:lpstr>
      <vt:lpstr>PowerPoint Presentation</vt:lpstr>
      <vt:lpstr>Who Is the Rider on the Cloud?</vt:lpstr>
      <vt:lpstr>Who Is the Rider on the Cloud?</vt:lpstr>
      <vt:lpstr>The Two Harvests</vt:lpstr>
      <vt:lpstr>The Winepress of the Wrath of God</vt:lpstr>
      <vt:lpstr>Revelation Defending God and Encouraging His Saints</vt:lpstr>
      <vt:lpstr>PowerPoint Presentation</vt:lpstr>
      <vt:lpstr>“The Last Plagues”</vt:lpstr>
      <vt:lpstr>“Sea of Glass Mingled with Fire”</vt:lpstr>
      <vt:lpstr>Great, Marvelous, Just, True, Holy God</vt:lpstr>
      <vt:lpstr>The Song of Moses – Deliverance</vt:lpstr>
      <vt:lpstr>The Seven Bowls of Wrath</vt:lpstr>
      <vt:lpstr>The Temple without Entrance</vt:lpstr>
      <vt:lpstr>PowerPoint Presentation</vt:lpstr>
      <vt:lpstr>What Have We Discussed?</vt:lpstr>
      <vt:lpstr>Revelation Defending God and Encouraging His Saints</vt:lpstr>
      <vt:lpstr>PowerPoint Presentation</vt:lpstr>
      <vt:lpstr>The First Four Bowls of Wrath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Trevor Bowen</dc:creator>
  <cp:lastModifiedBy>C. Trevor Bowen</cp:lastModifiedBy>
  <cp:revision>3476</cp:revision>
  <cp:lastPrinted>2017-05-31T23:30:40Z</cp:lastPrinted>
  <dcterms:created xsi:type="dcterms:W3CDTF">2017-04-01T00:42:32Z</dcterms:created>
  <dcterms:modified xsi:type="dcterms:W3CDTF">2017-05-31T23:30:42Z</dcterms:modified>
</cp:coreProperties>
</file>