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9" r:id="rId2"/>
    <p:sldId id="470" r:id="rId3"/>
    <p:sldId id="473" r:id="rId4"/>
    <p:sldId id="460" r:id="rId5"/>
    <p:sldId id="461" r:id="rId6"/>
    <p:sldId id="464" r:id="rId7"/>
    <p:sldId id="459" r:id="rId8"/>
    <p:sldId id="492" r:id="rId9"/>
    <p:sldId id="486" r:id="rId10"/>
    <p:sldId id="474" r:id="rId11"/>
    <p:sldId id="475" r:id="rId12"/>
    <p:sldId id="487" r:id="rId13"/>
    <p:sldId id="476" r:id="rId14"/>
    <p:sldId id="493" r:id="rId15"/>
    <p:sldId id="494" r:id="rId16"/>
    <p:sldId id="495" r:id="rId17"/>
  </p:sldIdLst>
  <p:sldSz cx="9144000" cy="5143500" type="screen16x9"/>
  <p:notesSz cx="7102475" cy="9369425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1B6B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6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BA463D2-8CFA-42C7-9E7A-A254791D8B3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5C2E47C3-C2AB-4CB0-BBCD-723064B2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9D3B-D414-449C-B505-68698A20A20D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6257-F59A-4451-B33C-571F0B0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5" y="503345"/>
            <a:ext cx="4154387" cy="3568593"/>
          </a:xfrm>
        </p:spPr>
        <p:txBody>
          <a:bodyPr/>
          <a:lstStyle/>
          <a:p>
            <a:r>
              <a:rPr lang="en-US" sz="5400" dirty="0" smtClean="0"/>
              <a:t>Revelation</a:t>
            </a:r>
            <a:br>
              <a:rPr lang="en-US" sz="5400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Defending God and Encouraging His Saints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6626" y="4253453"/>
            <a:ext cx="4154387" cy="40761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Lesson 17 – </a:t>
            </a:r>
            <a:r>
              <a:rPr lang="en-US" sz="1800" dirty="0"/>
              <a:t>The Seven Bowls of Wrath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0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of Dark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6"/>
            </a:pPr>
            <a:r>
              <a:rPr lang="en-US" sz="2000" dirty="0" smtClean="0"/>
              <a:t>What </a:t>
            </a:r>
            <a:r>
              <a:rPr lang="en-US" sz="2000" dirty="0"/>
              <a:t>was affected by the fourth and fifth bowls?  What might this symbolize?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u="sng" dirty="0">
                <a:solidFill>
                  <a:srgbClr val="800000"/>
                </a:solidFill>
              </a:rPr>
              <a:t>fourth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u="sng" dirty="0">
                <a:solidFill>
                  <a:srgbClr val="800000"/>
                </a:solidFill>
              </a:rPr>
              <a:t>on the sun</a:t>
            </a:r>
            <a:r>
              <a:rPr lang="en-US" sz="2000" i="1" dirty="0">
                <a:solidFill>
                  <a:srgbClr val="800000"/>
                </a:solidFill>
              </a:rPr>
              <a:t>, and power was given to him to </a:t>
            </a:r>
            <a:r>
              <a:rPr lang="en-US" sz="2000" b="1" i="1" dirty="0">
                <a:solidFill>
                  <a:srgbClr val="800000"/>
                </a:solidFill>
              </a:rPr>
              <a:t>scorch men with fire</a:t>
            </a:r>
            <a:r>
              <a:rPr lang="en-US" sz="2000" i="1" dirty="0" smtClean="0">
                <a:solidFill>
                  <a:srgbClr val="800000"/>
                </a:solidFill>
              </a:rPr>
              <a:t>.  And </a:t>
            </a:r>
            <a:r>
              <a:rPr lang="en-US" sz="2000" i="1" dirty="0">
                <a:solidFill>
                  <a:srgbClr val="800000"/>
                </a:solidFill>
              </a:rPr>
              <a:t>men were </a:t>
            </a:r>
            <a:r>
              <a:rPr lang="en-US" sz="2000" b="1" i="1" dirty="0">
                <a:solidFill>
                  <a:srgbClr val="800000"/>
                </a:solidFill>
              </a:rPr>
              <a:t>scorched with great heat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i="1" dirty="0" smtClean="0">
                <a:solidFill>
                  <a:srgbClr val="800000"/>
                </a:solidFill>
              </a:rPr>
              <a:t> … Then </a:t>
            </a:r>
            <a:r>
              <a:rPr lang="en-US" sz="2000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fifth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dirty="0">
                <a:solidFill>
                  <a:srgbClr val="800000"/>
                </a:solidFill>
              </a:rPr>
              <a:t>on the throne of the </a:t>
            </a:r>
            <a:r>
              <a:rPr lang="en-US" sz="2000" b="1" i="1" u="sng" dirty="0">
                <a:solidFill>
                  <a:srgbClr val="800000"/>
                </a:solidFill>
              </a:rPr>
              <a:t>beast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his kingdom</a:t>
            </a:r>
            <a:r>
              <a:rPr lang="en-US" sz="2000" b="1" i="1" dirty="0">
                <a:solidFill>
                  <a:srgbClr val="800000"/>
                </a:solidFill>
              </a:rPr>
              <a:t> became full of darkness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gnawed their tongues because of the pain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16:8-10</a:t>
            </a:r>
            <a:r>
              <a:rPr lang="en-US" sz="2000" dirty="0" smtClean="0"/>
              <a:t>)</a:t>
            </a:r>
          </a:p>
          <a:p>
            <a:pPr marL="346075" indent="-346075">
              <a:buFont typeface="+mj-lt"/>
              <a:buAutoNum type="arabicParenR" startAt="4"/>
            </a:pPr>
            <a:r>
              <a:rPr lang="en-US" sz="2000" dirty="0" smtClean="0"/>
              <a:t>The Sun – Scorch men with fire, great heat.</a:t>
            </a:r>
          </a:p>
          <a:p>
            <a:r>
              <a:rPr lang="en-US" sz="2000" dirty="0" smtClean="0"/>
              <a:t>Represent the leading luminary whether philosopher, emperor, or false god …</a:t>
            </a:r>
          </a:p>
          <a:p>
            <a:pPr marL="346075" indent="-346075">
              <a:buFont typeface="+mj-lt"/>
              <a:buAutoNum type="arabicParenR" startAt="5"/>
            </a:pPr>
            <a:r>
              <a:rPr lang="en-US" sz="2000" dirty="0" smtClean="0"/>
              <a:t>Throne of the Beast – Kingdom became full of darkness, leading to intense pain.</a:t>
            </a:r>
          </a:p>
          <a:p>
            <a:r>
              <a:rPr lang="en-US" sz="2000" dirty="0" smtClean="0"/>
              <a:t>Represent the consequences of moral depravity, incompetent government, or lost hope …</a:t>
            </a:r>
          </a:p>
          <a:p>
            <a:r>
              <a:rPr lang="en-US" sz="2000" dirty="0" smtClean="0"/>
              <a:t>Combined, represent the same imagery as hell – fire, darkness, and severe pain (</a:t>
            </a:r>
            <a:r>
              <a:rPr lang="en-US" sz="2000" b="1" dirty="0" smtClean="0">
                <a:solidFill>
                  <a:srgbClr val="800000"/>
                </a:solidFill>
              </a:rPr>
              <a:t>Matthew 25:30; Mark 9:43-48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Man suffering a total withdrawal of God and all of His blessings?</a:t>
            </a:r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Refused to Repent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2000" dirty="0"/>
              <a:t>What remarkable event did not occur following each of these plagues?  What can we learn about God and men from this common, recorded observation?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And </a:t>
            </a:r>
            <a:r>
              <a:rPr lang="en-US" sz="2000" i="1" dirty="0">
                <a:solidFill>
                  <a:srgbClr val="800000"/>
                </a:solidFill>
              </a:rPr>
              <a:t>men were scorched with great heat, and they </a:t>
            </a:r>
            <a:r>
              <a:rPr lang="en-US" sz="2000" b="1" i="1" u="sng" dirty="0">
                <a:solidFill>
                  <a:srgbClr val="800000"/>
                </a:solidFill>
              </a:rPr>
              <a:t>blasphemed</a:t>
            </a:r>
            <a:r>
              <a:rPr lang="en-US" sz="2000" b="1" i="1" dirty="0">
                <a:solidFill>
                  <a:srgbClr val="800000"/>
                </a:solidFill>
              </a:rPr>
              <a:t> the name of God who </a:t>
            </a:r>
            <a:r>
              <a:rPr lang="en-US" sz="2000" b="1" i="1" u="sng" dirty="0">
                <a:solidFill>
                  <a:srgbClr val="800000"/>
                </a:solidFill>
              </a:rPr>
              <a:t>has power over these plagues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did </a:t>
            </a:r>
            <a:r>
              <a:rPr lang="en-US" sz="2000" b="1" i="1" u="sng" dirty="0">
                <a:solidFill>
                  <a:srgbClr val="800000"/>
                </a:solidFill>
              </a:rPr>
              <a:t>not repent</a:t>
            </a:r>
            <a:r>
              <a:rPr lang="en-US" sz="2000" b="1" i="1" dirty="0">
                <a:solidFill>
                  <a:srgbClr val="800000"/>
                </a:solidFill>
              </a:rPr>
              <a:t> and give Him glory</a:t>
            </a:r>
            <a:r>
              <a:rPr lang="en-US" sz="2000" i="1" dirty="0" smtClean="0">
                <a:solidFill>
                  <a:srgbClr val="800000"/>
                </a:solidFill>
              </a:rPr>
              <a:t>. … They </a:t>
            </a:r>
            <a:r>
              <a:rPr lang="en-US" sz="2000" b="1" i="1" u="sng" dirty="0">
                <a:solidFill>
                  <a:srgbClr val="800000"/>
                </a:solidFill>
              </a:rPr>
              <a:t>blasphemed</a:t>
            </a:r>
            <a:r>
              <a:rPr lang="en-US" sz="2000" b="1" i="1" dirty="0">
                <a:solidFill>
                  <a:srgbClr val="800000"/>
                </a:solidFill>
              </a:rPr>
              <a:t> the God of heaven because of their pains and their sores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did </a:t>
            </a:r>
            <a:r>
              <a:rPr lang="en-US" sz="2000" b="1" i="1" u="sng" dirty="0">
                <a:solidFill>
                  <a:srgbClr val="800000"/>
                </a:solidFill>
              </a:rPr>
              <a:t>not repent</a:t>
            </a:r>
            <a:r>
              <a:rPr lang="en-US" sz="2000" b="1" i="1" dirty="0">
                <a:solidFill>
                  <a:srgbClr val="800000"/>
                </a:solidFill>
              </a:rPr>
              <a:t> of their deeds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16:9, 11</a:t>
            </a:r>
            <a:r>
              <a:rPr lang="en-US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Insistent on Sin - Men refused to acknowledge the One Who both punished them and could also save them.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Longsuffering, Merciful – God continues to judge and punish in a way that is leaving the door open to repentance, implying possibility of grace and redemption.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rgbClr val="800000"/>
                </a:solidFill>
              </a:rPr>
              <a:t>“God is not Man”</a:t>
            </a:r>
            <a:r>
              <a:rPr lang="en-US" sz="2000" dirty="0" smtClean="0"/>
              <a:t> – Because God is perfect in knowledge, power, and character: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Judges decisively when we would be reluctant to cut off opportunity for grace (</a:t>
            </a:r>
            <a:r>
              <a:rPr lang="en-US" sz="1600" b="1" dirty="0" smtClean="0">
                <a:solidFill>
                  <a:srgbClr val="800000"/>
                </a:solidFill>
              </a:rPr>
              <a:t>1 Samuel 15:29</a:t>
            </a:r>
            <a:r>
              <a:rPr lang="en-US" sz="1600" dirty="0" smtClean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Waits when we would hurry to destroy (</a:t>
            </a:r>
            <a:r>
              <a:rPr lang="en-US" sz="1600" b="1" dirty="0" smtClean="0">
                <a:solidFill>
                  <a:srgbClr val="800000"/>
                </a:solidFill>
              </a:rPr>
              <a:t>Hosea 11:9</a:t>
            </a:r>
            <a:r>
              <a:rPr lang="en-US" sz="16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God is </a:t>
            </a:r>
            <a:r>
              <a:rPr lang="en-US" sz="2000" b="1" i="1" dirty="0" smtClean="0"/>
              <a:t>just</a:t>
            </a:r>
            <a:r>
              <a:rPr lang="en-US" sz="2000" dirty="0" smtClean="0"/>
              <a:t> in His judgment.  Respect His </a:t>
            </a:r>
            <a:r>
              <a:rPr lang="en-US" sz="2000" i="1" dirty="0" smtClean="0">
                <a:solidFill>
                  <a:srgbClr val="800000"/>
                </a:solidFill>
              </a:rPr>
              <a:t>“severity”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Romans 11:22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Sixth Bowl</a:t>
            </a:r>
          </a:p>
          <a:p>
            <a:r>
              <a:rPr lang="en-US" dirty="0" smtClean="0"/>
              <a:t>Revelation 16:12-16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the River Euphrates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8"/>
            </a:pPr>
            <a:r>
              <a:rPr lang="en-US" sz="2000" dirty="0"/>
              <a:t>In the vision, what was accomplished by the sixth bowl of wrath?  What could this represent?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u="sng" dirty="0">
                <a:solidFill>
                  <a:srgbClr val="800000"/>
                </a:solidFill>
              </a:rPr>
              <a:t>sixth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dirty="0">
                <a:solidFill>
                  <a:srgbClr val="800000"/>
                </a:solidFill>
              </a:rPr>
              <a:t>on the great river Euphrates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its water was dried up</a:t>
            </a:r>
            <a:r>
              <a:rPr lang="en-US" sz="2000" i="1" dirty="0">
                <a:solidFill>
                  <a:srgbClr val="800000"/>
                </a:solidFill>
              </a:rPr>
              <a:t>, so that </a:t>
            </a:r>
            <a:r>
              <a:rPr lang="en-US" sz="2000" b="1" i="1" dirty="0">
                <a:solidFill>
                  <a:srgbClr val="800000"/>
                </a:solidFill>
              </a:rPr>
              <a:t>the way of the </a:t>
            </a:r>
            <a:r>
              <a:rPr lang="en-US" sz="2000" b="1" i="1" u="sng" dirty="0">
                <a:solidFill>
                  <a:srgbClr val="800000"/>
                </a:solidFill>
              </a:rPr>
              <a:t>kings from the east</a:t>
            </a:r>
            <a:r>
              <a:rPr lang="en-US" sz="2000" b="1" i="1" dirty="0">
                <a:solidFill>
                  <a:srgbClr val="800000"/>
                </a:solidFill>
              </a:rPr>
              <a:t> might be prepared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16:12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Euphrates River always served as a symbol of a border, defense to keep out invading empires (</a:t>
            </a:r>
            <a:r>
              <a:rPr lang="en-US" sz="2000" b="1" dirty="0">
                <a:solidFill>
                  <a:srgbClr val="800000"/>
                </a:solidFill>
              </a:rPr>
              <a:t>Jeremiah 46:2-10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Indicates that kingdoms and empires once held at bay will be able to start attacking and invading.</a:t>
            </a:r>
          </a:p>
          <a:p>
            <a:r>
              <a:rPr lang="en-US" sz="2000" dirty="0" smtClean="0"/>
              <a:t>Eastern border of Roman Empire was always pressed by Parthian Empire.</a:t>
            </a:r>
          </a:p>
        </p:txBody>
      </p:sp>
    </p:spTree>
    <p:extLst>
      <p:ext uri="{BB962C8B-B14F-4D97-AF65-F5344CB8AC3E}">
        <p14:creationId xmlns:p14="http://schemas.microsoft.com/office/powerpoint/2010/main" val="15440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to Battle for the Great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2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sz="2000" dirty="0"/>
              <a:t>Is the releasing of the three frogs part of the outpouring of the bowl, or are they a response to it?  How do you know?</a:t>
            </a:r>
            <a:endParaRPr lang="en-US" sz="2000" dirty="0" smtClean="0"/>
          </a:p>
          <a:p>
            <a:pPr marL="0" indent="0">
              <a:lnSpc>
                <a:spcPct val="92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three unclean spirits </a:t>
            </a:r>
            <a:r>
              <a:rPr lang="en-US" sz="2000" i="1" dirty="0">
                <a:solidFill>
                  <a:srgbClr val="800000"/>
                </a:solidFill>
              </a:rPr>
              <a:t>like frogs coming </a:t>
            </a:r>
            <a:r>
              <a:rPr lang="en-US" sz="2000" b="1" i="1" dirty="0">
                <a:solidFill>
                  <a:srgbClr val="800000"/>
                </a:solidFill>
              </a:rPr>
              <a:t>out of the mouth of </a:t>
            </a:r>
            <a:r>
              <a:rPr lang="en-US" sz="2000" b="1" i="1" u="sng" dirty="0">
                <a:solidFill>
                  <a:srgbClr val="800000"/>
                </a:solidFill>
              </a:rPr>
              <a:t>the dragon</a:t>
            </a:r>
            <a:r>
              <a:rPr lang="en-US" sz="2000" i="1" dirty="0">
                <a:solidFill>
                  <a:srgbClr val="800000"/>
                </a:solidFill>
              </a:rPr>
              <a:t>, out of </a:t>
            </a:r>
            <a:r>
              <a:rPr lang="en-US" sz="2000" b="1" i="1" dirty="0">
                <a:solidFill>
                  <a:srgbClr val="800000"/>
                </a:solidFill>
              </a:rPr>
              <a:t>the mouth of the beast</a:t>
            </a:r>
            <a:r>
              <a:rPr lang="en-US" sz="2000" i="1" dirty="0">
                <a:solidFill>
                  <a:srgbClr val="800000"/>
                </a:solidFill>
              </a:rPr>
              <a:t>, and out of </a:t>
            </a:r>
            <a:r>
              <a:rPr lang="en-US" sz="2000" b="1" i="1" dirty="0">
                <a:solidFill>
                  <a:srgbClr val="800000"/>
                </a:solidFill>
              </a:rPr>
              <a:t>the mouth of the false prophet</a:t>
            </a:r>
            <a:r>
              <a:rPr lang="en-US" sz="2000" i="1" dirty="0" smtClean="0">
                <a:solidFill>
                  <a:srgbClr val="800000"/>
                </a:solidFill>
              </a:rPr>
              <a:t>.  For </a:t>
            </a:r>
            <a:r>
              <a:rPr lang="en-US" sz="2000" i="1" dirty="0">
                <a:solidFill>
                  <a:srgbClr val="800000"/>
                </a:solidFill>
              </a:rPr>
              <a:t>they are </a:t>
            </a:r>
            <a:r>
              <a:rPr lang="en-US" sz="2000" b="1" i="1" dirty="0">
                <a:solidFill>
                  <a:srgbClr val="800000"/>
                </a:solidFill>
              </a:rPr>
              <a:t>spirits of demons</a:t>
            </a:r>
            <a:r>
              <a:rPr lang="en-US" sz="2000" i="1" dirty="0">
                <a:solidFill>
                  <a:srgbClr val="800000"/>
                </a:solidFill>
              </a:rPr>
              <a:t>, performing signs, which go out to </a:t>
            </a:r>
            <a:r>
              <a:rPr lang="en-US" sz="2000" b="1" i="1" dirty="0">
                <a:solidFill>
                  <a:srgbClr val="800000"/>
                </a:solidFill>
              </a:rPr>
              <a:t>the kings of the earth and of the whole world</a:t>
            </a:r>
            <a:r>
              <a:rPr lang="en-US" sz="2000" i="1" dirty="0">
                <a:solidFill>
                  <a:srgbClr val="800000"/>
                </a:solidFill>
              </a:rPr>
              <a:t>, to </a:t>
            </a:r>
            <a:r>
              <a:rPr lang="en-US" sz="2000" b="1" i="1" dirty="0">
                <a:solidFill>
                  <a:srgbClr val="800000"/>
                </a:solidFill>
              </a:rPr>
              <a:t>gather them to the </a:t>
            </a:r>
            <a:r>
              <a:rPr lang="en-US" sz="2000" b="1" i="1" u="sng" dirty="0">
                <a:solidFill>
                  <a:srgbClr val="800000"/>
                </a:solidFill>
              </a:rPr>
              <a:t>battle of that great day</a:t>
            </a:r>
            <a:r>
              <a:rPr lang="en-US" sz="2000" b="1" i="1" dirty="0">
                <a:solidFill>
                  <a:srgbClr val="800000"/>
                </a:solidFill>
              </a:rPr>
              <a:t> of God Almighty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Rev. 16:13-14</a:t>
            </a:r>
            <a:r>
              <a:rPr lang="en-US" sz="2000" dirty="0" smtClean="0"/>
              <a:t>)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Appears to be a response, because bowls are from God.  Frogs are from the Devil.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800000"/>
                </a:solidFill>
              </a:rPr>
              <a:t>“kings of the east”</a:t>
            </a:r>
            <a:r>
              <a:rPr lang="en-US" sz="2000" dirty="0" smtClean="0"/>
              <a:t> represent nations used to bring judgment against Rome.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As counter, the Devil and his agents summon other nations as allies to help them in a coming decisive battle, </a:t>
            </a:r>
            <a:r>
              <a:rPr lang="en-US" sz="2000" i="1" dirty="0" smtClean="0">
                <a:solidFill>
                  <a:srgbClr val="800000"/>
                </a:solidFill>
              </a:rPr>
              <a:t>“the battle of that great day of God Almighty”</a:t>
            </a:r>
            <a:r>
              <a:rPr lang="en-US" sz="2000" dirty="0" smtClean="0"/>
              <a:t>.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800000"/>
                </a:solidFill>
              </a:rPr>
              <a:t>“earth beast”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13:11-18</a:t>
            </a:r>
            <a:r>
              <a:rPr lang="en-US" sz="2000" dirty="0" smtClean="0"/>
              <a:t>) is now called the </a:t>
            </a:r>
            <a:r>
              <a:rPr lang="en-US" sz="2000" i="1" dirty="0" smtClean="0">
                <a:solidFill>
                  <a:srgbClr val="800000"/>
                </a:solidFill>
              </a:rPr>
              <a:t>“false prophet”</a:t>
            </a:r>
            <a:r>
              <a:rPr lang="en-US" sz="2000" dirty="0" smtClean="0"/>
              <a:t>.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Miracles performed by </a:t>
            </a:r>
            <a:r>
              <a:rPr lang="en-US" sz="2000" i="1" dirty="0" smtClean="0">
                <a:solidFill>
                  <a:srgbClr val="800000"/>
                </a:solidFill>
              </a:rPr>
              <a:t>“frogs”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are fake, trickery like </a:t>
            </a:r>
            <a:r>
              <a:rPr lang="en-US" sz="2000" i="1" dirty="0" smtClean="0">
                <a:solidFill>
                  <a:srgbClr val="800000"/>
                </a:solidFill>
              </a:rPr>
              <a:t>“earth beast”</a:t>
            </a:r>
            <a:r>
              <a:rPr lang="en-US" sz="2000" dirty="0" smtClean="0"/>
              <a:t> before (</a:t>
            </a:r>
            <a:r>
              <a:rPr lang="en-US" sz="2000" b="1" dirty="0" smtClean="0">
                <a:solidFill>
                  <a:srgbClr val="800000"/>
                </a:solidFill>
              </a:rPr>
              <a:t>2 Corinthians 11:13-15; Exodus 7-8; Matthew 24:24; 2 Thessalonians 2:9-12</a:t>
            </a:r>
            <a:r>
              <a:rPr lang="en-US" sz="2000" dirty="0" smtClean="0"/>
              <a:t>).</a:t>
            </a:r>
          </a:p>
          <a:p>
            <a:pPr>
              <a:lnSpc>
                <a:spcPct val="92000"/>
              </a:lnSpc>
              <a:spcBef>
                <a:spcPts val="0"/>
              </a:spcBef>
            </a:pPr>
            <a:r>
              <a:rPr lang="en-US" sz="2000" dirty="0" smtClean="0"/>
              <a:t>Note, God is allowing the Devil to summon his full strength – to make a point.</a:t>
            </a:r>
          </a:p>
        </p:txBody>
      </p:sp>
    </p:spTree>
    <p:extLst>
      <p:ext uri="{BB962C8B-B14F-4D97-AF65-F5344CB8AC3E}">
        <p14:creationId xmlns:p14="http://schemas.microsoft.com/office/powerpoint/2010/main" val="42230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May Show My Power in You”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“… for at this time </a:t>
            </a:r>
            <a:r>
              <a:rPr lang="en-US" sz="2000" b="1" i="1" dirty="0">
                <a:solidFill>
                  <a:srgbClr val="800000"/>
                </a:solidFill>
              </a:rPr>
              <a:t>I will send all My plagues to </a:t>
            </a:r>
            <a:r>
              <a:rPr lang="en-US" sz="2000" b="1" i="1" u="sng" dirty="0">
                <a:solidFill>
                  <a:srgbClr val="800000"/>
                </a:solidFill>
              </a:rPr>
              <a:t>your very heart</a:t>
            </a:r>
            <a:r>
              <a:rPr lang="en-US" sz="2000" i="1" dirty="0">
                <a:solidFill>
                  <a:srgbClr val="800000"/>
                </a:solidFill>
              </a:rPr>
              <a:t>, and on your servants and on your people, </a:t>
            </a:r>
            <a:r>
              <a:rPr lang="en-US" sz="2000" b="1" i="1" u="sng" dirty="0">
                <a:solidFill>
                  <a:srgbClr val="800000"/>
                </a:solidFill>
              </a:rPr>
              <a:t>that you may know</a:t>
            </a:r>
            <a:r>
              <a:rPr lang="en-US" sz="2000" b="1" i="1" dirty="0">
                <a:solidFill>
                  <a:srgbClr val="800000"/>
                </a:solidFill>
              </a:rPr>
              <a:t> that there is none like Me in all the earth</a:t>
            </a:r>
            <a:r>
              <a:rPr lang="en-US" sz="2000" i="1" dirty="0">
                <a:solidFill>
                  <a:srgbClr val="800000"/>
                </a:solidFill>
              </a:rPr>
              <a:t>.  Now if I had stretched out My hand and struck you and your people with pestilence, then you would have been cut off from the earth.  But indeed for this purpose </a:t>
            </a:r>
            <a:r>
              <a:rPr lang="en-US" sz="2000" b="1" i="1" u="sng" dirty="0">
                <a:solidFill>
                  <a:srgbClr val="800000"/>
                </a:solidFill>
              </a:rPr>
              <a:t>I have raised you up</a:t>
            </a:r>
            <a:r>
              <a:rPr lang="en-US" sz="2000" b="1" i="1" dirty="0">
                <a:solidFill>
                  <a:srgbClr val="800000"/>
                </a:solidFill>
              </a:rPr>
              <a:t>, that I may show My power in you</a:t>
            </a:r>
            <a:r>
              <a:rPr lang="en-US" sz="2000" i="1" dirty="0">
                <a:solidFill>
                  <a:srgbClr val="800000"/>
                </a:solidFill>
              </a:rPr>
              <a:t>, and that </a:t>
            </a:r>
            <a:r>
              <a:rPr lang="en-US" sz="2000" b="1" i="1" dirty="0">
                <a:solidFill>
                  <a:srgbClr val="800000"/>
                </a:solidFill>
              </a:rPr>
              <a:t>My name may be declared in all the earth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b="1" i="1" dirty="0">
                <a:solidFill>
                  <a:srgbClr val="800000"/>
                </a:solidFill>
              </a:rPr>
              <a:t>As yet </a:t>
            </a:r>
            <a:r>
              <a:rPr lang="en-US" sz="2000" b="1" i="1" u="sng" dirty="0">
                <a:solidFill>
                  <a:srgbClr val="800000"/>
                </a:solidFill>
              </a:rPr>
              <a:t>you exalt yourself</a:t>
            </a:r>
            <a:r>
              <a:rPr lang="en-US" sz="2000" b="1" i="1" dirty="0">
                <a:solidFill>
                  <a:srgbClr val="800000"/>
                </a:solidFill>
              </a:rPr>
              <a:t> against My people </a:t>
            </a:r>
            <a:r>
              <a:rPr lang="en-US" sz="2000" i="1" dirty="0">
                <a:solidFill>
                  <a:srgbClr val="800000"/>
                </a:solidFill>
              </a:rPr>
              <a:t>in that you will not let them go.”</a:t>
            </a:r>
            <a:r>
              <a:rPr lang="en-US" sz="2000" dirty="0">
                <a:solidFill>
                  <a:srgbClr val="800000"/>
                </a:solidFill>
              </a:rPr>
              <a:t> (</a:t>
            </a:r>
            <a:r>
              <a:rPr lang="en-US" sz="2000" b="1" dirty="0">
                <a:solidFill>
                  <a:srgbClr val="800000"/>
                </a:solidFill>
              </a:rPr>
              <a:t>Exodus 9:14-17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</a:p>
          <a:p>
            <a:r>
              <a:rPr lang="en-US" sz="2000" dirty="0" smtClean="0"/>
              <a:t>By God permitting the Devil to summon his full strength:</a:t>
            </a:r>
          </a:p>
          <a:p>
            <a:pPr lvl="1"/>
            <a:r>
              <a:rPr lang="en-US" sz="1800" dirty="0" smtClean="0"/>
              <a:t>He judges and destroys the Devil more completely.</a:t>
            </a:r>
          </a:p>
          <a:p>
            <a:pPr lvl="1"/>
            <a:r>
              <a:rPr lang="en-US" sz="1800" dirty="0" smtClean="0"/>
              <a:t>Makes a greater example out of the Devil.</a:t>
            </a:r>
          </a:p>
          <a:p>
            <a:pPr lvl="1"/>
            <a:r>
              <a:rPr lang="en-US" sz="1800" dirty="0" smtClean="0"/>
              <a:t>Eliminates excuses with every delay.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8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“Thief in the Night”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10"/>
            </a:pPr>
            <a:r>
              <a:rPr lang="en-US" sz="2000" dirty="0"/>
              <a:t>Why is Jesus’ warning interjected at verse 15?  How does this relate to the context?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“Behold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I am coming </a:t>
            </a:r>
            <a:r>
              <a:rPr lang="en-US" sz="2000" b="1" i="1" u="sng" dirty="0">
                <a:solidFill>
                  <a:srgbClr val="800000"/>
                </a:solidFill>
              </a:rPr>
              <a:t>as a thief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Blessed</a:t>
            </a:r>
            <a:r>
              <a:rPr lang="en-US" sz="2000" i="1" dirty="0">
                <a:solidFill>
                  <a:srgbClr val="800000"/>
                </a:solidFill>
              </a:rPr>
              <a:t> is he </a:t>
            </a:r>
            <a:r>
              <a:rPr lang="en-US" sz="2000" b="1" i="1" dirty="0">
                <a:solidFill>
                  <a:srgbClr val="800000"/>
                </a:solidFill>
              </a:rPr>
              <a:t>who </a:t>
            </a:r>
            <a:r>
              <a:rPr lang="en-US" sz="2000" b="1" i="1" u="sng" dirty="0">
                <a:solidFill>
                  <a:srgbClr val="800000"/>
                </a:solidFill>
              </a:rPr>
              <a:t>watches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keeps</a:t>
            </a:r>
            <a:r>
              <a:rPr lang="en-US" sz="2000" b="1" i="1" dirty="0">
                <a:solidFill>
                  <a:srgbClr val="800000"/>
                </a:solidFill>
              </a:rPr>
              <a:t> his garments</a:t>
            </a:r>
            <a:r>
              <a:rPr lang="en-US" sz="2000" i="1" dirty="0">
                <a:solidFill>
                  <a:srgbClr val="800000"/>
                </a:solidFill>
              </a:rPr>
              <a:t>, lest he walk naked and they see his shame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16:15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Jesus directly repeats, emphasizes warnings previously given.</a:t>
            </a:r>
          </a:p>
          <a:p>
            <a:r>
              <a:rPr lang="en-US" sz="2000" dirty="0" smtClean="0"/>
              <a:t>His saints must keep themselves pure lest they share in the beast’s destruction.</a:t>
            </a:r>
          </a:p>
          <a:p>
            <a:r>
              <a:rPr lang="en-US" sz="2000" dirty="0" smtClean="0"/>
              <a:t>Here, emphasizes the </a:t>
            </a:r>
            <a:r>
              <a:rPr lang="en-US" sz="2000" b="1" i="1" dirty="0" smtClean="0"/>
              <a:t>suddenness</a:t>
            </a:r>
            <a:r>
              <a:rPr lang="en-US" sz="2000" dirty="0" smtClean="0"/>
              <a:t>, </a:t>
            </a:r>
            <a:r>
              <a:rPr lang="en-US" sz="2000" b="1" i="1" dirty="0" smtClean="0"/>
              <a:t>quickness</a:t>
            </a:r>
            <a:r>
              <a:rPr lang="en-US" sz="2000" dirty="0" smtClean="0"/>
              <a:t> of judgment.</a:t>
            </a:r>
          </a:p>
          <a:p>
            <a:r>
              <a:rPr lang="en-US" sz="2000" b="1" i="1" dirty="0" smtClean="0"/>
              <a:t>Lesson: </a:t>
            </a:r>
            <a:r>
              <a:rPr lang="en-US" sz="2000" dirty="0" smtClean="0"/>
              <a:t>We must not play the middle, delaying to act in conviction; otherwise, Jesus’ judgment will catch us by surprise, unprepared like a </a:t>
            </a:r>
            <a:r>
              <a:rPr lang="en-US" sz="2000" i="1" dirty="0" smtClean="0">
                <a:solidFill>
                  <a:srgbClr val="800000"/>
                </a:solidFill>
              </a:rPr>
              <a:t>“thief in the night”</a:t>
            </a:r>
            <a:r>
              <a:rPr lang="en-US" sz="2000" dirty="0" smtClean="0"/>
              <a:t>, like other judgments past and future (</a:t>
            </a:r>
            <a:r>
              <a:rPr lang="en-US" sz="2000" b="1" dirty="0" smtClean="0">
                <a:solidFill>
                  <a:srgbClr val="800000"/>
                </a:solidFill>
              </a:rPr>
              <a:t>Matthew 24:37-51; 1 Thessalonians 5:1-4; 2 Peter 3:3-10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Are we deliberately partaking in the </a:t>
            </a:r>
            <a:r>
              <a:rPr lang="en-US" sz="2000" i="1" dirty="0" smtClean="0">
                <a:solidFill>
                  <a:srgbClr val="800000"/>
                </a:solidFill>
              </a:rPr>
              <a:t>“passing pleasures of sin”</a:t>
            </a:r>
            <a:r>
              <a:rPr lang="en-US" sz="2000" dirty="0" smtClean="0"/>
              <a:t>, intending to fully repent just before judgment (</a:t>
            </a:r>
            <a:r>
              <a:rPr lang="en-US" sz="2000" b="1" dirty="0" smtClean="0">
                <a:solidFill>
                  <a:srgbClr val="800000"/>
                </a:solidFill>
              </a:rPr>
              <a:t>Galatians 6:7-8</a:t>
            </a:r>
            <a:r>
              <a:rPr lang="en-US" sz="2000" dirty="0" smtClean="0"/>
              <a:t>)?  Or, are we </a:t>
            </a:r>
            <a:r>
              <a:rPr lang="en-US" sz="2000" i="1" dirty="0" smtClean="0">
                <a:solidFill>
                  <a:srgbClr val="800000"/>
                </a:solidFill>
              </a:rPr>
              <a:t>“watching, keeping our garments clean”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90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dirty="0" smtClean="0"/>
              <a:t>Three Bowls Revelation 16:1-7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Pouring the First Three Bowls of 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What happens in the outpouring of the first three bowls of wrath?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heard a loud voice from the temple saying to the seven angels, </a:t>
            </a: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Go </a:t>
            </a:r>
            <a:r>
              <a:rPr lang="en-US" sz="2000" b="1" i="1" dirty="0">
                <a:solidFill>
                  <a:srgbClr val="800000"/>
                </a:solidFill>
              </a:rPr>
              <a:t>and pour out the </a:t>
            </a:r>
            <a:r>
              <a:rPr lang="en-US" sz="2000" b="1" i="1" u="sng" dirty="0">
                <a:solidFill>
                  <a:srgbClr val="800000"/>
                </a:solidFill>
              </a:rPr>
              <a:t>bowls of the wrath of God</a:t>
            </a:r>
            <a:r>
              <a:rPr lang="en-US" sz="2000" b="1" i="1" dirty="0">
                <a:solidFill>
                  <a:srgbClr val="800000"/>
                </a:solidFill>
              </a:rPr>
              <a:t> on the earth</a:t>
            </a:r>
            <a:r>
              <a:rPr lang="en-US" sz="2000" i="1" dirty="0" smtClean="0">
                <a:solidFill>
                  <a:srgbClr val="800000"/>
                </a:solidFill>
              </a:rPr>
              <a:t>.”  </a:t>
            </a:r>
            <a:r>
              <a:rPr lang="en-US" sz="2000" i="1" dirty="0">
                <a:solidFill>
                  <a:srgbClr val="800000"/>
                </a:solidFill>
              </a:rPr>
              <a:t>So the </a:t>
            </a:r>
            <a:r>
              <a:rPr lang="en-US" sz="2000" b="1" i="1" u="sng" dirty="0">
                <a:solidFill>
                  <a:srgbClr val="800000"/>
                </a:solidFill>
              </a:rPr>
              <a:t>first</a:t>
            </a:r>
            <a:r>
              <a:rPr lang="en-US" sz="2000" i="1" dirty="0">
                <a:solidFill>
                  <a:srgbClr val="800000"/>
                </a:solidFill>
              </a:rPr>
              <a:t> went and poured out his bowl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1</a:t>
            </a:r>
            <a:r>
              <a:rPr lang="en-US" sz="2000" b="1" i="1" dirty="0" smtClean="0">
                <a:solidFill>
                  <a:srgbClr val="800000"/>
                </a:solidFill>
              </a:rPr>
              <a:t>upon </a:t>
            </a:r>
            <a:r>
              <a:rPr lang="en-US" sz="2000" b="1" i="1" dirty="0">
                <a:solidFill>
                  <a:srgbClr val="800000"/>
                </a:solidFill>
              </a:rPr>
              <a:t>the earth, and a </a:t>
            </a:r>
            <a:r>
              <a:rPr lang="en-US" sz="2000" b="1" i="1" u="sng" dirty="0">
                <a:solidFill>
                  <a:srgbClr val="800000"/>
                </a:solidFill>
              </a:rPr>
              <a:t>foul and loathsome sore</a:t>
            </a:r>
            <a:r>
              <a:rPr lang="en-US" sz="2000" i="1" dirty="0">
                <a:solidFill>
                  <a:srgbClr val="800000"/>
                </a:solidFill>
              </a:rPr>
              <a:t> came upon the men who had </a:t>
            </a:r>
            <a:r>
              <a:rPr lang="en-US" sz="2000" b="1" i="1" dirty="0">
                <a:solidFill>
                  <a:srgbClr val="800000"/>
                </a:solidFill>
              </a:rPr>
              <a:t>the mark of the beast and those who worshiped his image</a:t>
            </a:r>
            <a:r>
              <a:rPr lang="en-US" sz="2000" i="1" dirty="0" smtClean="0">
                <a:solidFill>
                  <a:srgbClr val="800000"/>
                </a:solidFill>
              </a:rPr>
              <a:t>.  Then </a:t>
            </a:r>
            <a:r>
              <a:rPr lang="en-US" sz="2000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second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i="1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dirty="0" smtClean="0">
                <a:solidFill>
                  <a:srgbClr val="800000"/>
                </a:solidFill>
              </a:rPr>
              <a:t>on </a:t>
            </a:r>
            <a:r>
              <a:rPr lang="en-US" sz="2000" b="1" i="1" dirty="0">
                <a:solidFill>
                  <a:srgbClr val="800000"/>
                </a:solidFill>
              </a:rPr>
              <a:t>the sea</a:t>
            </a:r>
            <a:r>
              <a:rPr lang="en-US" sz="2000" i="1" dirty="0">
                <a:solidFill>
                  <a:srgbClr val="800000"/>
                </a:solidFill>
              </a:rPr>
              <a:t>, and it </a:t>
            </a:r>
            <a:r>
              <a:rPr lang="en-US" sz="2000" b="1" i="1" u="sng" dirty="0">
                <a:solidFill>
                  <a:srgbClr val="800000"/>
                </a:solidFill>
              </a:rPr>
              <a:t>became</a:t>
            </a:r>
            <a:r>
              <a:rPr lang="en-US" sz="2000" i="1" u="sng" dirty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blood</a:t>
            </a:r>
            <a:r>
              <a:rPr lang="en-US" sz="2000" b="1" i="1" dirty="0">
                <a:solidFill>
                  <a:srgbClr val="800000"/>
                </a:solidFill>
              </a:rPr>
              <a:t> as of a dead man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every living creature in the sea died</a:t>
            </a:r>
            <a:r>
              <a:rPr lang="en-US" sz="2000" i="1" dirty="0" smtClean="0">
                <a:solidFill>
                  <a:srgbClr val="800000"/>
                </a:solidFill>
              </a:rPr>
              <a:t>.  Then </a:t>
            </a:r>
            <a:r>
              <a:rPr lang="en-US" sz="2000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third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baseline="30000" dirty="0" smtClean="0">
                <a:solidFill>
                  <a:srgbClr val="800000"/>
                </a:solidFill>
              </a:rPr>
              <a:t>3</a:t>
            </a:r>
            <a:r>
              <a:rPr lang="en-US" sz="2000" b="1" i="1" dirty="0" smtClean="0">
                <a:solidFill>
                  <a:srgbClr val="800000"/>
                </a:solidFill>
              </a:rPr>
              <a:t>on </a:t>
            </a:r>
            <a:r>
              <a:rPr lang="en-US" sz="2000" b="1" i="1" dirty="0">
                <a:solidFill>
                  <a:srgbClr val="800000"/>
                </a:solidFill>
              </a:rPr>
              <a:t>the rivers and springs of water</a:t>
            </a:r>
            <a:r>
              <a:rPr lang="en-US" sz="2000" i="1" dirty="0">
                <a:solidFill>
                  <a:srgbClr val="800000"/>
                </a:solidFill>
              </a:rPr>
              <a:t>, and they </a:t>
            </a:r>
            <a:r>
              <a:rPr lang="en-US" sz="2000" b="1" i="1" u="sng" dirty="0">
                <a:solidFill>
                  <a:srgbClr val="800000"/>
                </a:solidFill>
              </a:rPr>
              <a:t>became blood</a:t>
            </a:r>
            <a:r>
              <a:rPr lang="en-US" sz="2000" i="1" dirty="0" smtClean="0">
                <a:solidFill>
                  <a:srgbClr val="800000"/>
                </a:solidFill>
              </a:rPr>
              <a:t>.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16:1-4</a:t>
            </a:r>
            <a:r>
              <a:rPr lang="en-US" sz="2000" dirty="0" smtClean="0"/>
              <a:t>)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 smtClean="0"/>
              <a:t>Sore upon Worshippers of the Beast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 smtClean="0"/>
              <a:t>Sea to Blood – Death to all Sea Creatures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 smtClean="0"/>
              <a:t>Rivers &amp; Springs to Blood</a:t>
            </a:r>
          </a:p>
        </p:txBody>
      </p:sp>
    </p:spTree>
    <p:extLst>
      <p:ext uri="{BB962C8B-B14F-4D97-AF65-F5344CB8AC3E}">
        <p14:creationId xmlns:p14="http://schemas.microsoft.com/office/powerpoint/2010/main" val="3406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of the First Three Plagues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Who is targeted by these plagues?  Who is not affected?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heard a loud voice from the temple saying to the seven angels, “Go and pour out the bowls of the wrath of God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i="1" dirty="0">
                <a:solidFill>
                  <a:srgbClr val="800000"/>
                </a:solidFill>
              </a:rPr>
              <a:t>.”  So the first went and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upon the </a:t>
            </a:r>
            <a:r>
              <a:rPr lang="en-US" sz="2000" b="1" i="1" u="sng" dirty="0">
                <a:solidFill>
                  <a:srgbClr val="800000"/>
                </a:solidFill>
              </a:rPr>
              <a:t>earth</a:t>
            </a:r>
            <a:r>
              <a:rPr lang="en-US" sz="2000" i="1" dirty="0">
                <a:solidFill>
                  <a:srgbClr val="800000"/>
                </a:solidFill>
              </a:rPr>
              <a:t>, and a foul and loathsome sore came upon </a:t>
            </a:r>
            <a:r>
              <a:rPr lang="en-US" sz="2000" b="1" i="1" dirty="0">
                <a:solidFill>
                  <a:srgbClr val="800000"/>
                </a:solidFill>
              </a:rPr>
              <a:t>the men who had </a:t>
            </a:r>
            <a:r>
              <a:rPr lang="en-US" sz="2000" b="1" i="1" u="sng" dirty="0">
                <a:solidFill>
                  <a:srgbClr val="800000"/>
                </a:solidFill>
              </a:rPr>
              <a:t>the mark of the beast</a:t>
            </a:r>
            <a:r>
              <a:rPr lang="en-US" sz="2000" b="1" i="1" dirty="0">
                <a:solidFill>
                  <a:srgbClr val="800000"/>
                </a:solidFill>
              </a:rPr>
              <a:t> and those who </a:t>
            </a:r>
            <a:r>
              <a:rPr lang="en-US" sz="2000" b="1" i="1" u="sng" dirty="0">
                <a:solidFill>
                  <a:srgbClr val="800000"/>
                </a:solidFill>
              </a:rPr>
              <a:t>worshiped his image</a:t>
            </a:r>
            <a:r>
              <a:rPr lang="en-US" sz="2000" i="1" dirty="0">
                <a:solidFill>
                  <a:srgbClr val="800000"/>
                </a:solidFill>
              </a:rPr>
              <a:t>.  Then the second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sea</a:t>
            </a:r>
            <a:r>
              <a:rPr lang="en-US" sz="2000" i="1" dirty="0">
                <a:solidFill>
                  <a:srgbClr val="800000"/>
                </a:solidFill>
              </a:rPr>
              <a:t>, and it became blood as of a dead man; and </a:t>
            </a:r>
            <a:r>
              <a:rPr lang="en-US" sz="2000" b="1" i="1" dirty="0">
                <a:solidFill>
                  <a:srgbClr val="800000"/>
                </a:solidFill>
              </a:rPr>
              <a:t>every living creature </a:t>
            </a:r>
            <a:r>
              <a:rPr lang="en-US" sz="2000" b="1" i="1" u="sng" dirty="0">
                <a:solidFill>
                  <a:srgbClr val="800000"/>
                </a:solidFill>
              </a:rPr>
              <a:t>in the sea</a:t>
            </a:r>
            <a:r>
              <a:rPr lang="en-US" sz="2000" b="1" i="1" dirty="0">
                <a:solidFill>
                  <a:srgbClr val="800000"/>
                </a:solidFill>
              </a:rPr>
              <a:t> died</a:t>
            </a:r>
            <a:r>
              <a:rPr lang="en-US" sz="2000" i="1" dirty="0">
                <a:solidFill>
                  <a:srgbClr val="800000"/>
                </a:solidFill>
              </a:rPr>
              <a:t>.  Then the third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rivers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springs</a:t>
            </a:r>
            <a:r>
              <a:rPr lang="en-US" sz="2000" b="1" i="1" dirty="0">
                <a:solidFill>
                  <a:srgbClr val="800000"/>
                </a:solidFill>
              </a:rPr>
              <a:t> of water</a:t>
            </a:r>
            <a:r>
              <a:rPr lang="en-US" sz="2000" i="1" dirty="0">
                <a:solidFill>
                  <a:srgbClr val="800000"/>
                </a:solidFill>
              </a:rPr>
              <a:t>, and they became blood. </a:t>
            </a:r>
            <a:r>
              <a:rPr lang="en-US" sz="2000" dirty="0" smtClean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Revelation </a:t>
            </a:r>
            <a:r>
              <a:rPr lang="en-US" sz="2000" b="1" dirty="0" smtClean="0">
                <a:solidFill>
                  <a:srgbClr val="800000"/>
                </a:solidFill>
              </a:rPr>
              <a:t>16:1-4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The Earth – Those who Obeyed the </a:t>
            </a:r>
            <a:r>
              <a:rPr lang="en-US" sz="2000" i="1" dirty="0" smtClean="0">
                <a:solidFill>
                  <a:srgbClr val="800000"/>
                </a:solidFill>
              </a:rPr>
              <a:t>“Earth Beast”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800000"/>
                </a:solidFill>
              </a:rPr>
              <a:t>13:11-18</a:t>
            </a:r>
            <a:r>
              <a:rPr lang="en-US" sz="2000" dirty="0" smtClean="0"/>
              <a:t>).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The Sea – Origin of the </a:t>
            </a:r>
            <a:r>
              <a:rPr lang="en-US" sz="2000" i="1" dirty="0" smtClean="0">
                <a:solidFill>
                  <a:srgbClr val="800000"/>
                </a:solidFill>
              </a:rPr>
              <a:t>“Sea Beast”</a:t>
            </a:r>
            <a:r>
              <a:rPr lang="en-US" sz="2000" dirty="0" smtClean="0"/>
              <a:t> and creatures contained therein (</a:t>
            </a:r>
            <a:r>
              <a:rPr lang="en-US" sz="2000" b="1" dirty="0" smtClean="0">
                <a:solidFill>
                  <a:srgbClr val="800000"/>
                </a:solidFill>
              </a:rPr>
              <a:t>13:1</a:t>
            </a:r>
            <a:r>
              <a:rPr lang="en-US" sz="2000" dirty="0" smtClean="0"/>
              <a:t>).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The Rivers &amp; Springs – The fresh source that feeds the sea…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25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3"/>
            </a:pPr>
            <a:r>
              <a:rPr lang="en-US" sz="2000" dirty="0"/>
              <a:t>What Old Testament story also contained plagues that targeted one group while sparing another?  What was the lesson then?  Might the same lesson apply here as well?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Similar to other plagues seen here (</a:t>
            </a:r>
            <a:r>
              <a:rPr lang="en-US" sz="2000" b="1" dirty="0" smtClean="0">
                <a:solidFill>
                  <a:srgbClr val="800000"/>
                </a:solidFill>
              </a:rPr>
              <a:t>7:1-3; 14:9-20</a:t>
            </a:r>
            <a:r>
              <a:rPr lang="en-US" sz="2000" dirty="0" smtClean="0"/>
              <a:t>) and in symbol’s origin: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800000"/>
                </a:solidFill>
              </a:rPr>
              <a:t>“</a:t>
            </a:r>
            <a:r>
              <a:rPr lang="en-US" sz="2000" b="1" i="1" dirty="0" smtClean="0">
                <a:solidFill>
                  <a:srgbClr val="800000"/>
                </a:solidFill>
              </a:rPr>
              <a:t>And in that day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 will set apart</a:t>
            </a:r>
            <a:r>
              <a:rPr lang="en-US" sz="2000" i="1" dirty="0" smtClean="0">
                <a:solidFill>
                  <a:srgbClr val="800000"/>
                </a:solidFill>
              </a:rPr>
              <a:t> the land of Goshen, </a:t>
            </a:r>
            <a:r>
              <a:rPr lang="en-US" sz="2000" b="1" i="1" dirty="0" smtClean="0">
                <a:solidFill>
                  <a:srgbClr val="800000"/>
                </a:solidFill>
              </a:rPr>
              <a:t>in which My people dwell</a:t>
            </a:r>
            <a:r>
              <a:rPr lang="en-US" sz="2000" i="1" dirty="0" smtClean="0">
                <a:solidFill>
                  <a:srgbClr val="800000"/>
                </a:solidFill>
              </a:rPr>
              <a:t>, that no swarms of flies shall be there,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in order that you may know</a:t>
            </a:r>
            <a:r>
              <a:rPr lang="en-US" sz="2000" b="1" i="1" dirty="0" smtClean="0">
                <a:solidFill>
                  <a:srgbClr val="800000"/>
                </a:solidFill>
              </a:rPr>
              <a:t> that I am the LORD </a:t>
            </a:r>
            <a:r>
              <a:rPr lang="en-US" sz="2000" i="1" dirty="0" smtClean="0">
                <a:solidFill>
                  <a:srgbClr val="800000"/>
                </a:solidFill>
              </a:rPr>
              <a:t>in the midst of the land.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 will make a difference</a:t>
            </a:r>
            <a:r>
              <a:rPr lang="en-US" sz="2000" b="1" i="1" dirty="0" smtClean="0">
                <a:solidFill>
                  <a:srgbClr val="800000"/>
                </a:solidFill>
              </a:rPr>
              <a:t> between My people and your people</a:t>
            </a:r>
            <a:r>
              <a:rPr lang="en-US" sz="2000" i="1" dirty="0" smtClean="0">
                <a:solidFill>
                  <a:srgbClr val="800000"/>
                </a:solidFill>
              </a:rPr>
              <a:t>. Tomorrow this sign shall be.”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Exodus 8:22-23; 9:4, 25-26; 10:22-23; 11:5-7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God knows His people and makes a distinction, protecting them from the punishment due sinners.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Nevertheless the solid foundation of God stands, </a:t>
            </a:r>
            <a:r>
              <a:rPr lang="en-US" sz="2000" b="1" i="1" dirty="0">
                <a:solidFill>
                  <a:srgbClr val="800000"/>
                </a:solidFill>
              </a:rPr>
              <a:t>having this </a:t>
            </a:r>
            <a:r>
              <a:rPr lang="en-US" sz="2000" b="1" i="1" u="sng" dirty="0">
                <a:solidFill>
                  <a:srgbClr val="800000"/>
                </a:solidFill>
              </a:rPr>
              <a:t>seal</a:t>
            </a:r>
            <a:r>
              <a:rPr lang="en-US" sz="2000" i="1" dirty="0">
                <a:solidFill>
                  <a:srgbClr val="800000"/>
                </a:solidFill>
              </a:rPr>
              <a:t>: “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u="sng" dirty="0">
                <a:solidFill>
                  <a:srgbClr val="800000"/>
                </a:solidFill>
              </a:rPr>
              <a:t>The Lord knows</a:t>
            </a:r>
            <a:r>
              <a:rPr lang="en-US" sz="2000" b="1" i="1" dirty="0">
                <a:solidFill>
                  <a:srgbClr val="800000"/>
                </a:solidFill>
              </a:rPr>
              <a:t> those who </a:t>
            </a:r>
            <a:r>
              <a:rPr lang="en-US" sz="2000" b="1" i="1" u="sng" dirty="0">
                <a:solidFill>
                  <a:srgbClr val="800000"/>
                </a:solidFill>
              </a:rPr>
              <a:t>are His</a:t>
            </a:r>
            <a:r>
              <a:rPr lang="en-US" sz="2000" i="1" dirty="0">
                <a:solidFill>
                  <a:srgbClr val="800000"/>
                </a:solidFill>
              </a:rPr>
              <a:t>,” and, “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Let everyone who names the name of Christ </a:t>
            </a:r>
            <a:r>
              <a:rPr lang="en-US" sz="2000" b="1" i="1" u="sng" dirty="0">
                <a:solidFill>
                  <a:srgbClr val="800000"/>
                </a:solidFill>
              </a:rPr>
              <a:t>depart from iniquity</a:t>
            </a:r>
            <a:r>
              <a:rPr lang="en-US" sz="2000" b="1" i="1" dirty="0">
                <a:solidFill>
                  <a:srgbClr val="800000"/>
                </a:solidFill>
              </a:rPr>
              <a:t>.</a:t>
            </a:r>
            <a:r>
              <a:rPr lang="en-US" sz="2000" i="1" dirty="0">
                <a:solidFill>
                  <a:srgbClr val="800000"/>
                </a:solidFill>
              </a:rPr>
              <a:t>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Timothy 2:19</a:t>
            </a:r>
            <a:r>
              <a:rPr lang="en-US" sz="2000" dirty="0"/>
              <a:t>; see also, </a:t>
            </a:r>
            <a:r>
              <a:rPr lang="en-US" sz="2000" b="1" dirty="0">
                <a:solidFill>
                  <a:srgbClr val="800000"/>
                </a:solidFill>
              </a:rPr>
              <a:t>1 Kings 19:18; Isaiah 40:26-27</a:t>
            </a:r>
            <a:r>
              <a:rPr lang="en-US" sz="2000" dirty="0" smtClean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 smtClean="0"/>
              <a:t>He also expects us to purify ourselves; otherwise, we will share in their judgment.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34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“Whoever Sheds Man’s Blood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4"/>
            </a:pPr>
            <a:r>
              <a:rPr lang="en-US" sz="2000" dirty="0" smtClean="0"/>
              <a:t>According </a:t>
            </a:r>
            <a:r>
              <a:rPr lang="en-US" sz="2000" dirty="0"/>
              <a:t>to the </a:t>
            </a:r>
            <a:r>
              <a:rPr lang="en-US" sz="2000" i="1" dirty="0">
                <a:solidFill>
                  <a:srgbClr val="800000"/>
                </a:solidFill>
              </a:rPr>
              <a:t>“angel of the waters”</a:t>
            </a:r>
            <a:r>
              <a:rPr lang="en-US" sz="2000" dirty="0"/>
              <a:t>, why was God justified in His judgment of wrath?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heard </a:t>
            </a:r>
            <a:r>
              <a:rPr lang="en-US" sz="2000" b="1" i="1" dirty="0">
                <a:solidFill>
                  <a:srgbClr val="800000"/>
                </a:solidFill>
              </a:rPr>
              <a:t>the angel of the </a:t>
            </a:r>
            <a:r>
              <a:rPr lang="en-US" sz="2000" b="1" i="1" u="sng" dirty="0">
                <a:solidFill>
                  <a:srgbClr val="800000"/>
                </a:solidFill>
              </a:rPr>
              <a:t>waters</a:t>
            </a:r>
            <a:r>
              <a:rPr lang="en-US" sz="2000" i="1" dirty="0">
                <a:solidFill>
                  <a:srgbClr val="800000"/>
                </a:solidFill>
              </a:rPr>
              <a:t> saying: </a:t>
            </a:r>
            <a:r>
              <a:rPr lang="en-US" sz="2000" i="1" dirty="0" smtClean="0">
                <a:solidFill>
                  <a:srgbClr val="800000"/>
                </a:solidFill>
              </a:rPr>
              <a:t>“You </a:t>
            </a:r>
            <a:r>
              <a:rPr lang="en-US" sz="2000" i="1" dirty="0">
                <a:solidFill>
                  <a:srgbClr val="800000"/>
                </a:solidFill>
              </a:rPr>
              <a:t>are </a:t>
            </a:r>
            <a:r>
              <a:rPr lang="en-US" sz="2000" b="1" i="1" u="sng" dirty="0">
                <a:solidFill>
                  <a:srgbClr val="800000"/>
                </a:solidFill>
              </a:rPr>
              <a:t>righteous</a:t>
            </a:r>
            <a:r>
              <a:rPr lang="en-US" sz="2000" b="1" i="1" dirty="0">
                <a:solidFill>
                  <a:srgbClr val="800000"/>
                </a:solidFill>
              </a:rPr>
              <a:t>, O Lord</a:t>
            </a:r>
            <a:r>
              <a:rPr lang="en-US" sz="2000" i="1" dirty="0">
                <a:solidFill>
                  <a:srgbClr val="800000"/>
                </a:solidFill>
              </a:rPr>
              <a:t>, The One who is and who was and who is to be, </a:t>
            </a:r>
            <a:r>
              <a:rPr lang="en-US" sz="2000" b="1" i="1" dirty="0">
                <a:solidFill>
                  <a:srgbClr val="800000"/>
                </a:solidFill>
              </a:rPr>
              <a:t>Because You have </a:t>
            </a:r>
            <a:r>
              <a:rPr lang="en-US" sz="2000" b="1" i="1" u="sng" dirty="0">
                <a:solidFill>
                  <a:srgbClr val="800000"/>
                </a:solidFill>
              </a:rPr>
              <a:t>judged</a:t>
            </a:r>
            <a:r>
              <a:rPr lang="en-US" sz="2000" b="1" i="1" dirty="0">
                <a:solidFill>
                  <a:srgbClr val="800000"/>
                </a:solidFill>
              </a:rPr>
              <a:t> these things</a:t>
            </a:r>
            <a:r>
              <a:rPr lang="en-US" sz="2000" i="1" dirty="0" smtClean="0">
                <a:solidFill>
                  <a:srgbClr val="800000"/>
                </a:solidFill>
              </a:rPr>
              <a:t>. 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For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>
                <a:solidFill>
                  <a:srgbClr val="800000"/>
                </a:solidFill>
              </a:rPr>
              <a:t>they have </a:t>
            </a:r>
            <a:r>
              <a:rPr lang="en-US" sz="2000" b="1" i="1" u="sng" dirty="0">
                <a:solidFill>
                  <a:srgbClr val="800000"/>
                </a:solidFill>
              </a:rPr>
              <a:t>shed the blood</a:t>
            </a:r>
            <a:r>
              <a:rPr lang="en-US" sz="2000" b="1" i="1" dirty="0">
                <a:solidFill>
                  <a:srgbClr val="800000"/>
                </a:solidFill>
              </a:rPr>
              <a:t> of saints and prophets</a:t>
            </a:r>
            <a:r>
              <a:rPr lang="en-US" sz="2000" i="1" dirty="0">
                <a:solidFill>
                  <a:srgbClr val="800000"/>
                </a:solidFill>
              </a:rPr>
              <a:t>, And You have </a:t>
            </a:r>
            <a:r>
              <a:rPr lang="en-US" sz="2000" b="1" i="1" dirty="0">
                <a:solidFill>
                  <a:srgbClr val="800000"/>
                </a:solidFill>
              </a:rPr>
              <a:t>given them </a:t>
            </a:r>
            <a:r>
              <a:rPr lang="en-US" sz="2000" b="1" i="1" u="sng" dirty="0">
                <a:solidFill>
                  <a:srgbClr val="800000"/>
                </a:solidFill>
              </a:rPr>
              <a:t>blood to drink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it is their </a:t>
            </a:r>
            <a:r>
              <a:rPr lang="en-US" sz="2000" b="1" i="1" u="sng" dirty="0">
                <a:solidFill>
                  <a:srgbClr val="800000"/>
                </a:solidFill>
              </a:rPr>
              <a:t>just due</a:t>
            </a:r>
            <a:r>
              <a:rPr lang="en-US" sz="2000" i="1" dirty="0" smtClean="0">
                <a:solidFill>
                  <a:srgbClr val="800000"/>
                </a:solidFill>
              </a:rPr>
              <a:t>.”  And </a:t>
            </a:r>
            <a:r>
              <a:rPr lang="en-US" sz="2000" i="1" dirty="0">
                <a:solidFill>
                  <a:srgbClr val="800000"/>
                </a:solidFill>
              </a:rPr>
              <a:t>I heard </a:t>
            </a:r>
            <a:r>
              <a:rPr lang="en-US" sz="2000" b="1" i="1" dirty="0">
                <a:solidFill>
                  <a:srgbClr val="800000"/>
                </a:solidFill>
              </a:rPr>
              <a:t>another from the </a:t>
            </a:r>
            <a:r>
              <a:rPr lang="en-US" sz="2000" b="1" i="1" u="sng" dirty="0">
                <a:solidFill>
                  <a:srgbClr val="800000"/>
                </a:solidFill>
              </a:rPr>
              <a:t>altar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saying, </a:t>
            </a:r>
            <a:r>
              <a:rPr lang="en-US" sz="2000" i="1" dirty="0" smtClean="0">
                <a:solidFill>
                  <a:srgbClr val="800000"/>
                </a:solidFill>
              </a:rPr>
              <a:t>“Even </a:t>
            </a:r>
            <a:r>
              <a:rPr lang="en-US" sz="2000" i="1" dirty="0">
                <a:solidFill>
                  <a:srgbClr val="800000"/>
                </a:solidFill>
              </a:rPr>
              <a:t>so, Lord God Almighty, </a:t>
            </a:r>
            <a:r>
              <a:rPr lang="en-US" sz="2000" b="1" i="1" dirty="0">
                <a:solidFill>
                  <a:srgbClr val="800000"/>
                </a:solidFill>
              </a:rPr>
              <a:t>true and righteous are Your judgments</a:t>
            </a:r>
            <a:r>
              <a:rPr lang="en-US" sz="2000" i="1" dirty="0" smtClean="0">
                <a:solidFill>
                  <a:srgbClr val="800000"/>
                </a:solidFill>
              </a:rPr>
              <a:t>.”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800000"/>
                </a:solidFill>
              </a:rPr>
              <a:t>Revelation 16:5-7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Those who </a:t>
            </a:r>
            <a:r>
              <a:rPr lang="en-US" sz="2000" dirty="0" err="1" smtClean="0"/>
              <a:t>unrighteously</a:t>
            </a:r>
            <a:r>
              <a:rPr lang="en-US" sz="2000" dirty="0" smtClean="0"/>
              <a:t> shed blood must have their blood shed (</a:t>
            </a:r>
            <a:r>
              <a:rPr lang="en-US" sz="2000" b="1" dirty="0" smtClean="0">
                <a:solidFill>
                  <a:srgbClr val="800000"/>
                </a:solidFill>
              </a:rPr>
              <a:t>Genesis 9:6</a:t>
            </a:r>
            <a:r>
              <a:rPr lang="en-US" sz="2000" dirty="0" smtClean="0"/>
              <a:t>).</a:t>
            </a:r>
          </a:p>
          <a:p>
            <a:r>
              <a:rPr lang="en-US" sz="2000" i="1" dirty="0" smtClean="0">
                <a:solidFill>
                  <a:srgbClr val="800000"/>
                </a:solidFill>
              </a:rPr>
              <a:t>“Righteous … because You have judged”</a:t>
            </a:r>
            <a:r>
              <a:rPr lang="en-US" sz="2000" dirty="0" smtClean="0"/>
              <a:t> – God is righting a wrong, avenging an injustice in </a:t>
            </a:r>
            <a:r>
              <a:rPr lang="en-US" sz="2000" i="1" dirty="0" smtClean="0">
                <a:solidFill>
                  <a:srgbClr val="800000"/>
                </a:solidFill>
              </a:rPr>
              <a:t>“giving them blood to drink”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Additionally, this answers, satisfies the prayers and cries of the saints for God to see and act (</a:t>
            </a:r>
            <a:r>
              <a:rPr lang="en-US" sz="2000" b="1" dirty="0" smtClean="0">
                <a:solidFill>
                  <a:srgbClr val="800000"/>
                </a:solidFill>
              </a:rPr>
              <a:t>Revelation 6:9-11; 8:3-5; 14:17-20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Does God </a:t>
            </a:r>
            <a:r>
              <a:rPr lang="en-US" sz="2000" b="1" i="1" dirty="0" smtClean="0"/>
              <a:t>know</a:t>
            </a:r>
            <a:r>
              <a:rPr lang="en-US" sz="2000" dirty="0" smtClean="0"/>
              <a:t>, </a:t>
            </a:r>
            <a:r>
              <a:rPr lang="en-US" sz="2000" b="1" i="1" dirty="0" smtClean="0"/>
              <a:t>care</a:t>
            </a:r>
            <a:r>
              <a:rPr lang="en-US" sz="2000" dirty="0" smtClean="0"/>
              <a:t>, and </a:t>
            </a:r>
            <a:r>
              <a:rPr lang="en-US" sz="2000" b="1" i="1" dirty="0" smtClean="0"/>
              <a:t>act</a:t>
            </a:r>
            <a:r>
              <a:rPr lang="en-US" sz="2000" dirty="0" smtClean="0"/>
              <a:t>?  Yes, yes, yes!</a:t>
            </a:r>
          </a:p>
        </p:txBody>
      </p:sp>
    </p:spTree>
    <p:extLst>
      <p:ext uri="{BB962C8B-B14F-4D97-AF65-F5344CB8AC3E}">
        <p14:creationId xmlns:p14="http://schemas.microsoft.com/office/powerpoint/2010/main" val="41828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things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5"/>
            </a:pPr>
            <a:r>
              <a:rPr lang="en-US" sz="2000" dirty="0"/>
              <a:t>What might these symbolize?</a:t>
            </a:r>
            <a:endParaRPr lang="en-US" sz="2000" dirty="0" smtClean="0"/>
          </a:p>
          <a:p>
            <a:r>
              <a:rPr lang="en-US" sz="2000" dirty="0" smtClean="0"/>
              <a:t>Hailey and </a:t>
            </a:r>
            <a:r>
              <a:rPr lang="en-US" sz="2000" dirty="0" err="1" smtClean="0"/>
              <a:t>Harkrider</a:t>
            </a:r>
            <a:r>
              <a:rPr lang="en-US" sz="2000" dirty="0" smtClean="0"/>
              <a:t> – Natural disasters</a:t>
            </a:r>
          </a:p>
          <a:p>
            <a:r>
              <a:rPr lang="en-US" sz="2000" dirty="0" smtClean="0"/>
              <a:t>Waters are identified as political and ethnic entities, not literal waters (</a:t>
            </a:r>
            <a:r>
              <a:rPr lang="en-US" sz="2000" b="1" dirty="0" smtClean="0">
                <a:solidFill>
                  <a:srgbClr val="800000"/>
                </a:solidFill>
              </a:rPr>
              <a:t>Revelation 17:15; Jeremiah 51:42-44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Although natural disasters were certainly part of weakening, destruction of Rome, these signs indicate </a:t>
            </a:r>
            <a:r>
              <a:rPr lang="en-US" sz="2000" b="1" i="1" dirty="0" smtClean="0"/>
              <a:t>may</a:t>
            </a:r>
            <a:r>
              <a:rPr lang="en-US" sz="2000" dirty="0" smtClean="0"/>
              <a:t> indicate people problems – government, political, economic, racial, moral, wisdom, etc.</a:t>
            </a:r>
          </a:p>
        </p:txBody>
      </p:sp>
    </p:spTree>
    <p:extLst>
      <p:ext uri="{BB962C8B-B14F-4D97-AF65-F5344CB8AC3E}">
        <p14:creationId xmlns:p14="http://schemas.microsoft.com/office/powerpoint/2010/main" val="36005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Trumpets versus Bowls of Wrath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4459185" cy="4144488"/>
          </a:xfrm>
        </p:spPr>
        <p:txBody>
          <a:bodyPr/>
          <a:lstStyle/>
          <a:p>
            <a:pPr marL="346075" indent="-346075"/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Seal → Seven Trumpets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Earth Burned: Hail, Fire with Blood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Sea to Blood: Great Mountain Burning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Rivers, Fountains Poisoned: Wormwood Star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Sun, Moon, Stars Darkened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Locusts from Bottomless Pit – Tormented 5 months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Army from Euphrates:  200 M horsemen; ⅓ of men killed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7314" y="914400"/>
            <a:ext cx="4459185" cy="414448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/>
            <a:r>
              <a:rPr lang="en-US" sz="2000" dirty="0" smtClean="0"/>
              <a:t>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Trumpet → Seven Bowls of Wrath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Earth: Grievous Sore, Mark of Beast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Sea to Blood: Every Creature Died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Rivers, Fountains to Blood</a:t>
            </a:r>
            <a:br>
              <a:rPr lang="en-US" sz="2000" dirty="0" smtClean="0"/>
            </a:br>
            <a:endParaRPr lang="en-US" sz="2000" dirty="0" smtClean="0"/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Sun Scorched Men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Darkness on Beast’s Kingdom – Men Gnawed Tongues from Pain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 smtClean="0"/>
              <a:t>Army from Euphrates:  Gathered at Armageddon</a:t>
            </a:r>
          </a:p>
        </p:txBody>
      </p:sp>
    </p:spTree>
    <p:extLst>
      <p:ext uri="{BB962C8B-B14F-4D97-AF65-F5344CB8AC3E}">
        <p14:creationId xmlns:p14="http://schemas.microsoft.com/office/powerpoint/2010/main" val="2781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Fourth and Fifth Bowls</a:t>
            </a:r>
          </a:p>
          <a:p>
            <a:r>
              <a:rPr lang="en-US" dirty="0" smtClean="0"/>
              <a:t>Revelation 16:8-11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24114</TotalTime>
  <Words>2031</Words>
  <Application>Microsoft Office PowerPoint</Application>
  <PresentationFormat>On-screen Show (16:9)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Impact</vt:lpstr>
      <vt:lpstr>Times New Roman</vt:lpstr>
      <vt:lpstr>Wingdings</vt:lpstr>
      <vt:lpstr>Calibri</vt:lpstr>
      <vt:lpstr>Trebuchet MS</vt:lpstr>
      <vt:lpstr>the_lion_of_the_tribe_of_judah-still-16x9</vt:lpstr>
      <vt:lpstr>Revelation Defending God and Encouraging His Saints</vt:lpstr>
      <vt:lpstr>PowerPoint Presentation</vt:lpstr>
      <vt:lpstr>Pouring the First Three Bowls of Wrath</vt:lpstr>
      <vt:lpstr>Targets of the First Three Plagues</vt:lpstr>
      <vt:lpstr>Making a Difference</vt:lpstr>
      <vt:lpstr>“Whoever Sheds Man’s Blood …”</vt:lpstr>
      <vt:lpstr>What do these things mean?</vt:lpstr>
      <vt:lpstr>Trumpets versus Bowls of Wrath</vt:lpstr>
      <vt:lpstr>PowerPoint Presentation</vt:lpstr>
      <vt:lpstr>Pain of Dark Fire</vt:lpstr>
      <vt:lpstr>Refused to Repent</vt:lpstr>
      <vt:lpstr>PowerPoint Presentation</vt:lpstr>
      <vt:lpstr>Drying the River Euphrates</vt:lpstr>
      <vt:lpstr>Gathering to Battle for the Great Day</vt:lpstr>
      <vt:lpstr>“I May Show My Power in You”</vt:lpstr>
      <vt:lpstr>“Thief in the Night”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Trevor Bowen</dc:creator>
  <cp:lastModifiedBy>C. Trevor Bowen</cp:lastModifiedBy>
  <cp:revision>3658</cp:revision>
  <cp:lastPrinted>2017-06-04T13:57:13Z</cp:lastPrinted>
  <dcterms:created xsi:type="dcterms:W3CDTF">2017-04-01T00:42:32Z</dcterms:created>
  <dcterms:modified xsi:type="dcterms:W3CDTF">2017-06-04T19:13:25Z</dcterms:modified>
</cp:coreProperties>
</file>