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0"/>
  </p:notesMasterIdLst>
  <p:handoutMasterIdLst>
    <p:handoutMasterId r:id="rId31"/>
  </p:handoutMasterIdLst>
  <p:sldIdLst>
    <p:sldId id="469" r:id="rId2"/>
    <p:sldId id="495" r:id="rId3"/>
    <p:sldId id="499" r:id="rId4"/>
    <p:sldId id="500" r:id="rId5"/>
    <p:sldId id="501" r:id="rId6"/>
    <p:sldId id="502" r:id="rId7"/>
    <p:sldId id="503" r:id="rId8"/>
    <p:sldId id="504" r:id="rId9"/>
    <p:sldId id="493" r:id="rId10"/>
    <p:sldId id="507" r:id="rId11"/>
    <p:sldId id="508" r:id="rId12"/>
    <p:sldId id="505" r:id="rId13"/>
    <p:sldId id="470" r:id="rId14"/>
    <p:sldId id="473" r:id="rId15"/>
    <p:sldId id="460" r:id="rId16"/>
    <p:sldId id="461" r:id="rId17"/>
    <p:sldId id="464" r:id="rId18"/>
    <p:sldId id="506" r:id="rId19"/>
    <p:sldId id="510" r:id="rId20"/>
    <p:sldId id="459" r:id="rId21"/>
    <p:sldId id="486" r:id="rId22"/>
    <p:sldId id="474" r:id="rId23"/>
    <p:sldId id="475" r:id="rId24"/>
    <p:sldId id="476" r:id="rId25"/>
    <p:sldId id="479" r:id="rId26"/>
    <p:sldId id="480" r:id="rId27"/>
    <p:sldId id="481" r:id="rId28"/>
    <p:sldId id="509" r:id="rId29"/>
  </p:sldIdLst>
  <p:sldSz cx="9144000" cy="5143500" type="screen16x9"/>
  <p:notesSz cx="7102475" cy="9369425"/>
  <p:embeddedFontLst>
    <p:embeddedFont>
      <p:font typeface="Calibri" panose="020F0502020204030204" pitchFamily="34" charset="0"/>
      <p:regular r:id="rId32"/>
      <p:bold r:id="rId33"/>
      <p:italic r:id="rId34"/>
      <p:boldItalic r:id="rId35"/>
    </p:embeddedFont>
    <p:embeddedFont>
      <p:font typeface="Trebuchet MS" panose="020B0603020202020204" pitchFamily="34" charset="0"/>
      <p:regular r:id="rId36"/>
      <p:bold r:id="rId37"/>
      <p:italic r:id="rId38"/>
      <p:boldItalic r:id="rId39"/>
    </p:embeddedFont>
    <p:embeddedFont>
      <p:font typeface="Impact" panose="020B0806030902050204" pitchFamily="3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1B1B6B"/>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46" d="100"/>
          <a:sy n="146" d="100"/>
        </p:scale>
        <p:origin x="-12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6BA463D2-8CFA-42C7-9E7A-A254791D8B3F}" type="datetimeFigureOut">
              <a:rPr lang="en-US" smtClean="0"/>
              <a:t>6/7/2017</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5C2E47C3-C2AB-4CB0-BBCD-723064B2B264}" type="slidenum">
              <a:rPr lang="en-US" smtClean="0"/>
              <a:t>‹#›</a:t>
            </a:fld>
            <a:endParaRPr lang="en-US"/>
          </a:p>
        </p:txBody>
      </p:sp>
    </p:spTree>
    <p:extLst>
      <p:ext uri="{BB962C8B-B14F-4D97-AF65-F5344CB8AC3E}">
        <p14:creationId xmlns:p14="http://schemas.microsoft.com/office/powerpoint/2010/main" val="9279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8313"/>
          </a:xfrm>
          <a:prstGeom prst="rect">
            <a:avLst/>
          </a:prstGeom>
        </p:spPr>
        <p:txBody>
          <a:bodyPr vert="horz" lIns="91440" tIns="45720" rIns="91440" bIns="45720" rtlCol="0"/>
          <a:lstStyle>
            <a:lvl1pPr algn="r">
              <a:defRPr sz="1200"/>
            </a:lvl1pPr>
          </a:lstStyle>
          <a:p>
            <a:fld id="{20B09D3B-D414-449C-B505-68698A20A20D}" type="datetimeFigureOut">
              <a:rPr lang="en-US" smtClean="0"/>
              <a:t>6/7/2017</a:t>
            </a:fld>
            <a:endParaRPr lang="en-US"/>
          </a:p>
        </p:txBody>
      </p:sp>
      <p:sp>
        <p:nvSpPr>
          <p:cNvPr id="4" name="Slide Image Placeholder 3"/>
          <p:cNvSpPr>
            <a:spLocks noGrp="1" noRot="1" noChangeAspect="1"/>
          </p:cNvSpPr>
          <p:nvPr>
            <p:ph type="sldImg" idx="2"/>
          </p:nvPr>
        </p:nvSpPr>
        <p:spPr>
          <a:xfrm>
            <a:off x="428625" y="703263"/>
            <a:ext cx="6245225" cy="3513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49763"/>
            <a:ext cx="5683250" cy="421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525"/>
            <a:ext cx="3078163"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899525"/>
            <a:ext cx="3078163" cy="468313"/>
          </a:xfrm>
          <a:prstGeom prst="rect">
            <a:avLst/>
          </a:prstGeom>
        </p:spPr>
        <p:txBody>
          <a:bodyPr vert="horz" lIns="91440" tIns="45720" rIns="91440" bIns="45720" rtlCol="0" anchor="b"/>
          <a:lstStyle>
            <a:lvl1pPr algn="r">
              <a:defRPr sz="1200"/>
            </a:lvl1pPr>
          </a:lstStyle>
          <a:p>
            <a:fld id="{D9106257-F59A-4451-B33C-571F0B039292}" type="slidenum">
              <a:rPr lang="en-US" smtClean="0"/>
              <a:t>‹#›</a:t>
            </a:fld>
            <a:endParaRPr lang="en-US"/>
          </a:p>
        </p:txBody>
      </p:sp>
    </p:spTree>
    <p:extLst>
      <p:ext uri="{BB962C8B-B14F-4D97-AF65-F5344CB8AC3E}">
        <p14:creationId xmlns:p14="http://schemas.microsoft.com/office/powerpoint/2010/main" val="41168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smtClean="0"/>
              <a:t>Add Your Title</a:t>
            </a:r>
            <a:endParaRPr lang="en-US" dirty="0"/>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3630400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75000"/>
            <a:lum/>
            <a:extLst>
              <a:ext uri="{BEBA8EAE-BF5A-486C-A8C5-ECC9F3942E4B}">
                <a14:imgProps xmlns:a14="http://schemas.microsoft.com/office/drawing/2010/main">
                  <a14:imgLayer r:embed="rId11">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17 – </a:t>
            </a:r>
            <a:r>
              <a:rPr lang="en-US" sz="1800" dirty="0"/>
              <a:t>The Seven Bowls of Wrath</a:t>
            </a:r>
            <a:endParaRPr lang="en-US" sz="1800" b="1" dirty="0"/>
          </a:p>
        </p:txBody>
      </p:sp>
    </p:spTree>
    <p:extLst>
      <p:ext uri="{BB962C8B-B14F-4D97-AF65-F5344CB8AC3E}">
        <p14:creationId xmlns:p14="http://schemas.microsoft.com/office/powerpoint/2010/main" val="260265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“Have You Seen This, O Son of Man?”</a:t>
            </a:r>
            <a:endParaRPr lang="en-US" dirty="0"/>
          </a:p>
        </p:txBody>
      </p:sp>
      <p:sp>
        <p:nvSpPr>
          <p:cNvPr id="5" name="Content Placeholder 4"/>
          <p:cNvSpPr>
            <a:spLocks noGrp="1"/>
          </p:cNvSpPr>
          <p:nvPr>
            <p:ph sz="quarter" idx="10"/>
          </p:nvPr>
        </p:nvSpPr>
        <p:spPr/>
        <p:txBody>
          <a:bodyPr/>
          <a:lstStyle/>
          <a:p>
            <a:pPr marL="0" indent="0">
              <a:buNone/>
            </a:pPr>
            <a:r>
              <a:rPr lang="en-US" sz="1600" i="1" dirty="0">
                <a:solidFill>
                  <a:srgbClr val="800000"/>
                </a:solidFill>
              </a:rPr>
              <a:t>Furthermore He said to me, </a:t>
            </a:r>
            <a:r>
              <a:rPr lang="en-US" sz="1600" i="1" dirty="0" smtClean="0">
                <a:solidFill>
                  <a:srgbClr val="800000"/>
                </a:solidFill>
              </a:rPr>
              <a:t>“Son </a:t>
            </a:r>
            <a:r>
              <a:rPr lang="en-US" sz="1600" i="1" dirty="0">
                <a:solidFill>
                  <a:srgbClr val="800000"/>
                </a:solidFill>
              </a:rPr>
              <a:t>of man, </a:t>
            </a:r>
            <a:r>
              <a:rPr lang="en-US" sz="1600" b="1" i="1" dirty="0">
                <a:solidFill>
                  <a:srgbClr val="800000"/>
                </a:solidFill>
              </a:rPr>
              <a:t>do you see what they are doing</a:t>
            </a:r>
            <a:r>
              <a:rPr lang="en-US" sz="1600" i="1" dirty="0">
                <a:solidFill>
                  <a:srgbClr val="800000"/>
                </a:solidFill>
              </a:rPr>
              <a:t>, the </a:t>
            </a:r>
            <a:r>
              <a:rPr lang="en-US" sz="1600" b="1" i="1" dirty="0">
                <a:solidFill>
                  <a:srgbClr val="800000"/>
                </a:solidFill>
              </a:rPr>
              <a:t>great abominations </a:t>
            </a:r>
            <a:r>
              <a:rPr lang="en-US" sz="1600" i="1" dirty="0">
                <a:solidFill>
                  <a:srgbClr val="800000"/>
                </a:solidFill>
              </a:rPr>
              <a:t>that the house of Israel commits here, </a:t>
            </a:r>
            <a:r>
              <a:rPr lang="en-US" sz="1600" b="1" i="1" dirty="0">
                <a:solidFill>
                  <a:srgbClr val="800000"/>
                </a:solidFill>
              </a:rPr>
              <a:t>to make Me go far away from My sanctuary</a:t>
            </a:r>
            <a:r>
              <a:rPr lang="en-US" sz="1600" i="1" dirty="0">
                <a:solidFill>
                  <a:srgbClr val="800000"/>
                </a:solidFill>
              </a:rPr>
              <a:t>? </a:t>
            </a:r>
            <a:r>
              <a:rPr lang="en-US" sz="1600" b="1" i="1" dirty="0">
                <a:solidFill>
                  <a:srgbClr val="800000"/>
                </a:solidFill>
              </a:rPr>
              <a:t>Now turn again, you will </a:t>
            </a:r>
            <a:r>
              <a:rPr lang="en-US" sz="1600" b="1" i="1" u="sng" dirty="0">
                <a:solidFill>
                  <a:srgbClr val="800000"/>
                </a:solidFill>
              </a:rPr>
              <a:t>see greater abominations</a:t>
            </a:r>
            <a:r>
              <a:rPr lang="en-US" sz="1600" i="1" dirty="0" smtClean="0">
                <a:solidFill>
                  <a:srgbClr val="800000"/>
                </a:solidFill>
              </a:rPr>
              <a:t>.”   </a:t>
            </a:r>
            <a:r>
              <a:rPr lang="en-US" sz="1600" i="1" dirty="0">
                <a:solidFill>
                  <a:srgbClr val="800000"/>
                </a:solidFill>
              </a:rPr>
              <a:t>So He brought me to the door of the court; and when I looked, there was a hole in the wall</a:t>
            </a:r>
            <a:r>
              <a:rPr lang="en-US" sz="1600" i="1" dirty="0" smtClean="0">
                <a:solidFill>
                  <a:srgbClr val="800000"/>
                </a:solidFill>
              </a:rPr>
              <a:t>.  </a:t>
            </a:r>
            <a:r>
              <a:rPr lang="en-US" sz="1600" i="1" dirty="0">
                <a:solidFill>
                  <a:srgbClr val="800000"/>
                </a:solidFill>
              </a:rPr>
              <a:t>Then He said to me, </a:t>
            </a:r>
            <a:r>
              <a:rPr lang="en-US" sz="1600" i="1" dirty="0" smtClean="0">
                <a:solidFill>
                  <a:srgbClr val="800000"/>
                </a:solidFill>
              </a:rPr>
              <a:t>“Son </a:t>
            </a:r>
            <a:r>
              <a:rPr lang="en-US" sz="1600" i="1" dirty="0">
                <a:solidFill>
                  <a:srgbClr val="800000"/>
                </a:solidFill>
              </a:rPr>
              <a:t>of man, </a:t>
            </a:r>
            <a:r>
              <a:rPr lang="en-US" sz="1600" b="1" i="1" dirty="0">
                <a:solidFill>
                  <a:srgbClr val="800000"/>
                </a:solidFill>
              </a:rPr>
              <a:t>dig into the </a:t>
            </a:r>
            <a:r>
              <a:rPr lang="en-US" sz="1600" b="1" i="1" dirty="0" smtClean="0">
                <a:solidFill>
                  <a:srgbClr val="800000"/>
                </a:solidFill>
              </a:rPr>
              <a:t>wall</a:t>
            </a:r>
            <a:r>
              <a:rPr lang="en-US" sz="1600" i="1" dirty="0" smtClean="0">
                <a:solidFill>
                  <a:srgbClr val="800000"/>
                </a:solidFill>
              </a:rPr>
              <a:t>”; </a:t>
            </a:r>
            <a:r>
              <a:rPr lang="en-US" sz="1600" i="1" dirty="0">
                <a:solidFill>
                  <a:srgbClr val="800000"/>
                </a:solidFill>
              </a:rPr>
              <a:t>and when I dug into the wall, there was a door</a:t>
            </a:r>
            <a:r>
              <a:rPr lang="en-US" sz="1600" i="1" dirty="0" smtClean="0">
                <a:solidFill>
                  <a:srgbClr val="800000"/>
                </a:solidFill>
              </a:rPr>
              <a:t>.   </a:t>
            </a:r>
            <a:r>
              <a:rPr lang="en-US" sz="1600" i="1" dirty="0">
                <a:solidFill>
                  <a:srgbClr val="800000"/>
                </a:solidFill>
              </a:rPr>
              <a:t>And He said to me, </a:t>
            </a:r>
            <a:r>
              <a:rPr lang="en-US" sz="1600" i="1" dirty="0" smtClean="0">
                <a:solidFill>
                  <a:srgbClr val="800000"/>
                </a:solidFill>
              </a:rPr>
              <a:t>“</a:t>
            </a:r>
            <a:r>
              <a:rPr lang="en-US" sz="1600" b="1" i="1" dirty="0" smtClean="0">
                <a:solidFill>
                  <a:srgbClr val="800000"/>
                </a:solidFill>
              </a:rPr>
              <a:t>Go </a:t>
            </a:r>
            <a:r>
              <a:rPr lang="en-US" sz="1600" b="1" i="1" dirty="0">
                <a:solidFill>
                  <a:srgbClr val="800000"/>
                </a:solidFill>
              </a:rPr>
              <a:t>in, and see the wicked abominations </a:t>
            </a:r>
            <a:r>
              <a:rPr lang="en-US" sz="1600" i="1" dirty="0">
                <a:solidFill>
                  <a:srgbClr val="800000"/>
                </a:solidFill>
              </a:rPr>
              <a:t>which they are doing there</a:t>
            </a:r>
            <a:r>
              <a:rPr lang="en-US" sz="1600" i="1" dirty="0" smtClean="0">
                <a:solidFill>
                  <a:srgbClr val="800000"/>
                </a:solidFill>
              </a:rPr>
              <a:t>.”   </a:t>
            </a:r>
            <a:r>
              <a:rPr lang="en-US" sz="1600" i="1" dirty="0">
                <a:solidFill>
                  <a:srgbClr val="800000"/>
                </a:solidFill>
              </a:rPr>
              <a:t>So I went in and saw, and </a:t>
            </a:r>
            <a:r>
              <a:rPr lang="en-US" sz="1600" i="1" dirty="0" smtClean="0">
                <a:solidFill>
                  <a:srgbClr val="800000"/>
                </a:solidFill>
              </a:rPr>
              <a:t>there – every sort </a:t>
            </a:r>
            <a:r>
              <a:rPr lang="en-US" sz="1600" i="1" dirty="0">
                <a:solidFill>
                  <a:srgbClr val="800000"/>
                </a:solidFill>
              </a:rPr>
              <a:t>of creeping thing, abominable beasts, and all the idols of the house of Israel, portrayed all around on the walls</a:t>
            </a:r>
            <a:r>
              <a:rPr lang="en-US" sz="1600" i="1" dirty="0" smtClean="0">
                <a:solidFill>
                  <a:srgbClr val="800000"/>
                </a:solidFill>
              </a:rPr>
              <a:t>.  And </a:t>
            </a:r>
            <a:r>
              <a:rPr lang="en-US" sz="1600" i="1" dirty="0">
                <a:solidFill>
                  <a:srgbClr val="800000"/>
                </a:solidFill>
              </a:rPr>
              <a:t>there stood before them seventy men of the elders of the house of Israel, and in their midst stood </a:t>
            </a:r>
            <a:r>
              <a:rPr lang="en-US" sz="1600" i="1" dirty="0" err="1">
                <a:solidFill>
                  <a:srgbClr val="800000"/>
                </a:solidFill>
              </a:rPr>
              <a:t>Jaazaniah</a:t>
            </a:r>
            <a:r>
              <a:rPr lang="en-US" sz="1600" i="1" dirty="0">
                <a:solidFill>
                  <a:srgbClr val="800000"/>
                </a:solidFill>
              </a:rPr>
              <a:t> the son of </a:t>
            </a:r>
            <a:r>
              <a:rPr lang="en-US" sz="1600" i="1" dirty="0" err="1">
                <a:solidFill>
                  <a:srgbClr val="800000"/>
                </a:solidFill>
              </a:rPr>
              <a:t>Shaphan</a:t>
            </a:r>
            <a:r>
              <a:rPr lang="en-US" sz="1600" i="1" dirty="0">
                <a:solidFill>
                  <a:srgbClr val="800000"/>
                </a:solidFill>
              </a:rPr>
              <a:t>. Each man had a censer in his hand, and a thick cloud of incense went up</a:t>
            </a:r>
            <a:r>
              <a:rPr lang="en-US" sz="1600" i="1" dirty="0" smtClean="0">
                <a:solidFill>
                  <a:srgbClr val="800000"/>
                </a:solidFill>
              </a:rPr>
              <a:t>. Then </a:t>
            </a:r>
            <a:r>
              <a:rPr lang="en-US" sz="1600" i="1" dirty="0">
                <a:solidFill>
                  <a:srgbClr val="800000"/>
                </a:solidFill>
              </a:rPr>
              <a:t>He said to me, </a:t>
            </a:r>
            <a:r>
              <a:rPr lang="en-US" sz="1600" i="1" dirty="0" smtClean="0">
                <a:solidFill>
                  <a:srgbClr val="800000"/>
                </a:solidFill>
              </a:rPr>
              <a:t>“Son </a:t>
            </a:r>
            <a:r>
              <a:rPr lang="en-US" sz="1600" i="1" dirty="0">
                <a:solidFill>
                  <a:srgbClr val="800000"/>
                </a:solidFill>
              </a:rPr>
              <a:t>of man, </a:t>
            </a:r>
            <a:r>
              <a:rPr lang="en-US" sz="1600" b="1" i="1" dirty="0">
                <a:solidFill>
                  <a:srgbClr val="800000"/>
                </a:solidFill>
              </a:rPr>
              <a:t>have you seen </a:t>
            </a:r>
            <a:r>
              <a:rPr lang="en-US" sz="1600" i="1" dirty="0">
                <a:solidFill>
                  <a:srgbClr val="800000"/>
                </a:solidFill>
              </a:rPr>
              <a:t>what the elders of the house of Israel do in the dark, every man </a:t>
            </a:r>
            <a:r>
              <a:rPr lang="en-US" sz="1600" b="1" i="1" dirty="0">
                <a:solidFill>
                  <a:srgbClr val="800000"/>
                </a:solidFill>
              </a:rPr>
              <a:t>in the room of his idols</a:t>
            </a:r>
            <a:r>
              <a:rPr lang="en-US" sz="1600" i="1" dirty="0">
                <a:solidFill>
                  <a:srgbClr val="800000"/>
                </a:solidFill>
              </a:rPr>
              <a:t>? </a:t>
            </a:r>
            <a:r>
              <a:rPr lang="en-US" sz="1600" b="1" i="1" dirty="0">
                <a:solidFill>
                  <a:srgbClr val="800000"/>
                </a:solidFill>
              </a:rPr>
              <a:t>For they </a:t>
            </a:r>
            <a:r>
              <a:rPr lang="en-US" sz="1600" b="1" i="1" dirty="0" smtClean="0">
                <a:solidFill>
                  <a:srgbClr val="800000"/>
                </a:solidFill>
              </a:rPr>
              <a:t>say, ‘The </a:t>
            </a:r>
            <a:r>
              <a:rPr lang="en-US" sz="1600" b="1" i="1" dirty="0">
                <a:solidFill>
                  <a:srgbClr val="800000"/>
                </a:solidFill>
              </a:rPr>
              <a:t>LORD does not see us</a:t>
            </a:r>
            <a:r>
              <a:rPr lang="en-US" sz="1600" i="1" dirty="0">
                <a:solidFill>
                  <a:srgbClr val="800000"/>
                </a:solidFill>
              </a:rPr>
              <a:t>, the LORD has forsaken the land</a:t>
            </a:r>
            <a:r>
              <a:rPr lang="en-US" sz="1600" i="1" dirty="0" smtClean="0">
                <a:solidFill>
                  <a:srgbClr val="800000"/>
                </a:solidFill>
              </a:rPr>
              <a:t>.’”  </a:t>
            </a:r>
            <a:r>
              <a:rPr lang="en-US" sz="1600" i="1" dirty="0">
                <a:solidFill>
                  <a:srgbClr val="800000"/>
                </a:solidFill>
              </a:rPr>
              <a:t>And He said to me, </a:t>
            </a:r>
            <a:r>
              <a:rPr lang="en-US" sz="1600" i="1" dirty="0" smtClean="0">
                <a:solidFill>
                  <a:srgbClr val="800000"/>
                </a:solidFill>
              </a:rPr>
              <a:t>“</a:t>
            </a:r>
            <a:r>
              <a:rPr lang="en-US" sz="1600" b="1" i="1" dirty="0" smtClean="0">
                <a:solidFill>
                  <a:srgbClr val="800000"/>
                </a:solidFill>
              </a:rPr>
              <a:t>Turn </a:t>
            </a:r>
            <a:r>
              <a:rPr lang="en-US" sz="1600" b="1" i="1" dirty="0">
                <a:solidFill>
                  <a:srgbClr val="800000"/>
                </a:solidFill>
              </a:rPr>
              <a:t>again, and you will see greater abominations </a:t>
            </a:r>
            <a:r>
              <a:rPr lang="en-US" sz="1600" i="1" dirty="0">
                <a:solidFill>
                  <a:srgbClr val="800000"/>
                </a:solidFill>
              </a:rPr>
              <a:t>that they are doing</a:t>
            </a:r>
            <a:r>
              <a:rPr lang="en-US" sz="1600" i="1" dirty="0" smtClean="0">
                <a:solidFill>
                  <a:srgbClr val="800000"/>
                </a:solidFill>
              </a:rPr>
              <a:t>.” … </a:t>
            </a:r>
            <a:r>
              <a:rPr lang="en-US" sz="1600" i="1" dirty="0">
                <a:solidFill>
                  <a:srgbClr val="800000"/>
                </a:solidFill>
              </a:rPr>
              <a:t>And He said to me, </a:t>
            </a:r>
            <a:r>
              <a:rPr lang="en-US" sz="1600" i="1" dirty="0" smtClean="0">
                <a:solidFill>
                  <a:srgbClr val="800000"/>
                </a:solidFill>
              </a:rPr>
              <a:t>“</a:t>
            </a:r>
            <a:r>
              <a:rPr lang="en-US" sz="1600" b="1" i="1" dirty="0" smtClean="0">
                <a:solidFill>
                  <a:srgbClr val="800000"/>
                </a:solidFill>
              </a:rPr>
              <a:t>Have </a:t>
            </a:r>
            <a:r>
              <a:rPr lang="en-US" sz="1600" b="1" i="1" u="sng" dirty="0">
                <a:solidFill>
                  <a:srgbClr val="800000"/>
                </a:solidFill>
              </a:rPr>
              <a:t>you seen</a:t>
            </a:r>
            <a:r>
              <a:rPr lang="en-US" sz="1600" b="1" i="1" dirty="0">
                <a:solidFill>
                  <a:srgbClr val="800000"/>
                </a:solidFill>
              </a:rPr>
              <a:t> this, O son of man</a:t>
            </a:r>
            <a:r>
              <a:rPr lang="en-US" sz="1600" i="1" dirty="0">
                <a:solidFill>
                  <a:srgbClr val="800000"/>
                </a:solidFill>
              </a:rPr>
              <a:t>? Is it a trivial thing to the house of Judah to commit the abominations which they commit here? For they have </a:t>
            </a:r>
            <a:r>
              <a:rPr lang="en-US" sz="1600" b="1" i="1" dirty="0">
                <a:solidFill>
                  <a:srgbClr val="800000"/>
                </a:solidFill>
              </a:rPr>
              <a:t>filled the land with violence</a:t>
            </a:r>
            <a:r>
              <a:rPr lang="en-US" sz="1600" i="1" dirty="0">
                <a:solidFill>
                  <a:srgbClr val="800000"/>
                </a:solidFill>
              </a:rPr>
              <a:t>; then they have </a:t>
            </a:r>
            <a:r>
              <a:rPr lang="en-US" sz="1600" b="1" i="1" dirty="0">
                <a:solidFill>
                  <a:srgbClr val="800000"/>
                </a:solidFill>
              </a:rPr>
              <a:t>returned to provoke Me to anger</a:t>
            </a:r>
            <a:r>
              <a:rPr lang="en-US" sz="1600" i="1" dirty="0">
                <a:solidFill>
                  <a:srgbClr val="800000"/>
                </a:solidFill>
              </a:rPr>
              <a:t>. Indeed they put the branch to their nose</a:t>
            </a:r>
            <a:r>
              <a:rPr lang="en-US" sz="1600" i="1" dirty="0" smtClean="0">
                <a:solidFill>
                  <a:srgbClr val="800000"/>
                </a:solidFill>
              </a:rPr>
              <a:t>.  </a:t>
            </a:r>
            <a:r>
              <a:rPr lang="en-US" sz="1600" b="1" i="1" u="sng" dirty="0" smtClean="0">
                <a:solidFill>
                  <a:srgbClr val="800000"/>
                </a:solidFill>
              </a:rPr>
              <a:t>Therefore</a:t>
            </a:r>
            <a:r>
              <a:rPr lang="en-US" sz="1600" b="1" i="1" dirty="0" smtClean="0">
                <a:solidFill>
                  <a:srgbClr val="800000"/>
                </a:solidFill>
              </a:rPr>
              <a:t> </a:t>
            </a:r>
            <a:r>
              <a:rPr lang="en-US" sz="1600" b="1" i="1" dirty="0">
                <a:solidFill>
                  <a:srgbClr val="800000"/>
                </a:solidFill>
              </a:rPr>
              <a:t>I also will act in fury</a:t>
            </a:r>
            <a:r>
              <a:rPr lang="en-US" sz="1600" i="1" dirty="0">
                <a:solidFill>
                  <a:srgbClr val="800000"/>
                </a:solidFill>
              </a:rPr>
              <a:t>. My eye will not spare nor will I have pity; and though they cry in My ears with a loud voice, I will not hear them</a:t>
            </a:r>
            <a:r>
              <a:rPr lang="en-US" sz="1600" i="1" dirty="0" smtClean="0">
                <a:solidFill>
                  <a:srgbClr val="800000"/>
                </a:solidFill>
              </a:rPr>
              <a:t>.”</a:t>
            </a:r>
            <a:r>
              <a:rPr lang="en-US" sz="1600" dirty="0" smtClean="0"/>
              <a:t> </a:t>
            </a:r>
            <a:r>
              <a:rPr lang="en-US" sz="1600" dirty="0"/>
              <a:t>(</a:t>
            </a:r>
            <a:r>
              <a:rPr lang="en-US" sz="1600" b="1" dirty="0">
                <a:solidFill>
                  <a:srgbClr val="800000"/>
                </a:solidFill>
              </a:rPr>
              <a:t>Ezekiel </a:t>
            </a:r>
            <a:r>
              <a:rPr lang="en-US" sz="1600" b="1" dirty="0" smtClean="0">
                <a:solidFill>
                  <a:srgbClr val="800000"/>
                </a:solidFill>
              </a:rPr>
              <a:t>8:6-18</a:t>
            </a:r>
            <a:r>
              <a:rPr lang="en-US" sz="1600" dirty="0" smtClean="0"/>
              <a:t>)</a:t>
            </a:r>
            <a:endParaRPr lang="en-US" sz="1600" dirty="0"/>
          </a:p>
        </p:txBody>
      </p:sp>
    </p:spTree>
    <p:extLst>
      <p:ext uri="{BB962C8B-B14F-4D97-AF65-F5344CB8AC3E}">
        <p14:creationId xmlns:p14="http://schemas.microsoft.com/office/powerpoint/2010/main" val="20359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God Who Seeks Our Understanding</a:t>
            </a:r>
            <a:endParaRPr lang="en-US" dirty="0"/>
          </a:p>
        </p:txBody>
      </p:sp>
      <p:sp>
        <p:nvSpPr>
          <p:cNvPr id="3" name="Content Placeholder 2"/>
          <p:cNvSpPr>
            <a:spLocks noGrp="1"/>
          </p:cNvSpPr>
          <p:nvPr>
            <p:ph sz="quarter" idx="10"/>
          </p:nvPr>
        </p:nvSpPr>
        <p:spPr/>
        <p:txBody>
          <a:bodyPr/>
          <a:lstStyle/>
          <a:p>
            <a:pPr marL="0" indent="0">
              <a:buNone/>
            </a:pPr>
            <a:r>
              <a:rPr lang="en-US" sz="1900" i="1" dirty="0" smtClean="0">
                <a:solidFill>
                  <a:srgbClr val="800000"/>
                </a:solidFill>
              </a:rPr>
              <a:t>To </a:t>
            </a:r>
            <a:r>
              <a:rPr lang="en-US" sz="1900" i="1" dirty="0">
                <a:solidFill>
                  <a:srgbClr val="800000"/>
                </a:solidFill>
              </a:rPr>
              <a:t>the others He said in my hearing, </a:t>
            </a:r>
            <a:r>
              <a:rPr lang="en-US" sz="1900" i="1" dirty="0" smtClean="0">
                <a:solidFill>
                  <a:srgbClr val="800000"/>
                </a:solidFill>
              </a:rPr>
              <a:t>“Go </a:t>
            </a:r>
            <a:r>
              <a:rPr lang="en-US" sz="1900" i="1" dirty="0">
                <a:solidFill>
                  <a:srgbClr val="800000"/>
                </a:solidFill>
              </a:rPr>
              <a:t>after him through the city and </a:t>
            </a:r>
            <a:r>
              <a:rPr lang="en-US" sz="1900" b="1" i="1" dirty="0">
                <a:solidFill>
                  <a:srgbClr val="800000"/>
                </a:solidFill>
              </a:rPr>
              <a:t>kill; do not let your eye spare, nor have any pity</a:t>
            </a:r>
            <a:r>
              <a:rPr lang="en-US" sz="1900" i="1" dirty="0" smtClean="0">
                <a:solidFill>
                  <a:srgbClr val="800000"/>
                </a:solidFill>
              </a:rPr>
              <a:t>.  Utterly </a:t>
            </a:r>
            <a:r>
              <a:rPr lang="en-US" sz="1900" b="1" i="1" dirty="0">
                <a:solidFill>
                  <a:srgbClr val="800000"/>
                </a:solidFill>
              </a:rPr>
              <a:t>slay old and young men, maidens and little children and women</a:t>
            </a:r>
            <a:r>
              <a:rPr lang="en-US" sz="1900" i="1" dirty="0">
                <a:solidFill>
                  <a:srgbClr val="800000"/>
                </a:solidFill>
              </a:rPr>
              <a:t>; but do not come near anyone on whom is the mark; and begin at My sanctuary</a:t>
            </a:r>
            <a:r>
              <a:rPr lang="en-US" sz="1900" i="1" dirty="0" smtClean="0">
                <a:solidFill>
                  <a:srgbClr val="800000"/>
                </a:solidFill>
              </a:rPr>
              <a:t>.” </a:t>
            </a:r>
            <a:r>
              <a:rPr lang="en-US" sz="1900" i="1" dirty="0">
                <a:solidFill>
                  <a:srgbClr val="800000"/>
                </a:solidFill>
              </a:rPr>
              <a:t>So they began with the elders who were before the temple</a:t>
            </a:r>
            <a:r>
              <a:rPr lang="en-US" sz="1900" i="1" dirty="0" smtClean="0">
                <a:solidFill>
                  <a:srgbClr val="800000"/>
                </a:solidFill>
              </a:rPr>
              <a:t>.  Then </a:t>
            </a:r>
            <a:r>
              <a:rPr lang="en-US" sz="1900" i="1" dirty="0">
                <a:solidFill>
                  <a:srgbClr val="800000"/>
                </a:solidFill>
              </a:rPr>
              <a:t>He said to them, </a:t>
            </a:r>
            <a:r>
              <a:rPr lang="en-US" sz="1900" i="1" dirty="0" smtClean="0">
                <a:solidFill>
                  <a:srgbClr val="800000"/>
                </a:solidFill>
              </a:rPr>
              <a:t>“Defile </a:t>
            </a:r>
            <a:r>
              <a:rPr lang="en-US" sz="1900" i="1" dirty="0">
                <a:solidFill>
                  <a:srgbClr val="800000"/>
                </a:solidFill>
              </a:rPr>
              <a:t>the temple, and </a:t>
            </a:r>
            <a:r>
              <a:rPr lang="en-US" sz="1900" b="1" i="1" dirty="0">
                <a:solidFill>
                  <a:srgbClr val="800000"/>
                </a:solidFill>
              </a:rPr>
              <a:t>fill the courts with the slain</a:t>
            </a:r>
            <a:r>
              <a:rPr lang="en-US" sz="1900" i="1" dirty="0">
                <a:solidFill>
                  <a:srgbClr val="800000"/>
                </a:solidFill>
              </a:rPr>
              <a:t>. Go out</a:t>
            </a:r>
            <a:r>
              <a:rPr lang="en-US" sz="1900" i="1" dirty="0" smtClean="0">
                <a:solidFill>
                  <a:srgbClr val="800000"/>
                </a:solidFill>
              </a:rPr>
              <a:t>!” </a:t>
            </a:r>
            <a:r>
              <a:rPr lang="en-US" sz="1900" i="1" dirty="0">
                <a:solidFill>
                  <a:srgbClr val="800000"/>
                </a:solidFill>
              </a:rPr>
              <a:t>And they went out and </a:t>
            </a:r>
            <a:r>
              <a:rPr lang="en-US" sz="1900" b="1" i="1" dirty="0">
                <a:solidFill>
                  <a:srgbClr val="800000"/>
                </a:solidFill>
              </a:rPr>
              <a:t>killed in the city</a:t>
            </a:r>
            <a:r>
              <a:rPr lang="en-US" sz="1900" i="1" dirty="0" smtClean="0">
                <a:solidFill>
                  <a:srgbClr val="800000"/>
                </a:solidFill>
              </a:rPr>
              <a:t>.  So </a:t>
            </a:r>
            <a:r>
              <a:rPr lang="en-US" sz="1900" i="1" dirty="0">
                <a:solidFill>
                  <a:srgbClr val="800000"/>
                </a:solidFill>
              </a:rPr>
              <a:t>it was, that </a:t>
            </a:r>
            <a:r>
              <a:rPr lang="en-US" sz="1900" b="1" i="1" dirty="0">
                <a:solidFill>
                  <a:srgbClr val="800000"/>
                </a:solidFill>
              </a:rPr>
              <a:t>while they were killing them, I was left alone</a:t>
            </a:r>
            <a:r>
              <a:rPr lang="en-US" sz="1900" i="1" dirty="0">
                <a:solidFill>
                  <a:srgbClr val="800000"/>
                </a:solidFill>
              </a:rPr>
              <a:t>; and </a:t>
            </a:r>
            <a:r>
              <a:rPr lang="en-US" sz="1900" b="1" i="1" dirty="0">
                <a:solidFill>
                  <a:srgbClr val="800000"/>
                </a:solidFill>
              </a:rPr>
              <a:t>I fell on my face and cried out</a:t>
            </a:r>
            <a:r>
              <a:rPr lang="en-US" sz="1900" i="1" dirty="0">
                <a:solidFill>
                  <a:srgbClr val="800000"/>
                </a:solidFill>
              </a:rPr>
              <a:t>, and said, </a:t>
            </a:r>
            <a:r>
              <a:rPr lang="en-US" sz="1900" i="1" dirty="0" smtClean="0">
                <a:solidFill>
                  <a:srgbClr val="800000"/>
                </a:solidFill>
              </a:rPr>
              <a:t>“</a:t>
            </a:r>
            <a:r>
              <a:rPr lang="en-US" sz="1900" b="1" i="1" dirty="0" smtClean="0">
                <a:solidFill>
                  <a:srgbClr val="800000"/>
                </a:solidFill>
              </a:rPr>
              <a:t>Ah</a:t>
            </a:r>
            <a:r>
              <a:rPr lang="en-US" sz="1900" b="1" i="1" dirty="0">
                <a:solidFill>
                  <a:srgbClr val="800000"/>
                </a:solidFill>
              </a:rPr>
              <a:t>, Lord GOD! Will You destroy all the remnant of Israel in pouring out Your fury on Jerusalem</a:t>
            </a:r>
            <a:r>
              <a:rPr lang="en-US" sz="1900" b="1" i="1" dirty="0" smtClean="0">
                <a:solidFill>
                  <a:srgbClr val="800000"/>
                </a:solidFill>
              </a:rPr>
              <a:t>?</a:t>
            </a:r>
            <a:r>
              <a:rPr lang="en-US" sz="1900" i="1" dirty="0" smtClean="0">
                <a:solidFill>
                  <a:srgbClr val="800000"/>
                </a:solidFill>
              </a:rPr>
              <a:t>”  </a:t>
            </a:r>
            <a:r>
              <a:rPr lang="en-US" sz="1900" i="1" dirty="0">
                <a:solidFill>
                  <a:srgbClr val="800000"/>
                </a:solidFill>
              </a:rPr>
              <a:t>Then He said to me, </a:t>
            </a:r>
            <a:r>
              <a:rPr lang="en-US" sz="1900" i="1" dirty="0" smtClean="0">
                <a:solidFill>
                  <a:srgbClr val="800000"/>
                </a:solidFill>
              </a:rPr>
              <a:t>“</a:t>
            </a:r>
            <a:r>
              <a:rPr lang="en-US" sz="1900" b="1" i="1" dirty="0" smtClean="0">
                <a:solidFill>
                  <a:srgbClr val="800000"/>
                </a:solidFill>
              </a:rPr>
              <a:t>The </a:t>
            </a:r>
            <a:r>
              <a:rPr lang="en-US" sz="1900" b="1" i="1" dirty="0">
                <a:solidFill>
                  <a:srgbClr val="800000"/>
                </a:solidFill>
              </a:rPr>
              <a:t>iniquity </a:t>
            </a:r>
            <a:r>
              <a:rPr lang="en-US" sz="1900" i="1" dirty="0">
                <a:solidFill>
                  <a:srgbClr val="800000"/>
                </a:solidFill>
              </a:rPr>
              <a:t>of the house of Israel and Judah is </a:t>
            </a:r>
            <a:r>
              <a:rPr lang="en-US" sz="1900" b="1" i="1" dirty="0">
                <a:solidFill>
                  <a:srgbClr val="800000"/>
                </a:solidFill>
              </a:rPr>
              <a:t>exceedingly great</a:t>
            </a:r>
            <a:r>
              <a:rPr lang="en-US" sz="1900" i="1" dirty="0">
                <a:solidFill>
                  <a:srgbClr val="800000"/>
                </a:solidFill>
              </a:rPr>
              <a:t>, and the land is </a:t>
            </a:r>
            <a:r>
              <a:rPr lang="en-US" sz="1900" b="1" i="1" dirty="0">
                <a:solidFill>
                  <a:srgbClr val="800000"/>
                </a:solidFill>
              </a:rPr>
              <a:t>full of bloodshed</a:t>
            </a:r>
            <a:r>
              <a:rPr lang="en-US" sz="1900" i="1" dirty="0">
                <a:solidFill>
                  <a:srgbClr val="800000"/>
                </a:solidFill>
              </a:rPr>
              <a:t>, and the city </a:t>
            </a:r>
            <a:r>
              <a:rPr lang="en-US" sz="1900" b="1" i="1" dirty="0">
                <a:solidFill>
                  <a:srgbClr val="800000"/>
                </a:solidFill>
              </a:rPr>
              <a:t>full of perversity</a:t>
            </a:r>
            <a:r>
              <a:rPr lang="en-US" sz="1900" i="1" dirty="0">
                <a:solidFill>
                  <a:srgbClr val="800000"/>
                </a:solidFill>
              </a:rPr>
              <a:t>; for they </a:t>
            </a:r>
            <a:r>
              <a:rPr lang="en-US" sz="1900" i="1" dirty="0" smtClean="0">
                <a:solidFill>
                  <a:srgbClr val="800000"/>
                </a:solidFill>
              </a:rPr>
              <a:t>say, </a:t>
            </a:r>
            <a:r>
              <a:rPr lang="en-US" sz="1900" b="1" i="1" dirty="0" smtClean="0">
                <a:solidFill>
                  <a:srgbClr val="800000"/>
                </a:solidFill>
              </a:rPr>
              <a:t>‘The </a:t>
            </a:r>
            <a:r>
              <a:rPr lang="en-US" sz="1900" b="1" i="1" dirty="0">
                <a:solidFill>
                  <a:srgbClr val="800000"/>
                </a:solidFill>
              </a:rPr>
              <a:t>LORD has forsaken the land, and the LORD does not </a:t>
            </a:r>
            <a:r>
              <a:rPr lang="en-US" sz="1900" b="1" i="1" dirty="0" smtClean="0">
                <a:solidFill>
                  <a:srgbClr val="800000"/>
                </a:solidFill>
              </a:rPr>
              <a:t>see!’ </a:t>
            </a:r>
            <a:r>
              <a:rPr lang="en-US" sz="1900" i="1" dirty="0" smtClean="0">
                <a:solidFill>
                  <a:srgbClr val="800000"/>
                </a:solidFill>
              </a:rPr>
              <a:t> And </a:t>
            </a:r>
            <a:r>
              <a:rPr lang="en-US" sz="1900" i="1" dirty="0">
                <a:solidFill>
                  <a:srgbClr val="800000"/>
                </a:solidFill>
              </a:rPr>
              <a:t>as for Me also, </a:t>
            </a:r>
            <a:r>
              <a:rPr lang="en-US" sz="1900" b="1" i="1" dirty="0">
                <a:solidFill>
                  <a:srgbClr val="800000"/>
                </a:solidFill>
              </a:rPr>
              <a:t>My eye will neither spare, nor will I have pity</a:t>
            </a:r>
            <a:r>
              <a:rPr lang="en-US" sz="1900" i="1" dirty="0">
                <a:solidFill>
                  <a:srgbClr val="800000"/>
                </a:solidFill>
              </a:rPr>
              <a:t>, but I will </a:t>
            </a:r>
            <a:r>
              <a:rPr lang="en-US" sz="1900" b="1" i="1" u="sng" dirty="0">
                <a:solidFill>
                  <a:srgbClr val="800000"/>
                </a:solidFill>
              </a:rPr>
              <a:t>recompense</a:t>
            </a:r>
            <a:r>
              <a:rPr lang="en-US" sz="1900" b="1" i="1" dirty="0">
                <a:solidFill>
                  <a:srgbClr val="800000"/>
                </a:solidFill>
              </a:rPr>
              <a:t> their deeds on their own head</a:t>
            </a:r>
            <a:r>
              <a:rPr lang="en-US" sz="1900" i="1" dirty="0" smtClean="0">
                <a:solidFill>
                  <a:srgbClr val="800000"/>
                </a:solidFill>
              </a:rPr>
              <a:t>.”</a:t>
            </a:r>
            <a:r>
              <a:rPr lang="en-US" sz="1900" dirty="0" smtClean="0"/>
              <a:t> </a:t>
            </a:r>
            <a:r>
              <a:rPr lang="en-US" sz="1900" dirty="0"/>
              <a:t>(</a:t>
            </a:r>
            <a:r>
              <a:rPr lang="en-US" sz="1900" b="1" dirty="0">
                <a:solidFill>
                  <a:srgbClr val="800000"/>
                </a:solidFill>
              </a:rPr>
              <a:t>Ezekiel </a:t>
            </a:r>
            <a:r>
              <a:rPr lang="en-US" sz="1900" b="1" dirty="0" smtClean="0">
                <a:solidFill>
                  <a:srgbClr val="800000"/>
                </a:solidFill>
              </a:rPr>
              <a:t>9:5-10</a:t>
            </a:r>
            <a:r>
              <a:rPr lang="en-US" sz="1900" dirty="0" smtClean="0"/>
              <a:t>)</a:t>
            </a:r>
          </a:p>
          <a:p>
            <a:r>
              <a:rPr lang="en-US" sz="1900" dirty="0" smtClean="0"/>
              <a:t>Surprisingly, God wants us to understand His justice (</a:t>
            </a:r>
            <a:r>
              <a:rPr lang="en-US" sz="1900" b="1" dirty="0" smtClean="0">
                <a:solidFill>
                  <a:srgbClr val="800000"/>
                </a:solidFill>
              </a:rPr>
              <a:t>Rom. 3:4, 25-26</a:t>
            </a:r>
            <a:r>
              <a:rPr lang="en-US" sz="1900" dirty="0" smtClean="0"/>
              <a:t>), even in pouring out His wrath.  The </a:t>
            </a:r>
            <a:r>
              <a:rPr lang="en-US" sz="1900" i="1" dirty="0" smtClean="0">
                <a:solidFill>
                  <a:srgbClr val="800000"/>
                </a:solidFill>
              </a:rPr>
              <a:t>“judgment”</a:t>
            </a:r>
            <a:r>
              <a:rPr lang="en-US" sz="1900" dirty="0" smtClean="0"/>
              <a:t> shown to us is not the actual judgment, but its reason.</a:t>
            </a:r>
            <a:endParaRPr lang="en-US" sz="1900" dirty="0"/>
          </a:p>
        </p:txBody>
      </p:sp>
    </p:spTree>
    <p:extLst>
      <p:ext uri="{BB962C8B-B14F-4D97-AF65-F5344CB8AC3E}">
        <p14:creationId xmlns:p14="http://schemas.microsoft.com/office/powerpoint/2010/main" val="983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Contrasting Sides</a:t>
            </a:r>
            <a:endParaRPr lang="en-US" dirty="0"/>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t>
            </a:r>
            <a:r>
              <a:rPr lang="en-US" b="1" u="sng" dirty="0" smtClean="0">
                <a:solidFill>
                  <a:srgbClr val="800000"/>
                </a:solidFill>
              </a:rPr>
              <a:t>Agents</a:t>
            </a:r>
            <a:endParaRPr lang="en-US" dirty="0" smtClean="0">
              <a:solidFill>
                <a:srgbClr val="800000"/>
              </a:solidFill>
            </a:endParaRPr>
          </a:p>
          <a:p>
            <a:r>
              <a:rPr lang="en-US" dirty="0" smtClean="0"/>
              <a:t>God on the Throne</a:t>
            </a:r>
          </a:p>
          <a:p>
            <a:r>
              <a:rPr lang="en-US" dirty="0" smtClean="0"/>
              <a:t>Jesus, Worthy Lamb on Zion</a:t>
            </a:r>
          </a:p>
          <a:p>
            <a:r>
              <a:rPr lang="en-US" dirty="0" smtClean="0"/>
              <a:t>Two Witnesses – Apostles</a:t>
            </a:r>
          </a:p>
          <a:p>
            <a:r>
              <a:rPr lang="en-US" dirty="0" smtClean="0"/>
              <a:t>???</a:t>
            </a:r>
          </a:p>
          <a:p>
            <a:r>
              <a:rPr lang="en-US" dirty="0" smtClean="0"/>
              <a:t>Sealed </a:t>
            </a:r>
            <a:r>
              <a:rPr lang="en-US" dirty="0" smtClean="0"/>
              <a:t>144,000 Saints</a:t>
            </a:r>
            <a:endParaRPr lang="en-US" dirty="0" smtClean="0"/>
          </a:p>
          <a:p>
            <a:pPr marL="0" indent="0" algn="ctr">
              <a:buNone/>
            </a:pPr>
            <a:r>
              <a:rPr lang="en-US" b="1" u="sng" dirty="0">
                <a:solidFill>
                  <a:srgbClr val="800000"/>
                </a:solidFill>
              </a:rPr>
              <a:t>Message &amp; </a:t>
            </a:r>
            <a:r>
              <a:rPr lang="en-US" b="1" u="sng" dirty="0" smtClean="0">
                <a:solidFill>
                  <a:srgbClr val="800000"/>
                </a:solidFill>
              </a:rPr>
              <a:t>Invitation</a:t>
            </a:r>
            <a:endParaRPr lang="en-US" dirty="0">
              <a:solidFill>
                <a:srgbClr val="800000"/>
              </a:solidFill>
            </a:endParaRPr>
          </a:p>
          <a:p>
            <a:r>
              <a:rPr lang="en-US" dirty="0" smtClean="0"/>
              <a:t>Eternal Bliss Later</a:t>
            </a:r>
          </a:p>
          <a:p>
            <a:r>
              <a:rPr lang="en-US" dirty="0" smtClean="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smtClean="0">
                <a:solidFill>
                  <a:srgbClr val="800000"/>
                </a:solidFill>
              </a:rPr>
              <a:t>Organization &amp; Agents</a:t>
            </a:r>
          </a:p>
          <a:p>
            <a:r>
              <a:rPr lang="en-US" dirty="0" smtClean="0"/>
              <a:t>The Dragon – The Devil</a:t>
            </a:r>
          </a:p>
          <a:p>
            <a:r>
              <a:rPr lang="en-US" dirty="0" smtClean="0"/>
              <a:t>Sea Beast – Roman Empire</a:t>
            </a:r>
          </a:p>
          <a:p>
            <a:r>
              <a:rPr lang="en-US" dirty="0" smtClean="0"/>
              <a:t>Earth Beast, False Prophet</a:t>
            </a:r>
          </a:p>
          <a:p>
            <a:r>
              <a:rPr lang="en-US" dirty="0" smtClean="0"/>
              <a:t>Babylon, Harlot – City of Rome</a:t>
            </a:r>
          </a:p>
          <a:p>
            <a:r>
              <a:rPr lang="en-US" dirty="0" smtClean="0"/>
              <a:t>Marked Beast Worshippers</a:t>
            </a:r>
          </a:p>
          <a:p>
            <a:pPr marL="0" indent="0" algn="ctr">
              <a:buNone/>
            </a:pPr>
            <a:r>
              <a:rPr lang="en-US" b="1" u="sng" dirty="0" smtClean="0">
                <a:solidFill>
                  <a:srgbClr val="800000"/>
                </a:solidFill>
              </a:rPr>
              <a:t>Message &amp; Invitation</a:t>
            </a:r>
          </a:p>
          <a:p>
            <a:r>
              <a:rPr lang="en-US" dirty="0" smtClean="0"/>
              <a:t>Pleasure Now</a:t>
            </a:r>
          </a:p>
          <a:p>
            <a:r>
              <a:rPr lang="en-US" dirty="0" smtClean="0"/>
              <a:t>Threat of Temporary Persecution</a:t>
            </a:r>
          </a:p>
          <a:p>
            <a:endParaRPr lang="en-US" dirty="0"/>
          </a:p>
        </p:txBody>
      </p:sp>
    </p:spTree>
    <p:extLst>
      <p:ext uri="{BB962C8B-B14F-4D97-AF65-F5344CB8AC3E}">
        <p14:creationId xmlns:p14="http://schemas.microsoft.com/office/powerpoint/2010/main" val="57899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Description of the </a:t>
            </a:r>
            <a:endParaRPr lang="en-US" dirty="0" smtClean="0"/>
          </a:p>
          <a:p>
            <a:r>
              <a:rPr lang="en-US" dirty="0" smtClean="0"/>
              <a:t>Woman </a:t>
            </a:r>
            <a:r>
              <a:rPr lang="en-US" dirty="0"/>
              <a:t>and the Beast </a:t>
            </a:r>
            <a:endParaRPr lang="en-US" dirty="0" smtClean="0"/>
          </a:p>
          <a:p>
            <a:r>
              <a:rPr lang="en-US" dirty="0" smtClean="0"/>
              <a:t>Revelation 17:1-6</a:t>
            </a:r>
            <a:endParaRPr lang="en-US" dirty="0"/>
          </a:p>
        </p:txBody>
      </p:sp>
    </p:spTree>
    <p:extLst>
      <p:ext uri="{BB962C8B-B14F-4D97-AF65-F5344CB8AC3E}">
        <p14:creationId xmlns:p14="http://schemas.microsoft.com/office/powerpoint/2010/main" val="412675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Sits on Many Waters”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is the scope of this harlot’s influence?  How many people is she affecting?</a:t>
            </a:r>
            <a:endParaRPr lang="en-US" sz="2000" dirty="0" smtClean="0"/>
          </a:p>
          <a:p>
            <a:pPr marL="0" indent="0">
              <a:buNone/>
            </a:pPr>
            <a:r>
              <a:rPr lang="en-US" sz="2000" i="1" dirty="0">
                <a:solidFill>
                  <a:srgbClr val="800000"/>
                </a:solidFill>
              </a:rPr>
              <a:t>Then one of the seven angels who had the seven bowls came and talked with me, saying to me, </a:t>
            </a:r>
            <a:r>
              <a:rPr lang="en-US" sz="2000" i="1" dirty="0" smtClean="0">
                <a:solidFill>
                  <a:srgbClr val="800000"/>
                </a:solidFill>
              </a:rPr>
              <a:t>“Come</a:t>
            </a:r>
            <a:r>
              <a:rPr lang="en-US" sz="2000" i="1" dirty="0">
                <a:solidFill>
                  <a:srgbClr val="800000"/>
                </a:solidFill>
              </a:rPr>
              <a:t>, I will show you </a:t>
            </a:r>
            <a:r>
              <a:rPr lang="en-US" sz="2000" b="1" i="1" dirty="0">
                <a:solidFill>
                  <a:srgbClr val="800000"/>
                </a:solidFill>
              </a:rPr>
              <a:t>the judgment of the </a:t>
            </a:r>
            <a:r>
              <a:rPr lang="en-US" sz="2000" b="1" i="1" u="sng" dirty="0">
                <a:solidFill>
                  <a:srgbClr val="800000"/>
                </a:solidFill>
              </a:rPr>
              <a:t>great harlot</a:t>
            </a:r>
            <a:r>
              <a:rPr lang="en-US" sz="2000" b="1" i="1" dirty="0">
                <a:solidFill>
                  <a:srgbClr val="800000"/>
                </a:solidFill>
              </a:rPr>
              <a:t> who sits on many </a:t>
            </a:r>
            <a:r>
              <a:rPr lang="en-US" sz="2000" b="1" i="1" dirty="0" smtClean="0">
                <a:solidFill>
                  <a:srgbClr val="800000"/>
                </a:solidFill>
              </a:rPr>
              <a:t>waters</a:t>
            </a:r>
            <a:r>
              <a:rPr lang="en-US" sz="2000" i="1" dirty="0" smtClean="0">
                <a:solidFill>
                  <a:srgbClr val="800000"/>
                </a:solidFill>
              </a:rPr>
              <a:t>, with </a:t>
            </a:r>
            <a:r>
              <a:rPr lang="en-US" sz="2000" i="1" dirty="0">
                <a:solidFill>
                  <a:srgbClr val="800000"/>
                </a:solidFill>
              </a:rPr>
              <a:t>whom </a:t>
            </a:r>
            <a:r>
              <a:rPr lang="en-US" sz="2000" b="1" i="1" dirty="0">
                <a:solidFill>
                  <a:srgbClr val="800000"/>
                </a:solidFill>
              </a:rPr>
              <a:t>the </a:t>
            </a:r>
            <a:r>
              <a:rPr lang="en-US" sz="2000" b="1" i="1" u="sng" dirty="0">
                <a:solidFill>
                  <a:srgbClr val="800000"/>
                </a:solidFill>
              </a:rPr>
              <a:t>kings of the earth</a:t>
            </a:r>
            <a:r>
              <a:rPr lang="en-US" sz="2000" b="1" i="1" dirty="0">
                <a:solidFill>
                  <a:srgbClr val="800000"/>
                </a:solidFill>
              </a:rPr>
              <a:t> committed fornication</a:t>
            </a:r>
            <a:r>
              <a:rPr lang="en-US" sz="2000" i="1" dirty="0">
                <a:solidFill>
                  <a:srgbClr val="800000"/>
                </a:solidFill>
              </a:rPr>
              <a:t>, and </a:t>
            </a:r>
            <a:r>
              <a:rPr lang="en-US" sz="2000" b="1" i="1" dirty="0">
                <a:solidFill>
                  <a:srgbClr val="800000"/>
                </a:solidFill>
              </a:rPr>
              <a:t>the </a:t>
            </a:r>
            <a:r>
              <a:rPr lang="en-US" sz="2000" b="1" i="1" u="sng" dirty="0">
                <a:solidFill>
                  <a:srgbClr val="800000"/>
                </a:solidFill>
              </a:rPr>
              <a:t>inhabitants of the earth</a:t>
            </a:r>
            <a:r>
              <a:rPr lang="en-US" sz="2000" b="1" i="1" dirty="0">
                <a:solidFill>
                  <a:srgbClr val="800000"/>
                </a:solidFill>
              </a:rPr>
              <a:t> were made drunk</a:t>
            </a:r>
            <a:r>
              <a:rPr lang="en-US" sz="2000" i="1" dirty="0">
                <a:solidFill>
                  <a:srgbClr val="800000"/>
                </a:solidFill>
              </a:rPr>
              <a:t> with the wine of her fornication</a:t>
            </a:r>
            <a:r>
              <a:rPr lang="en-US" sz="2000" i="1" dirty="0" smtClean="0">
                <a:solidFill>
                  <a:srgbClr val="800000"/>
                </a:solidFill>
              </a:rPr>
              <a:t>.”  </a:t>
            </a:r>
            <a:r>
              <a:rPr lang="en-US" sz="2000" dirty="0" smtClean="0"/>
              <a:t>(</a:t>
            </a:r>
            <a:r>
              <a:rPr lang="en-US" sz="2000" b="1" dirty="0" smtClean="0">
                <a:solidFill>
                  <a:srgbClr val="800000"/>
                </a:solidFill>
              </a:rPr>
              <a:t>Revelation 17:1-2</a:t>
            </a:r>
            <a:r>
              <a:rPr lang="en-US" sz="2000" dirty="0" smtClean="0"/>
              <a:t>)</a:t>
            </a:r>
          </a:p>
          <a:p>
            <a:r>
              <a:rPr lang="en-US" sz="2000" dirty="0" smtClean="0"/>
              <a:t>She is affecting all classes – kings and inhabitants.</a:t>
            </a:r>
          </a:p>
          <a:p>
            <a:r>
              <a:rPr lang="en-US" sz="2000" dirty="0" smtClean="0"/>
              <a:t>Her influence is broad – </a:t>
            </a:r>
            <a:r>
              <a:rPr lang="en-US" sz="2000" i="1" dirty="0" smtClean="0">
                <a:solidFill>
                  <a:srgbClr val="800000"/>
                </a:solidFill>
              </a:rPr>
              <a:t>“the earth”</a:t>
            </a:r>
            <a:r>
              <a:rPr lang="en-US" sz="2000" dirty="0" smtClean="0"/>
              <a:t>.</a:t>
            </a:r>
            <a:endParaRPr lang="en-US" sz="2000" dirty="0"/>
          </a:p>
          <a:p>
            <a:r>
              <a:rPr lang="en-US" sz="2000" i="1" dirty="0" smtClean="0">
                <a:solidFill>
                  <a:srgbClr val="800000"/>
                </a:solidFill>
              </a:rPr>
              <a:t>“The earth”</a:t>
            </a:r>
            <a:r>
              <a:rPr lang="en-US" sz="2000" dirty="0" smtClean="0"/>
              <a:t> may represent the unregenerate, those bound to false religion.</a:t>
            </a:r>
          </a:p>
          <a:p>
            <a:r>
              <a:rPr lang="en-US" sz="2000" dirty="0" smtClean="0"/>
              <a:t>The </a:t>
            </a:r>
            <a:r>
              <a:rPr lang="en-US" sz="2000" i="1" dirty="0" smtClean="0">
                <a:solidFill>
                  <a:srgbClr val="800000"/>
                </a:solidFill>
              </a:rPr>
              <a:t>“many waters”</a:t>
            </a:r>
            <a:r>
              <a:rPr lang="en-US" sz="2000" dirty="0" smtClean="0"/>
              <a:t> will be explained later in verse 15 …</a:t>
            </a:r>
            <a:endParaRPr lang="en-US" sz="2000" i="1" dirty="0" smtClean="0"/>
          </a:p>
        </p:txBody>
      </p:sp>
    </p:spTree>
    <p:extLst>
      <p:ext uri="{BB962C8B-B14F-4D97-AF65-F5344CB8AC3E}">
        <p14:creationId xmlns:p14="http://schemas.microsoft.com/office/powerpoint/2010/main" val="340659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Powerful Harlot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2"/>
            </a:pPr>
            <a:r>
              <a:rPr lang="en-US" sz="2000" dirty="0"/>
              <a:t>How is she influencing other people?  What powers are attributed to her?</a:t>
            </a:r>
            <a:endParaRPr lang="en-US" sz="2000" dirty="0" smtClean="0"/>
          </a:p>
          <a:p>
            <a:pPr marL="0" indent="0">
              <a:buNone/>
            </a:pPr>
            <a:r>
              <a:rPr lang="en-US" sz="2000" i="1" dirty="0">
                <a:solidFill>
                  <a:srgbClr val="800000"/>
                </a:solidFill>
              </a:rPr>
              <a:t>Then one of the seven angels who had the seven bowls came and talked with me, saying to me, “Come, I will show you the judgment of the great harlot who sits on many waters, with whom </a:t>
            </a:r>
            <a:r>
              <a:rPr lang="en-US" sz="2000" b="1" i="1" dirty="0">
                <a:solidFill>
                  <a:srgbClr val="800000"/>
                </a:solidFill>
              </a:rPr>
              <a:t>the kings of the earth committed </a:t>
            </a:r>
            <a:r>
              <a:rPr lang="en-US" sz="2000" b="1" i="1" u="sng" dirty="0">
                <a:solidFill>
                  <a:srgbClr val="800000"/>
                </a:solidFill>
              </a:rPr>
              <a:t>fornication</a:t>
            </a:r>
            <a:r>
              <a:rPr lang="en-US" sz="2000" i="1" dirty="0">
                <a:solidFill>
                  <a:srgbClr val="800000"/>
                </a:solidFill>
              </a:rPr>
              <a:t>, and </a:t>
            </a:r>
            <a:r>
              <a:rPr lang="en-US" sz="2000" b="1" i="1" dirty="0">
                <a:solidFill>
                  <a:srgbClr val="800000"/>
                </a:solidFill>
              </a:rPr>
              <a:t>the inhabitants of the earth were made </a:t>
            </a:r>
            <a:r>
              <a:rPr lang="en-US" sz="2000" b="1" i="1" u="sng" dirty="0">
                <a:solidFill>
                  <a:srgbClr val="800000"/>
                </a:solidFill>
              </a:rPr>
              <a:t>drunk</a:t>
            </a:r>
            <a:r>
              <a:rPr lang="en-US" sz="2000" b="1" i="1" dirty="0">
                <a:solidFill>
                  <a:srgbClr val="800000"/>
                </a:solidFill>
              </a:rPr>
              <a:t> with the </a:t>
            </a:r>
            <a:r>
              <a:rPr lang="en-US" sz="2000" b="1" i="1" u="sng" dirty="0">
                <a:solidFill>
                  <a:srgbClr val="800000"/>
                </a:solidFill>
              </a:rPr>
              <a:t>wine of her fornication</a:t>
            </a:r>
            <a:r>
              <a:rPr lang="en-US" sz="2000" i="1" dirty="0">
                <a:solidFill>
                  <a:srgbClr val="800000"/>
                </a:solidFill>
              </a:rPr>
              <a:t>.”  </a:t>
            </a:r>
            <a:r>
              <a:rPr lang="en-US" sz="2000" dirty="0"/>
              <a:t>(</a:t>
            </a:r>
            <a:r>
              <a:rPr lang="en-US" sz="2000" b="1" dirty="0">
                <a:solidFill>
                  <a:srgbClr val="800000"/>
                </a:solidFill>
              </a:rPr>
              <a:t>Revelation 17:1-2</a:t>
            </a:r>
            <a:r>
              <a:rPr lang="en-US" sz="2000" dirty="0"/>
              <a:t>)</a:t>
            </a:r>
          </a:p>
          <a:p>
            <a:r>
              <a:rPr lang="en-US" sz="2000" dirty="0" smtClean="0"/>
              <a:t>Seductive – Convinces strong men (</a:t>
            </a:r>
            <a:r>
              <a:rPr lang="en-US" sz="2000" i="1" dirty="0" smtClean="0">
                <a:solidFill>
                  <a:srgbClr val="800000"/>
                </a:solidFill>
              </a:rPr>
              <a:t>“kings”</a:t>
            </a:r>
            <a:r>
              <a:rPr lang="en-US" sz="2000" dirty="0" smtClean="0"/>
              <a:t>) to sin with her (</a:t>
            </a:r>
            <a:r>
              <a:rPr lang="en-US" sz="2000" b="1" dirty="0" smtClean="0">
                <a:solidFill>
                  <a:srgbClr val="800000"/>
                </a:solidFill>
              </a:rPr>
              <a:t>Pro. 5:1-14; 7:6-27</a:t>
            </a:r>
            <a:r>
              <a:rPr lang="en-US" sz="2000" dirty="0" smtClean="0"/>
              <a:t>).</a:t>
            </a:r>
          </a:p>
          <a:p>
            <a:r>
              <a:rPr lang="en-US" sz="2000" dirty="0" smtClean="0"/>
              <a:t>Intoxicating – Uses substances to inhibit judgment, increase vulnerability (</a:t>
            </a:r>
            <a:r>
              <a:rPr lang="en-US" sz="2000" b="1" dirty="0" smtClean="0">
                <a:solidFill>
                  <a:srgbClr val="800000"/>
                </a:solidFill>
              </a:rPr>
              <a:t>Habakkuk </a:t>
            </a:r>
            <a:r>
              <a:rPr lang="en-US" sz="2000" b="1" dirty="0" smtClean="0">
                <a:solidFill>
                  <a:srgbClr val="800000"/>
                </a:solidFill>
              </a:rPr>
              <a:t>2:5, 15</a:t>
            </a:r>
            <a:r>
              <a:rPr lang="en-US" sz="2000" b="1" dirty="0" smtClean="0">
                <a:solidFill>
                  <a:srgbClr val="800000"/>
                </a:solidFill>
              </a:rPr>
              <a:t>; Proverbs 23:27-35</a:t>
            </a:r>
            <a:r>
              <a:rPr lang="en-US" sz="2000" dirty="0" smtClean="0"/>
              <a:t>).</a:t>
            </a:r>
          </a:p>
          <a:p>
            <a:r>
              <a:rPr lang="en-US" sz="2000" dirty="0" smtClean="0"/>
              <a:t>What she offers entraps the kings and nations to join in God’s wrath (</a:t>
            </a:r>
            <a:r>
              <a:rPr lang="en-US" sz="2000" b="1" dirty="0" smtClean="0">
                <a:solidFill>
                  <a:srgbClr val="800000"/>
                </a:solidFill>
              </a:rPr>
              <a:t>Jer. 51:7</a:t>
            </a:r>
            <a:r>
              <a:rPr lang="en-US" sz="2000" dirty="0" smtClean="0"/>
              <a:t>).</a:t>
            </a:r>
            <a:endParaRPr lang="en-US" sz="2000" dirty="0" smtClean="0"/>
          </a:p>
          <a:p>
            <a:r>
              <a:rPr lang="en-US" sz="2000" dirty="0" smtClean="0"/>
              <a:t>What </a:t>
            </a:r>
            <a:r>
              <a:rPr lang="en-US" sz="2000" dirty="0" smtClean="0"/>
              <a:t>does this mean in practice? …</a:t>
            </a:r>
            <a:endParaRPr lang="en-US" sz="1600" dirty="0"/>
          </a:p>
        </p:txBody>
      </p:sp>
    </p:spTree>
    <p:extLst>
      <p:ext uri="{BB962C8B-B14F-4D97-AF65-F5344CB8AC3E}">
        <p14:creationId xmlns:p14="http://schemas.microsoft.com/office/powerpoint/2010/main" val="225257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Harlot’s Transport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a:t>Upon whom or what does the harlot sit?  How is this second entity described?  How does this entity relate to previously described characters?</a:t>
            </a:r>
          </a:p>
          <a:p>
            <a:pPr marL="0" indent="0">
              <a:buNone/>
            </a:pPr>
            <a:r>
              <a:rPr lang="en-US" sz="2000" i="1" dirty="0">
                <a:solidFill>
                  <a:srgbClr val="800000"/>
                </a:solidFill>
              </a:rPr>
              <a:t>So he carried me away in the Spirit into the wilderness. And I saw a woman </a:t>
            </a:r>
            <a:r>
              <a:rPr lang="en-US" sz="2000" b="1" i="1" dirty="0">
                <a:solidFill>
                  <a:srgbClr val="800000"/>
                </a:solidFill>
              </a:rPr>
              <a:t>sitting on a scarlet </a:t>
            </a:r>
            <a:r>
              <a:rPr lang="en-US" sz="2000" b="1" i="1" u="sng" dirty="0">
                <a:solidFill>
                  <a:srgbClr val="800000"/>
                </a:solidFill>
              </a:rPr>
              <a:t>beast</a:t>
            </a:r>
            <a:r>
              <a:rPr lang="en-US" sz="2000" i="1" dirty="0">
                <a:solidFill>
                  <a:srgbClr val="800000"/>
                </a:solidFill>
              </a:rPr>
              <a:t> which was </a:t>
            </a:r>
            <a:r>
              <a:rPr lang="en-US" sz="2000" b="1" i="1" dirty="0">
                <a:solidFill>
                  <a:srgbClr val="800000"/>
                </a:solidFill>
              </a:rPr>
              <a:t>full of names of </a:t>
            </a:r>
            <a:r>
              <a:rPr lang="en-US" sz="2000" b="1" i="1" u="sng" dirty="0">
                <a:solidFill>
                  <a:srgbClr val="800000"/>
                </a:solidFill>
              </a:rPr>
              <a:t>blasphemy</a:t>
            </a:r>
            <a:r>
              <a:rPr lang="en-US" sz="2000" b="1" i="1" dirty="0">
                <a:solidFill>
                  <a:srgbClr val="800000"/>
                </a:solidFill>
              </a:rPr>
              <a:t>, having </a:t>
            </a:r>
            <a:r>
              <a:rPr lang="en-US" sz="2000" b="1" i="1" u="sng" dirty="0">
                <a:solidFill>
                  <a:srgbClr val="800000"/>
                </a:solidFill>
              </a:rPr>
              <a:t>seven heads</a:t>
            </a:r>
            <a:r>
              <a:rPr lang="en-US" sz="2000" b="1" i="1" dirty="0">
                <a:solidFill>
                  <a:srgbClr val="800000"/>
                </a:solidFill>
              </a:rPr>
              <a:t> and </a:t>
            </a:r>
            <a:r>
              <a:rPr lang="en-US" sz="2000" b="1" i="1" u="sng" dirty="0">
                <a:solidFill>
                  <a:srgbClr val="800000"/>
                </a:solidFill>
              </a:rPr>
              <a:t>ten horns</a:t>
            </a:r>
            <a:r>
              <a:rPr lang="en-US" sz="2000" i="1" dirty="0" smtClean="0">
                <a:solidFill>
                  <a:srgbClr val="800000"/>
                </a:solidFill>
              </a:rPr>
              <a:t>. </a:t>
            </a:r>
            <a:r>
              <a:rPr lang="en-US" sz="2000" dirty="0" smtClean="0"/>
              <a:t>(</a:t>
            </a:r>
            <a:r>
              <a:rPr lang="en-US" sz="2000" b="1" dirty="0" smtClean="0">
                <a:solidFill>
                  <a:srgbClr val="800000"/>
                </a:solidFill>
              </a:rPr>
              <a:t>Revelation 17:3</a:t>
            </a:r>
            <a:r>
              <a:rPr lang="en-US" sz="2000" dirty="0" smtClean="0"/>
              <a:t>)</a:t>
            </a:r>
          </a:p>
          <a:p>
            <a:r>
              <a:rPr lang="en-US" sz="2000" dirty="0" smtClean="0"/>
              <a:t>This </a:t>
            </a:r>
            <a:r>
              <a:rPr lang="en-US" sz="2000" b="1" i="1" dirty="0" smtClean="0"/>
              <a:t>is</a:t>
            </a:r>
            <a:r>
              <a:rPr lang="en-US" sz="2000" dirty="0" smtClean="0"/>
              <a:t> the </a:t>
            </a:r>
            <a:r>
              <a:rPr lang="en-US" sz="2000" i="1" dirty="0" smtClean="0">
                <a:solidFill>
                  <a:srgbClr val="800000"/>
                </a:solidFill>
              </a:rPr>
              <a:t>“sea beast”</a:t>
            </a:r>
            <a:r>
              <a:rPr lang="en-US" sz="2000" i="1" dirty="0" smtClean="0"/>
              <a:t> </a:t>
            </a:r>
            <a:r>
              <a:rPr lang="en-US" sz="2000" dirty="0" smtClean="0"/>
              <a:t>of chapter </a:t>
            </a:r>
            <a:r>
              <a:rPr lang="en-US" sz="2000" b="1" dirty="0" smtClean="0">
                <a:solidFill>
                  <a:srgbClr val="800000"/>
                </a:solidFill>
              </a:rPr>
              <a:t>13</a:t>
            </a:r>
            <a:r>
              <a:rPr lang="en-US" sz="2000" dirty="0" smtClean="0"/>
              <a:t>:</a:t>
            </a:r>
            <a:endParaRPr lang="en-US" sz="2000" dirty="0"/>
          </a:p>
          <a:p>
            <a:pPr marL="0" indent="0">
              <a:buNone/>
            </a:pPr>
            <a:r>
              <a:rPr lang="en-US" sz="2000" i="1" dirty="0">
                <a:solidFill>
                  <a:srgbClr val="800000"/>
                </a:solidFill>
              </a:rPr>
              <a:t>Then I stood on the sand of the sea. And I saw </a:t>
            </a:r>
            <a:r>
              <a:rPr lang="en-US" sz="2000" b="1" i="1" dirty="0">
                <a:solidFill>
                  <a:srgbClr val="800000"/>
                </a:solidFill>
              </a:rPr>
              <a:t>a beast </a:t>
            </a:r>
            <a:r>
              <a:rPr lang="en-US" sz="2000" i="1" dirty="0">
                <a:solidFill>
                  <a:srgbClr val="800000"/>
                </a:solidFill>
              </a:rPr>
              <a:t>rising up out of the sea, having </a:t>
            </a:r>
            <a:r>
              <a:rPr lang="en-US" sz="2000" b="1" i="1" u="sng" dirty="0">
                <a:solidFill>
                  <a:srgbClr val="800000"/>
                </a:solidFill>
              </a:rPr>
              <a:t>seven heads</a:t>
            </a:r>
            <a:r>
              <a:rPr lang="en-US" sz="2000" b="1" i="1" dirty="0">
                <a:solidFill>
                  <a:srgbClr val="800000"/>
                </a:solidFill>
              </a:rPr>
              <a:t> and </a:t>
            </a:r>
            <a:r>
              <a:rPr lang="en-US" sz="2000" b="1" i="1" u="sng" dirty="0">
                <a:solidFill>
                  <a:srgbClr val="800000"/>
                </a:solidFill>
              </a:rPr>
              <a:t>ten horns</a:t>
            </a:r>
            <a:r>
              <a:rPr lang="en-US" sz="2000" i="1" dirty="0">
                <a:solidFill>
                  <a:srgbClr val="800000"/>
                </a:solidFill>
              </a:rPr>
              <a:t>, and on his horns ten crowns, and </a:t>
            </a:r>
            <a:r>
              <a:rPr lang="en-US" sz="2000" b="1" i="1" dirty="0">
                <a:solidFill>
                  <a:srgbClr val="800000"/>
                </a:solidFill>
              </a:rPr>
              <a:t>on his heads a </a:t>
            </a:r>
            <a:r>
              <a:rPr lang="en-US" sz="2000" b="1" i="1" u="sng" dirty="0">
                <a:solidFill>
                  <a:srgbClr val="800000"/>
                </a:solidFill>
              </a:rPr>
              <a:t>blasphemous name</a:t>
            </a:r>
            <a:r>
              <a:rPr lang="en-US" sz="2000" i="1" dirty="0">
                <a:solidFill>
                  <a:srgbClr val="800000"/>
                </a:solidFill>
              </a:rPr>
              <a:t>. </a:t>
            </a:r>
            <a:r>
              <a:rPr lang="en-US" sz="2000" i="1" dirty="0" smtClean="0">
                <a:solidFill>
                  <a:srgbClr val="800000"/>
                </a:solidFill>
              </a:rPr>
              <a:t> </a:t>
            </a:r>
            <a:r>
              <a:rPr lang="en-US" sz="2000" dirty="0" smtClean="0"/>
              <a:t>(</a:t>
            </a:r>
            <a:r>
              <a:rPr lang="en-US" sz="2000" b="1" dirty="0" smtClean="0">
                <a:solidFill>
                  <a:srgbClr val="800000"/>
                </a:solidFill>
              </a:rPr>
              <a:t>Revelation 13:1</a:t>
            </a:r>
            <a:r>
              <a:rPr lang="en-US" sz="2000" dirty="0" smtClean="0"/>
              <a:t>)</a:t>
            </a:r>
          </a:p>
          <a:p>
            <a:r>
              <a:rPr lang="en-US" sz="2000" dirty="0" smtClean="0"/>
              <a:t>So, the </a:t>
            </a:r>
            <a:r>
              <a:rPr lang="en-US" sz="2000" i="1" dirty="0" smtClean="0">
                <a:solidFill>
                  <a:srgbClr val="800000"/>
                </a:solidFill>
              </a:rPr>
              <a:t>“sea beast”</a:t>
            </a:r>
            <a:r>
              <a:rPr lang="en-US" sz="2000" dirty="0" smtClean="0"/>
              <a:t> supports, upholds, carries the </a:t>
            </a:r>
            <a:r>
              <a:rPr lang="en-US" sz="2000" i="1" dirty="0" smtClean="0">
                <a:solidFill>
                  <a:srgbClr val="800000"/>
                </a:solidFill>
              </a:rPr>
              <a:t>“great harlot”</a:t>
            </a:r>
            <a:r>
              <a:rPr lang="en-US" sz="2000" dirty="0" smtClean="0"/>
              <a:t>.  How?</a:t>
            </a:r>
            <a:endParaRPr lang="en-US" sz="2000" dirty="0"/>
          </a:p>
        </p:txBody>
      </p:sp>
    </p:spTree>
    <p:extLst>
      <p:ext uri="{BB962C8B-B14F-4D97-AF65-F5344CB8AC3E}">
        <p14:creationId xmlns:p14="http://schemas.microsoft.com/office/powerpoint/2010/main" val="416345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 the Great”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What name is assigned to the harlot?  Is this a literal name?  If not, what does it mean? </a:t>
            </a:r>
            <a:endParaRPr lang="en-US" sz="2000" dirty="0" smtClean="0"/>
          </a:p>
          <a:p>
            <a:pPr marL="0" indent="0">
              <a:buNone/>
            </a:pPr>
            <a:r>
              <a:rPr lang="en-US" sz="2000" i="1" dirty="0" smtClean="0">
                <a:solidFill>
                  <a:srgbClr val="800000"/>
                </a:solidFill>
              </a:rPr>
              <a:t>The </a:t>
            </a:r>
            <a:r>
              <a:rPr lang="en-US" sz="2000" i="1" dirty="0">
                <a:solidFill>
                  <a:srgbClr val="800000"/>
                </a:solidFill>
              </a:rPr>
              <a:t>woman was </a:t>
            </a:r>
            <a:r>
              <a:rPr lang="en-US" sz="2000" b="1" i="1" dirty="0">
                <a:solidFill>
                  <a:srgbClr val="800000"/>
                </a:solidFill>
              </a:rPr>
              <a:t>arrayed in </a:t>
            </a:r>
            <a:r>
              <a:rPr lang="en-US" sz="2000" b="1" i="1" u="sng" dirty="0">
                <a:solidFill>
                  <a:srgbClr val="800000"/>
                </a:solidFill>
              </a:rPr>
              <a:t>purple</a:t>
            </a:r>
            <a:r>
              <a:rPr lang="en-US" sz="2000" b="1" i="1" dirty="0">
                <a:solidFill>
                  <a:srgbClr val="800000"/>
                </a:solidFill>
              </a:rPr>
              <a:t> and </a:t>
            </a:r>
            <a:r>
              <a:rPr lang="en-US" sz="2000" b="1" i="1" u="sng" dirty="0">
                <a:solidFill>
                  <a:srgbClr val="800000"/>
                </a:solidFill>
              </a:rPr>
              <a:t>scarlet</a:t>
            </a:r>
            <a:r>
              <a:rPr lang="en-US" sz="2000" i="1" dirty="0">
                <a:solidFill>
                  <a:srgbClr val="800000"/>
                </a:solidFill>
              </a:rPr>
              <a:t>, and </a:t>
            </a:r>
            <a:r>
              <a:rPr lang="en-US" sz="2000" b="1" i="1" dirty="0">
                <a:solidFill>
                  <a:srgbClr val="800000"/>
                </a:solidFill>
              </a:rPr>
              <a:t>adorned with </a:t>
            </a:r>
            <a:r>
              <a:rPr lang="en-US" sz="2000" b="1" i="1" u="sng" dirty="0">
                <a:solidFill>
                  <a:srgbClr val="800000"/>
                </a:solidFill>
              </a:rPr>
              <a:t>gold</a:t>
            </a:r>
            <a:r>
              <a:rPr lang="en-US" sz="2000" b="1" i="1" dirty="0">
                <a:solidFill>
                  <a:srgbClr val="800000"/>
                </a:solidFill>
              </a:rPr>
              <a:t> and </a:t>
            </a:r>
            <a:r>
              <a:rPr lang="en-US" sz="2000" b="1" i="1" u="sng" dirty="0">
                <a:solidFill>
                  <a:srgbClr val="800000"/>
                </a:solidFill>
              </a:rPr>
              <a:t>precious stones</a:t>
            </a:r>
            <a:r>
              <a:rPr lang="en-US" sz="2000" b="1" i="1" dirty="0">
                <a:solidFill>
                  <a:srgbClr val="800000"/>
                </a:solidFill>
              </a:rPr>
              <a:t> and </a:t>
            </a:r>
            <a:r>
              <a:rPr lang="en-US" sz="2000" b="1" i="1" u="sng" dirty="0">
                <a:solidFill>
                  <a:srgbClr val="800000"/>
                </a:solidFill>
              </a:rPr>
              <a:t>pearls</a:t>
            </a:r>
            <a:r>
              <a:rPr lang="en-US" sz="2000" i="1" dirty="0">
                <a:solidFill>
                  <a:srgbClr val="800000"/>
                </a:solidFill>
              </a:rPr>
              <a:t>, having </a:t>
            </a:r>
            <a:r>
              <a:rPr lang="en-US" sz="2000" b="1" i="1" dirty="0">
                <a:solidFill>
                  <a:srgbClr val="800000"/>
                </a:solidFill>
              </a:rPr>
              <a:t>in her hand a </a:t>
            </a:r>
            <a:r>
              <a:rPr lang="en-US" sz="2000" b="1" i="1" u="sng" dirty="0">
                <a:solidFill>
                  <a:srgbClr val="800000"/>
                </a:solidFill>
              </a:rPr>
              <a:t>golden cup</a:t>
            </a:r>
            <a:r>
              <a:rPr lang="en-US" sz="2000" b="1" i="1" dirty="0">
                <a:solidFill>
                  <a:srgbClr val="800000"/>
                </a:solidFill>
              </a:rPr>
              <a:t> </a:t>
            </a:r>
            <a:r>
              <a:rPr lang="en-US" sz="2000" b="1" i="1" u="sng" dirty="0">
                <a:solidFill>
                  <a:srgbClr val="800000"/>
                </a:solidFill>
              </a:rPr>
              <a:t>full</a:t>
            </a:r>
            <a:r>
              <a:rPr lang="en-US" sz="2000" b="1" i="1" dirty="0">
                <a:solidFill>
                  <a:srgbClr val="800000"/>
                </a:solidFill>
              </a:rPr>
              <a:t> of abominations and the filthiness of her fornication</a:t>
            </a:r>
            <a:r>
              <a:rPr lang="en-US" sz="2000" i="1" dirty="0" smtClean="0">
                <a:solidFill>
                  <a:srgbClr val="800000"/>
                </a:solidFill>
              </a:rPr>
              <a:t>.  And </a:t>
            </a:r>
            <a:r>
              <a:rPr lang="en-US" sz="2000" b="1" i="1" dirty="0">
                <a:solidFill>
                  <a:srgbClr val="800000"/>
                </a:solidFill>
              </a:rPr>
              <a:t>on her forehead a name was written</a:t>
            </a:r>
            <a:r>
              <a:rPr lang="en-US" sz="2000" i="1" dirty="0">
                <a:solidFill>
                  <a:srgbClr val="800000"/>
                </a:solidFill>
              </a:rPr>
              <a:t>: </a:t>
            </a:r>
            <a:r>
              <a:rPr lang="en-US" sz="2000" b="1" i="1" dirty="0">
                <a:solidFill>
                  <a:srgbClr val="800000"/>
                </a:solidFill>
              </a:rPr>
              <a:t>MYSTERY, </a:t>
            </a:r>
            <a:r>
              <a:rPr lang="en-US" sz="2000" b="1" i="1" u="sng" dirty="0">
                <a:solidFill>
                  <a:srgbClr val="800000"/>
                </a:solidFill>
              </a:rPr>
              <a:t>BABYLON THE GREAT</a:t>
            </a:r>
            <a:r>
              <a:rPr lang="en-US" sz="2000" b="1" i="1" dirty="0">
                <a:solidFill>
                  <a:srgbClr val="800000"/>
                </a:solidFill>
              </a:rPr>
              <a:t>, THE </a:t>
            </a:r>
            <a:r>
              <a:rPr lang="en-US" sz="2000" b="1" i="1" u="sng" dirty="0">
                <a:solidFill>
                  <a:srgbClr val="800000"/>
                </a:solidFill>
              </a:rPr>
              <a:t>MOTHER OF HARLOTS</a:t>
            </a:r>
            <a:r>
              <a:rPr lang="en-US" sz="2000" b="1" i="1" dirty="0">
                <a:solidFill>
                  <a:srgbClr val="800000"/>
                </a:solidFill>
              </a:rPr>
              <a:t> AND OF THE </a:t>
            </a:r>
            <a:r>
              <a:rPr lang="en-US" sz="2000" b="1" i="1" u="sng" dirty="0">
                <a:solidFill>
                  <a:srgbClr val="800000"/>
                </a:solidFill>
              </a:rPr>
              <a:t>ABOMINATIONS OF THE EARTH</a:t>
            </a:r>
            <a:r>
              <a:rPr lang="en-US" sz="2000" i="1" dirty="0" smtClean="0">
                <a:solidFill>
                  <a:srgbClr val="800000"/>
                </a:solidFill>
              </a:rPr>
              <a:t>. </a:t>
            </a:r>
            <a:r>
              <a:rPr lang="en-US" sz="2000" dirty="0" smtClean="0"/>
              <a:t>(</a:t>
            </a:r>
            <a:r>
              <a:rPr lang="en-US" sz="2000" b="1" dirty="0" smtClean="0">
                <a:solidFill>
                  <a:srgbClr val="800000"/>
                </a:solidFill>
              </a:rPr>
              <a:t>Revelation 17:4-5</a:t>
            </a:r>
            <a:r>
              <a:rPr lang="en-US" sz="2000" dirty="0" smtClean="0"/>
              <a:t>)</a:t>
            </a:r>
          </a:p>
          <a:p>
            <a:r>
              <a:rPr lang="en-US" sz="2000" dirty="0" smtClean="0"/>
              <a:t>Previous Allusions – </a:t>
            </a:r>
            <a:r>
              <a:rPr lang="en-US" sz="2000" b="1" dirty="0" smtClean="0">
                <a:solidFill>
                  <a:srgbClr val="800000"/>
                </a:solidFill>
              </a:rPr>
              <a:t>Rev. 14:8; 16:19 </a:t>
            </a:r>
            <a:r>
              <a:rPr lang="en-US" sz="2000" dirty="0" smtClean="0"/>
              <a:t>(cup, wine, fornication, global influence</a:t>
            </a:r>
            <a:r>
              <a:rPr lang="en-US" sz="2000" dirty="0" smtClean="0"/>
              <a:t>).</a:t>
            </a:r>
          </a:p>
          <a:p>
            <a:r>
              <a:rPr lang="en-US" sz="2000" dirty="0" smtClean="0"/>
              <a:t>No, not literal.  This is a book of symbols (</a:t>
            </a:r>
            <a:r>
              <a:rPr lang="en-US" sz="2000" b="1" dirty="0" smtClean="0">
                <a:solidFill>
                  <a:srgbClr val="800000"/>
                </a:solidFill>
              </a:rPr>
              <a:t>1:1</a:t>
            </a:r>
            <a:r>
              <a:rPr lang="en-US" sz="2000" dirty="0" smtClean="0"/>
              <a:t>).</a:t>
            </a:r>
          </a:p>
          <a:p>
            <a:r>
              <a:rPr lang="en-US" sz="2000" dirty="0" smtClean="0"/>
              <a:t>Represents all that is sensual, lustful, alluring, and appealing to sin (</a:t>
            </a:r>
            <a:r>
              <a:rPr lang="en-US" sz="2000" b="1" dirty="0" smtClean="0">
                <a:solidFill>
                  <a:srgbClr val="800000"/>
                </a:solidFill>
              </a:rPr>
              <a:t>1 John 2:15-17; Ephesians 2:3</a:t>
            </a:r>
            <a:r>
              <a:rPr lang="en-US" sz="2000" dirty="0" smtClean="0"/>
              <a:t>), specifically associated with the Roman empire and its capital.</a:t>
            </a:r>
            <a:endParaRPr lang="en-US" sz="2000" dirty="0" smtClean="0"/>
          </a:p>
          <a:p>
            <a:r>
              <a:rPr lang="en-US" sz="2000" dirty="0" smtClean="0"/>
              <a:t>Precedent – The Four Great Harlots of Old Testament </a:t>
            </a:r>
            <a:r>
              <a:rPr lang="en-US" sz="2000" dirty="0" smtClean="0"/>
              <a:t>prophecy …</a:t>
            </a:r>
            <a:endParaRPr lang="en-US" sz="2000" dirty="0" smtClean="0"/>
          </a:p>
        </p:txBody>
      </p:sp>
    </p:spTree>
    <p:extLst>
      <p:ext uri="{BB962C8B-B14F-4D97-AF65-F5344CB8AC3E}">
        <p14:creationId xmlns:p14="http://schemas.microsoft.com/office/powerpoint/2010/main" val="418284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a:t>
            </a:r>
          </a:p>
          <a:p>
            <a:pPr marL="0" indent="0">
              <a:spcBef>
                <a:spcPts val="0"/>
              </a:spcBef>
              <a:buNone/>
            </a:pPr>
            <a:r>
              <a:rPr lang="en-US" sz="2000" i="1" dirty="0" smtClean="0">
                <a:solidFill>
                  <a:srgbClr val="800000"/>
                </a:solidFill>
              </a:rPr>
              <a:t>Woe </a:t>
            </a:r>
            <a:r>
              <a:rPr lang="en-US" sz="2000" i="1" dirty="0">
                <a:solidFill>
                  <a:srgbClr val="800000"/>
                </a:solidFill>
              </a:rPr>
              <a:t>to </a:t>
            </a:r>
            <a:r>
              <a:rPr lang="en-US" sz="2000" b="1" i="1" dirty="0">
                <a:solidFill>
                  <a:srgbClr val="800000"/>
                </a:solidFill>
              </a:rPr>
              <a:t>the bloody city</a:t>
            </a:r>
            <a:r>
              <a:rPr lang="en-US" sz="2000" i="1" dirty="0">
                <a:solidFill>
                  <a:srgbClr val="800000"/>
                </a:solidFill>
              </a:rPr>
              <a:t>! It is all </a:t>
            </a:r>
            <a:r>
              <a:rPr lang="en-US" sz="2000" b="1" i="1" dirty="0">
                <a:solidFill>
                  <a:srgbClr val="800000"/>
                </a:solidFill>
              </a:rPr>
              <a:t>full of lies </a:t>
            </a:r>
            <a:r>
              <a:rPr lang="en-US" sz="2000" i="1" dirty="0">
                <a:solidFill>
                  <a:srgbClr val="800000"/>
                </a:solidFill>
              </a:rPr>
              <a:t>and </a:t>
            </a:r>
            <a:r>
              <a:rPr lang="en-US" sz="2000" b="1" i="1" dirty="0">
                <a:solidFill>
                  <a:srgbClr val="800000"/>
                </a:solidFill>
              </a:rPr>
              <a:t>robbery</a:t>
            </a:r>
            <a:r>
              <a:rPr lang="en-US" sz="2000" i="1" dirty="0">
                <a:solidFill>
                  <a:srgbClr val="800000"/>
                </a:solidFill>
              </a:rPr>
              <a:t>. Its victim never departs</a:t>
            </a:r>
            <a:r>
              <a:rPr lang="en-US" sz="2000" i="1" dirty="0" smtClean="0">
                <a:solidFill>
                  <a:srgbClr val="800000"/>
                </a:solidFill>
              </a:rPr>
              <a:t>.  The </a:t>
            </a:r>
            <a:r>
              <a:rPr lang="en-US" sz="2000" i="1" dirty="0">
                <a:solidFill>
                  <a:srgbClr val="800000"/>
                </a:solidFill>
              </a:rPr>
              <a:t>noise of a </a:t>
            </a:r>
            <a:r>
              <a:rPr lang="en-US" sz="2000" b="1" i="1" dirty="0">
                <a:solidFill>
                  <a:srgbClr val="800000"/>
                </a:solidFill>
              </a:rPr>
              <a:t>whip</a:t>
            </a:r>
            <a:r>
              <a:rPr lang="en-US" sz="2000" i="1" dirty="0">
                <a:solidFill>
                  <a:srgbClr val="800000"/>
                </a:solidFill>
              </a:rPr>
              <a:t> And the noise of rattling wheels, Of galloping horses, Of clattering chariots</a:t>
            </a:r>
            <a:r>
              <a:rPr lang="en-US" sz="2000" i="1" dirty="0" smtClean="0">
                <a:solidFill>
                  <a:srgbClr val="800000"/>
                </a:solidFill>
              </a:rPr>
              <a:t>!  Horsemen </a:t>
            </a:r>
            <a:r>
              <a:rPr lang="en-US" sz="2000" i="1" dirty="0">
                <a:solidFill>
                  <a:srgbClr val="800000"/>
                </a:solidFill>
              </a:rPr>
              <a:t>charge with bright sword and glittering spear. There is </a:t>
            </a:r>
            <a:r>
              <a:rPr lang="en-US" sz="2000" b="1" i="1" dirty="0">
                <a:solidFill>
                  <a:srgbClr val="800000"/>
                </a:solidFill>
              </a:rPr>
              <a:t>a multitude of slain, A great number of bodies, Countless </a:t>
            </a:r>
            <a:r>
              <a:rPr lang="en-US" sz="2000" b="1" i="1" dirty="0" smtClean="0">
                <a:solidFill>
                  <a:srgbClr val="800000"/>
                </a:solidFill>
              </a:rPr>
              <a:t>corpses </a:t>
            </a:r>
            <a:r>
              <a:rPr lang="en-US" sz="2000" i="1" dirty="0" smtClean="0">
                <a:solidFill>
                  <a:srgbClr val="800000"/>
                </a:solidFill>
              </a:rPr>
              <a:t>– </a:t>
            </a:r>
            <a:r>
              <a:rPr lang="en-US" sz="2000" b="1" i="1" dirty="0" smtClean="0">
                <a:solidFill>
                  <a:srgbClr val="800000"/>
                </a:solidFill>
              </a:rPr>
              <a:t>They stumble </a:t>
            </a:r>
            <a:r>
              <a:rPr lang="en-US" sz="2000" b="1" i="1" dirty="0">
                <a:solidFill>
                  <a:srgbClr val="800000"/>
                </a:solidFill>
              </a:rPr>
              <a:t>over the </a:t>
            </a:r>
            <a:r>
              <a:rPr lang="en-US" sz="2000" b="1" i="1" dirty="0" smtClean="0">
                <a:solidFill>
                  <a:srgbClr val="800000"/>
                </a:solidFill>
              </a:rPr>
              <a:t>corpses </a:t>
            </a:r>
            <a:r>
              <a:rPr lang="en-US" sz="2000" i="1" dirty="0" smtClean="0">
                <a:solidFill>
                  <a:srgbClr val="800000"/>
                </a:solidFill>
              </a:rPr>
              <a:t>– </a:t>
            </a:r>
            <a:r>
              <a:rPr lang="en-US" sz="2000" b="1" i="1" dirty="0" smtClean="0">
                <a:solidFill>
                  <a:srgbClr val="800000"/>
                </a:solidFill>
              </a:rPr>
              <a:t>because of </a:t>
            </a:r>
            <a:r>
              <a:rPr lang="en-US" sz="2000" b="1" i="1" dirty="0">
                <a:solidFill>
                  <a:srgbClr val="800000"/>
                </a:solidFill>
              </a:rPr>
              <a:t>the multitude of </a:t>
            </a:r>
            <a:r>
              <a:rPr lang="en-US" sz="2000" b="1" i="1" u="sng" dirty="0">
                <a:solidFill>
                  <a:srgbClr val="800000"/>
                </a:solidFill>
              </a:rPr>
              <a:t>harlotries</a:t>
            </a:r>
            <a:r>
              <a:rPr lang="en-US" sz="2000" b="1" i="1" dirty="0">
                <a:solidFill>
                  <a:srgbClr val="800000"/>
                </a:solidFill>
              </a:rPr>
              <a:t> of the </a:t>
            </a:r>
            <a:r>
              <a:rPr lang="en-US" sz="2000" b="1" i="1" u="sng" dirty="0">
                <a:solidFill>
                  <a:srgbClr val="800000"/>
                </a:solidFill>
              </a:rPr>
              <a:t>seductive harlot</a:t>
            </a:r>
            <a:r>
              <a:rPr lang="en-US" sz="2000" b="1" i="1" dirty="0">
                <a:solidFill>
                  <a:srgbClr val="800000"/>
                </a:solidFill>
              </a:rPr>
              <a:t>, The </a:t>
            </a:r>
            <a:r>
              <a:rPr lang="en-US" sz="2000" b="1" i="1" u="sng" dirty="0">
                <a:solidFill>
                  <a:srgbClr val="800000"/>
                </a:solidFill>
              </a:rPr>
              <a:t>mistress of sorceries</a:t>
            </a:r>
            <a:r>
              <a:rPr lang="en-US" sz="2000" b="1" i="1" dirty="0">
                <a:solidFill>
                  <a:srgbClr val="800000"/>
                </a:solidFill>
              </a:rPr>
              <a:t>, Who </a:t>
            </a:r>
            <a:r>
              <a:rPr lang="en-US" sz="2000" b="1" i="1" u="sng" dirty="0">
                <a:solidFill>
                  <a:srgbClr val="800000"/>
                </a:solidFill>
              </a:rPr>
              <a:t>sells nations through her harlotries</a:t>
            </a:r>
            <a:r>
              <a:rPr lang="en-US" sz="2000" b="1" i="1" dirty="0">
                <a:solidFill>
                  <a:srgbClr val="800000"/>
                </a:solidFill>
              </a:rPr>
              <a:t>, And families through her </a:t>
            </a:r>
            <a:r>
              <a:rPr lang="en-US" sz="2000" b="1" i="1" u="sng" dirty="0" smtClean="0">
                <a:solidFill>
                  <a:srgbClr val="800000"/>
                </a:solidFill>
              </a:rPr>
              <a:t>sorceries</a:t>
            </a:r>
            <a:r>
              <a:rPr lang="en-US" sz="2000" i="1" dirty="0" smtClean="0">
                <a:solidFill>
                  <a:srgbClr val="800000"/>
                </a:solidFill>
              </a:rPr>
              <a:t>.  “Behold</a:t>
            </a:r>
            <a:r>
              <a:rPr lang="en-US" sz="2000" i="1" dirty="0">
                <a:solidFill>
                  <a:srgbClr val="800000"/>
                </a:solidFill>
              </a:rPr>
              <a:t>, I am against you</a:t>
            </a:r>
            <a:r>
              <a:rPr lang="en-US" sz="2000" i="1" dirty="0" smtClean="0">
                <a:solidFill>
                  <a:srgbClr val="800000"/>
                </a:solidFill>
              </a:rPr>
              <a:t>,” </a:t>
            </a:r>
            <a:r>
              <a:rPr lang="en-US" sz="2000" i="1" dirty="0">
                <a:solidFill>
                  <a:srgbClr val="800000"/>
                </a:solidFill>
              </a:rPr>
              <a:t>says the LORD of hosts; </a:t>
            </a:r>
            <a:r>
              <a:rPr lang="en-US" sz="2000" i="1" dirty="0" smtClean="0">
                <a:solidFill>
                  <a:srgbClr val="800000"/>
                </a:solidFill>
              </a:rPr>
              <a:t>“I </a:t>
            </a:r>
            <a:r>
              <a:rPr lang="en-US" sz="2000" i="1" dirty="0">
                <a:solidFill>
                  <a:srgbClr val="800000"/>
                </a:solidFill>
              </a:rPr>
              <a:t>will lift your skirts over your face, I will show the nations your nakedness, And the kingdoms your shame</a:t>
            </a:r>
            <a:r>
              <a:rPr lang="en-US" sz="2000" i="1" dirty="0" smtClean="0">
                <a:solidFill>
                  <a:srgbClr val="800000"/>
                </a:solidFill>
              </a:rPr>
              <a:t>.” </a:t>
            </a:r>
            <a:r>
              <a:rPr lang="en-US" sz="2000" dirty="0"/>
              <a:t>(</a:t>
            </a:r>
            <a:r>
              <a:rPr lang="en-US" sz="2000" b="1" dirty="0">
                <a:solidFill>
                  <a:srgbClr val="800000"/>
                </a:solidFill>
              </a:rPr>
              <a:t>Nahum </a:t>
            </a:r>
            <a:r>
              <a:rPr lang="en-US" sz="2000" b="1" dirty="0" smtClean="0">
                <a:solidFill>
                  <a:srgbClr val="800000"/>
                </a:solidFill>
              </a:rPr>
              <a:t>3:1-5</a:t>
            </a:r>
            <a:r>
              <a:rPr lang="en-US" sz="2000" dirty="0" smtClean="0"/>
              <a:t>)</a:t>
            </a:r>
            <a:endParaRPr lang="en-US" sz="2000" dirty="0"/>
          </a:p>
        </p:txBody>
      </p:sp>
    </p:spTree>
    <p:extLst>
      <p:ext uri="{BB962C8B-B14F-4D97-AF65-F5344CB8AC3E}">
        <p14:creationId xmlns:p14="http://schemas.microsoft.com/office/powerpoint/2010/main" val="22759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Harlots</a:t>
            </a:r>
            <a:endParaRPr lang="en-US" dirty="0"/>
          </a:p>
        </p:txBody>
      </p:sp>
      <p:sp>
        <p:nvSpPr>
          <p:cNvPr id="3" name="Content Placeholder 2"/>
          <p:cNvSpPr>
            <a:spLocks noGrp="1"/>
          </p:cNvSpPr>
          <p:nvPr>
            <p:ph sz="quarter" idx="10"/>
          </p:nvPr>
        </p:nvSpPr>
        <p:spPr/>
        <p:txBody>
          <a:bodyPr/>
          <a:lstStyle/>
          <a:p>
            <a:pPr>
              <a:spcBef>
                <a:spcPts val="0"/>
              </a:spcBef>
            </a:pPr>
            <a:r>
              <a:rPr lang="en-US" sz="2000" dirty="0" smtClean="0"/>
              <a:t>Nineveh, Capital of Assyria – Harlot of Conquest &amp; Cruelty (</a:t>
            </a:r>
            <a:r>
              <a:rPr lang="en-US" sz="2000" b="1" dirty="0">
                <a:solidFill>
                  <a:srgbClr val="800000"/>
                </a:solidFill>
              </a:rPr>
              <a:t>Nahum 3:1-5</a:t>
            </a:r>
            <a:r>
              <a:rPr lang="en-US" sz="2000" dirty="0" smtClean="0"/>
              <a:t>).</a:t>
            </a:r>
          </a:p>
          <a:p>
            <a:pPr>
              <a:spcBef>
                <a:spcPts val="0"/>
              </a:spcBef>
            </a:pPr>
            <a:r>
              <a:rPr lang="en-US" sz="2000" dirty="0" err="1" smtClean="0"/>
              <a:t>Tyre</a:t>
            </a:r>
            <a:r>
              <a:rPr lang="en-US" sz="2000" dirty="0" smtClean="0"/>
              <a:t> – Harlot of Commerce (</a:t>
            </a:r>
            <a:r>
              <a:rPr lang="en-US" sz="2000" b="1" dirty="0" smtClean="0">
                <a:solidFill>
                  <a:srgbClr val="800000"/>
                </a:solidFill>
              </a:rPr>
              <a:t>Isaiah 23:15-17</a:t>
            </a:r>
            <a:r>
              <a:rPr lang="en-US" sz="2000" dirty="0" smtClean="0"/>
              <a:t>).</a:t>
            </a:r>
          </a:p>
          <a:p>
            <a:pPr>
              <a:spcBef>
                <a:spcPts val="0"/>
              </a:spcBef>
            </a:pPr>
            <a:r>
              <a:rPr lang="en-US" sz="2000" dirty="0" smtClean="0"/>
              <a:t>Babylon – Harlot of Conquest &amp; Wealth (</a:t>
            </a:r>
            <a:r>
              <a:rPr lang="en-US" sz="2000" b="1" dirty="0" smtClean="0">
                <a:solidFill>
                  <a:srgbClr val="800000"/>
                </a:solidFill>
              </a:rPr>
              <a:t>Isaiah 47:5-15</a:t>
            </a:r>
            <a:r>
              <a:rPr lang="en-US" sz="2000" dirty="0" smtClean="0"/>
              <a:t>).</a:t>
            </a:r>
          </a:p>
          <a:p>
            <a:pPr>
              <a:spcBef>
                <a:spcPts val="0"/>
              </a:spcBef>
            </a:pPr>
            <a:r>
              <a:rPr lang="en-US" sz="2000" dirty="0" smtClean="0"/>
              <a:t>Jerusalem – Harlot of Idolatry (</a:t>
            </a:r>
            <a:r>
              <a:rPr lang="en-US" sz="2000" b="1" dirty="0" smtClean="0">
                <a:solidFill>
                  <a:srgbClr val="800000"/>
                </a:solidFill>
              </a:rPr>
              <a:t>Isaiah 1:21; Jeremiah 2:20</a:t>
            </a:r>
            <a:r>
              <a:rPr lang="en-US" sz="2000" dirty="0" smtClean="0"/>
              <a:t>).</a:t>
            </a:r>
          </a:p>
          <a:p>
            <a:pPr>
              <a:spcBef>
                <a:spcPts val="0"/>
              </a:spcBef>
            </a:pPr>
            <a:r>
              <a:rPr lang="en-US" sz="2000" dirty="0" smtClean="0"/>
              <a:t>This harlot seems a composite, like the composite beast of chapter </a:t>
            </a:r>
            <a:r>
              <a:rPr lang="en-US" sz="2000" b="1" dirty="0" smtClean="0">
                <a:solidFill>
                  <a:srgbClr val="800000"/>
                </a:solidFill>
              </a:rPr>
              <a:t>13</a:t>
            </a:r>
            <a:r>
              <a:rPr lang="en-US" sz="2000" dirty="0" smtClean="0"/>
              <a:t>.</a:t>
            </a:r>
            <a:endParaRPr lang="en-US" sz="2000" dirty="0"/>
          </a:p>
        </p:txBody>
      </p:sp>
    </p:spTree>
    <p:extLst>
      <p:ext uri="{BB962C8B-B14F-4D97-AF65-F5344CB8AC3E}">
        <p14:creationId xmlns:p14="http://schemas.microsoft.com/office/powerpoint/2010/main" val="307647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Sixth Bowl</a:t>
            </a:r>
          </a:p>
          <a:p>
            <a:r>
              <a:rPr lang="en-US" dirty="0" smtClean="0"/>
              <a:t>Revelation 16:12-16</a:t>
            </a:r>
            <a:endParaRPr lang="en-US" dirty="0"/>
          </a:p>
        </p:txBody>
      </p:sp>
    </p:spTree>
    <p:extLst>
      <p:ext uri="{BB962C8B-B14F-4D97-AF65-F5344CB8AC3E}">
        <p14:creationId xmlns:p14="http://schemas.microsoft.com/office/powerpoint/2010/main" val="3719964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 Amazement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What prompts John to marvel at the harlot</a:t>
            </a:r>
            <a:r>
              <a:rPr lang="en-US" sz="2000" dirty="0" smtClean="0"/>
              <a:t>?</a:t>
            </a:r>
          </a:p>
          <a:p>
            <a:pPr marL="0" lvl="0" indent="0">
              <a:buNone/>
            </a:pPr>
            <a:r>
              <a:rPr lang="en-US" sz="2000" i="1" dirty="0" smtClean="0">
                <a:solidFill>
                  <a:srgbClr val="800000"/>
                </a:solidFill>
              </a:rPr>
              <a:t>I </a:t>
            </a:r>
            <a:r>
              <a:rPr lang="en-US" sz="2000" i="1" dirty="0">
                <a:solidFill>
                  <a:srgbClr val="800000"/>
                </a:solidFill>
              </a:rPr>
              <a:t>saw the woman, </a:t>
            </a:r>
            <a:r>
              <a:rPr lang="en-US" sz="2000" b="1" i="1" u="sng" dirty="0">
                <a:solidFill>
                  <a:srgbClr val="800000"/>
                </a:solidFill>
              </a:rPr>
              <a:t>drunk</a:t>
            </a:r>
            <a:r>
              <a:rPr lang="en-US" sz="2000" b="1" i="1" dirty="0">
                <a:solidFill>
                  <a:srgbClr val="800000"/>
                </a:solidFill>
              </a:rPr>
              <a:t> with the </a:t>
            </a:r>
            <a:r>
              <a:rPr lang="en-US" sz="2000" b="1" i="1" u="sng" dirty="0">
                <a:solidFill>
                  <a:srgbClr val="800000"/>
                </a:solidFill>
              </a:rPr>
              <a:t>blood of the saints</a:t>
            </a:r>
            <a:r>
              <a:rPr lang="en-US" sz="2000" b="1" i="1" dirty="0">
                <a:solidFill>
                  <a:srgbClr val="800000"/>
                </a:solidFill>
              </a:rPr>
              <a:t> and with the </a:t>
            </a:r>
            <a:r>
              <a:rPr lang="en-US" sz="2000" b="1" i="1" u="sng" dirty="0">
                <a:solidFill>
                  <a:srgbClr val="800000"/>
                </a:solidFill>
              </a:rPr>
              <a:t>blood of the martyrs of Jesus</a:t>
            </a:r>
            <a:r>
              <a:rPr lang="en-US" sz="2000" i="1" dirty="0">
                <a:solidFill>
                  <a:srgbClr val="800000"/>
                </a:solidFill>
              </a:rPr>
              <a:t>. And </a:t>
            </a:r>
            <a:r>
              <a:rPr lang="en-US" sz="2000" b="1" i="1" dirty="0">
                <a:solidFill>
                  <a:srgbClr val="800000"/>
                </a:solidFill>
              </a:rPr>
              <a:t>when I saw </a:t>
            </a:r>
            <a:r>
              <a:rPr lang="en-US" sz="2000" b="1" i="1" u="sng" dirty="0">
                <a:solidFill>
                  <a:srgbClr val="800000"/>
                </a:solidFill>
              </a:rPr>
              <a:t>her</a:t>
            </a:r>
            <a:r>
              <a:rPr lang="en-US" sz="2000" b="1" i="1" dirty="0">
                <a:solidFill>
                  <a:srgbClr val="800000"/>
                </a:solidFill>
              </a:rPr>
              <a:t>, I marveled with great amazement</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17:6</a:t>
            </a:r>
            <a:r>
              <a:rPr lang="en-US" sz="2000" dirty="0" smtClean="0"/>
              <a:t>)</a:t>
            </a:r>
          </a:p>
          <a:p>
            <a:r>
              <a:rPr lang="en-US" sz="2000" dirty="0" smtClean="0"/>
              <a:t>Her wine was not real alcohol, but murdering the saints of Jesus!</a:t>
            </a:r>
          </a:p>
          <a:p>
            <a:r>
              <a:rPr lang="en-US" sz="2000" dirty="0" smtClean="0"/>
              <a:t>Represents a city reeling in delirious pleasure at the death of Christians!</a:t>
            </a:r>
          </a:p>
          <a:p>
            <a:r>
              <a:rPr lang="en-US" sz="2000" dirty="0" smtClean="0"/>
              <a:t>Put yourself in John’s place.  How would you feel to watch the one responsible for the death of everyone holy, righteous, faithful and that you loved, laughing hysterically and staggering in overwhelming delight at their torture and cruel death?</a:t>
            </a:r>
          </a:p>
        </p:txBody>
      </p:sp>
    </p:spTree>
    <p:extLst>
      <p:ext uri="{BB962C8B-B14F-4D97-AF65-F5344CB8AC3E}">
        <p14:creationId xmlns:p14="http://schemas.microsoft.com/office/powerpoint/2010/main" val="360052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Explanation of the </a:t>
            </a:r>
            <a:endParaRPr lang="en-US" dirty="0" smtClean="0"/>
          </a:p>
          <a:p>
            <a:r>
              <a:rPr lang="en-US" dirty="0" smtClean="0"/>
              <a:t>Woman </a:t>
            </a:r>
            <a:r>
              <a:rPr lang="en-US" dirty="0"/>
              <a:t>and the Beast </a:t>
            </a:r>
            <a:endParaRPr lang="en-US" dirty="0" smtClean="0"/>
          </a:p>
          <a:p>
            <a:r>
              <a:rPr lang="en-US" dirty="0" smtClean="0"/>
              <a:t>Revelation 17:7-18</a:t>
            </a:r>
            <a:endParaRPr lang="en-US" dirty="0"/>
          </a:p>
        </p:txBody>
      </p:sp>
    </p:spTree>
    <p:extLst>
      <p:ext uri="{BB962C8B-B14F-4D97-AF65-F5344CB8AC3E}">
        <p14:creationId xmlns:p14="http://schemas.microsoft.com/office/powerpoint/2010/main" val="2706862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From The Brink of Disaster</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6"/>
            </a:pPr>
            <a:r>
              <a:rPr lang="en-US" sz="2000" dirty="0"/>
              <a:t>What is meant by the description of the beast that </a:t>
            </a:r>
            <a:r>
              <a:rPr lang="en-US" sz="2000" i="1" dirty="0">
                <a:solidFill>
                  <a:srgbClr val="800000"/>
                </a:solidFill>
              </a:rPr>
              <a:t>“was and is not and yet is”</a:t>
            </a:r>
            <a:r>
              <a:rPr lang="en-US" sz="2000" dirty="0"/>
              <a:t>? </a:t>
            </a:r>
            <a:endParaRPr lang="en-US" sz="2000" dirty="0" smtClean="0"/>
          </a:p>
          <a:p>
            <a:pPr marL="0" indent="0">
              <a:buNone/>
            </a:pPr>
            <a:r>
              <a:rPr lang="en-US" sz="2000" i="1" dirty="0">
                <a:solidFill>
                  <a:srgbClr val="800000"/>
                </a:solidFill>
              </a:rPr>
              <a:t> But the angel said to me, </a:t>
            </a:r>
            <a:r>
              <a:rPr lang="en-US" sz="2000" i="1" dirty="0" smtClean="0">
                <a:solidFill>
                  <a:srgbClr val="800000"/>
                </a:solidFill>
              </a:rPr>
              <a:t>“Why </a:t>
            </a:r>
            <a:r>
              <a:rPr lang="en-US" sz="2000" i="1" dirty="0">
                <a:solidFill>
                  <a:srgbClr val="800000"/>
                </a:solidFill>
              </a:rPr>
              <a:t>did you marvel? </a:t>
            </a:r>
            <a:r>
              <a:rPr lang="en-US" sz="2000" b="1" i="1" dirty="0">
                <a:solidFill>
                  <a:srgbClr val="800000"/>
                </a:solidFill>
              </a:rPr>
              <a:t>I will </a:t>
            </a:r>
            <a:r>
              <a:rPr lang="en-US" sz="2000" b="1" i="1" u="sng" dirty="0">
                <a:solidFill>
                  <a:srgbClr val="800000"/>
                </a:solidFill>
              </a:rPr>
              <a:t>tell you the mystery</a:t>
            </a:r>
            <a:r>
              <a:rPr lang="en-US" sz="2000" b="1" i="1" dirty="0">
                <a:solidFill>
                  <a:srgbClr val="800000"/>
                </a:solidFill>
              </a:rPr>
              <a:t> of the woman and of the beast that carries her</a:t>
            </a:r>
            <a:r>
              <a:rPr lang="en-US" sz="2000" i="1" dirty="0">
                <a:solidFill>
                  <a:srgbClr val="800000"/>
                </a:solidFill>
              </a:rPr>
              <a:t>, which has </a:t>
            </a:r>
            <a:r>
              <a:rPr lang="en-US" sz="2000" b="1" i="1" dirty="0">
                <a:solidFill>
                  <a:srgbClr val="800000"/>
                </a:solidFill>
              </a:rPr>
              <a:t>the seven heads and the ten horns</a:t>
            </a:r>
            <a:r>
              <a:rPr lang="en-US" sz="2000" i="1" dirty="0" smtClean="0">
                <a:solidFill>
                  <a:srgbClr val="800000"/>
                </a:solidFill>
              </a:rPr>
              <a:t>.  The </a:t>
            </a:r>
            <a:r>
              <a:rPr lang="en-US" sz="2000" b="1" i="1" dirty="0">
                <a:solidFill>
                  <a:srgbClr val="800000"/>
                </a:solidFill>
              </a:rPr>
              <a:t>beast that you saw </a:t>
            </a:r>
            <a:r>
              <a:rPr lang="en-US" sz="2000" b="1" i="1" baseline="30000" dirty="0" smtClean="0">
                <a:solidFill>
                  <a:srgbClr val="800000"/>
                </a:solidFill>
              </a:rPr>
              <a:t>1</a:t>
            </a:r>
            <a:r>
              <a:rPr lang="en-US" sz="2000" b="1" i="1" u="sng" dirty="0" smtClean="0">
                <a:solidFill>
                  <a:srgbClr val="800000"/>
                </a:solidFill>
              </a:rPr>
              <a:t>was</a:t>
            </a:r>
            <a:r>
              <a:rPr lang="en-US" sz="2000" b="1" i="1" dirty="0">
                <a:solidFill>
                  <a:srgbClr val="800000"/>
                </a:solidFill>
              </a:rPr>
              <a:t>, and </a:t>
            </a:r>
            <a:r>
              <a:rPr lang="en-US" sz="2000" b="1" i="1" baseline="30000" dirty="0" smtClean="0">
                <a:solidFill>
                  <a:srgbClr val="800000"/>
                </a:solidFill>
              </a:rPr>
              <a:t>2</a:t>
            </a:r>
            <a:r>
              <a:rPr lang="en-US" sz="2000" b="1" i="1" u="sng" dirty="0" smtClean="0">
                <a:solidFill>
                  <a:srgbClr val="800000"/>
                </a:solidFill>
              </a:rPr>
              <a:t>is </a:t>
            </a:r>
            <a:r>
              <a:rPr lang="en-US" sz="2000" b="1" i="1" u="sng" dirty="0">
                <a:solidFill>
                  <a:srgbClr val="800000"/>
                </a:solidFill>
              </a:rPr>
              <a:t>not</a:t>
            </a:r>
            <a:r>
              <a:rPr lang="en-US" sz="2000" b="1" i="1" dirty="0">
                <a:solidFill>
                  <a:srgbClr val="800000"/>
                </a:solidFill>
              </a:rPr>
              <a:t>, and </a:t>
            </a:r>
            <a:r>
              <a:rPr lang="en-US" sz="2000" b="1" i="1" baseline="30000" dirty="0" smtClean="0">
                <a:solidFill>
                  <a:srgbClr val="800000"/>
                </a:solidFill>
              </a:rPr>
              <a:t>3</a:t>
            </a:r>
            <a:r>
              <a:rPr lang="en-US" sz="2000" b="1" i="1" u="sng" dirty="0" smtClean="0">
                <a:solidFill>
                  <a:srgbClr val="800000"/>
                </a:solidFill>
              </a:rPr>
              <a:t>will </a:t>
            </a:r>
            <a:r>
              <a:rPr lang="en-US" sz="2000" b="1" i="1" u="sng" dirty="0">
                <a:solidFill>
                  <a:srgbClr val="800000"/>
                </a:solidFill>
              </a:rPr>
              <a:t>ascend</a:t>
            </a:r>
            <a:r>
              <a:rPr lang="en-US" sz="2000" b="1" i="1" dirty="0">
                <a:solidFill>
                  <a:srgbClr val="800000"/>
                </a:solidFill>
              </a:rPr>
              <a:t> out of the bottomless pit and </a:t>
            </a:r>
            <a:r>
              <a:rPr lang="en-US" sz="2000" b="1" i="1" baseline="30000" dirty="0" smtClean="0">
                <a:solidFill>
                  <a:srgbClr val="800000"/>
                </a:solidFill>
              </a:rPr>
              <a:t>4</a:t>
            </a:r>
            <a:r>
              <a:rPr lang="en-US" sz="2000" b="1" i="1" u="sng" dirty="0" smtClean="0">
                <a:solidFill>
                  <a:srgbClr val="800000"/>
                </a:solidFill>
              </a:rPr>
              <a:t>go </a:t>
            </a:r>
            <a:r>
              <a:rPr lang="en-US" sz="2000" b="1" i="1" u="sng" dirty="0">
                <a:solidFill>
                  <a:srgbClr val="800000"/>
                </a:solidFill>
              </a:rPr>
              <a:t>to perdition</a:t>
            </a:r>
            <a:r>
              <a:rPr lang="en-US" sz="2000" i="1" dirty="0">
                <a:solidFill>
                  <a:srgbClr val="800000"/>
                </a:solidFill>
              </a:rPr>
              <a:t>. And those who dwell on the earth will marvel, whose names are not written in the Book of Life from the foundation of the world, when they see </a:t>
            </a:r>
            <a:r>
              <a:rPr lang="en-US" sz="2000" b="1" i="1" dirty="0">
                <a:solidFill>
                  <a:srgbClr val="800000"/>
                </a:solidFill>
              </a:rPr>
              <a:t>the beast that </a:t>
            </a:r>
            <a:r>
              <a:rPr lang="en-US" sz="2000" b="1" i="1" baseline="30000" dirty="0" smtClean="0">
                <a:solidFill>
                  <a:srgbClr val="800000"/>
                </a:solidFill>
              </a:rPr>
              <a:t>1</a:t>
            </a:r>
            <a:r>
              <a:rPr lang="en-US" sz="2000" b="1" i="1" u="sng" dirty="0" smtClean="0">
                <a:solidFill>
                  <a:srgbClr val="800000"/>
                </a:solidFill>
              </a:rPr>
              <a:t>was</a:t>
            </a:r>
            <a:r>
              <a:rPr lang="en-US" sz="2000" b="1" i="1" dirty="0">
                <a:solidFill>
                  <a:srgbClr val="800000"/>
                </a:solidFill>
              </a:rPr>
              <a:t>, and </a:t>
            </a:r>
            <a:r>
              <a:rPr lang="en-US" sz="2000" b="1" i="1" baseline="30000" dirty="0" smtClean="0">
                <a:solidFill>
                  <a:srgbClr val="800000"/>
                </a:solidFill>
              </a:rPr>
              <a:t>2</a:t>
            </a:r>
            <a:r>
              <a:rPr lang="en-US" sz="2000" b="1" i="1" u="sng" dirty="0" smtClean="0">
                <a:solidFill>
                  <a:srgbClr val="800000"/>
                </a:solidFill>
              </a:rPr>
              <a:t>is </a:t>
            </a:r>
            <a:r>
              <a:rPr lang="en-US" sz="2000" b="1" i="1" u="sng" dirty="0">
                <a:solidFill>
                  <a:srgbClr val="800000"/>
                </a:solidFill>
              </a:rPr>
              <a:t>not</a:t>
            </a:r>
            <a:r>
              <a:rPr lang="en-US" sz="2000" b="1" i="1" dirty="0">
                <a:solidFill>
                  <a:srgbClr val="800000"/>
                </a:solidFill>
              </a:rPr>
              <a:t>, and </a:t>
            </a:r>
            <a:r>
              <a:rPr lang="en-US" sz="2000" b="1" i="1" baseline="30000" dirty="0" smtClean="0">
                <a:solidFill>
                  <a:srgbClr val="800000"/>
                </a:solidFill>
              </a:rPr>
              <a:t>3</a:t>
            </a:r>
            <a:r>
              <a:rPr lang="en-US" sz="2000" b="1" i="1" u="sng" dirty="0" smtClean="0">
                <a:solidFill>
                  <a:srgbClr val="800000"/>
                </a:solidFill>
              </a:rPr>
              <a:t>yet </a:t>
            </a:r>
            <a:r>
              <a:rPr lang="en-US" sz="2000" b="1" i="1" u="sng" dirty="0">
                <a:solidFill>
                  <a:srgbClr val="800000"/>
                </a:solidFill>
              </a:rPr>
              <a:t>is</a:t>
            </a:r>
            <a:r>
              <a:rPr lang="en-US" sz="2000" i="1" dirty="0" smtClean="0">
                <a:solidFill>
                  <a:srgbClr val="800000"/>
                </a:solidFill>
              </a:rPr>
              <a:t>.” </a:t>
            </a:r>
            <a:r>
              <a:rPr lang="en-US" sz="2000" dirty="0" smtClean="0"/>
              <a:t>(</a:t>
            </a:r>
            <a:r>
              <a:rPr lang="en-US" sz="2000" b="1" dirty="0" smtClean="0">
                <a:solidFill>
                  <a:srgbClr val="800000"/>
                </a:solidFill>
              </a:rPr>
              <a:t>Revelation 17:7-8</a:t>
            </a:r>
            <a:r>
              <a:rPr lang="en-US" sz="2000" dirty="0" smtClean="0"/>
              <a:t>)</a:t>
            </a:r>
          </a:p>
          <a:p>
            <a:r>
              <a:rPr lang="en-US" sz="2000" dirty="0" smtClean="0"/>
              <a:t>Two possibilities to discuss in more detail later, but generally …</a:t>
            </a:r>
          </a:p>
          <a:p>
            <a:r>
              <a:rPr lang="en-US" sz="2000" dirty="0" smtClean="0"/>
              <a:t>Implies </a:t>
            </a:r>
            <a:r>
              <a:rPr lang="en-US" sz="2000" dirty="0" smtClean="0"/>
              <a:t>that the empire recovered from a near disaster, but disaster will ultimately befall it</a:t>
            </a:r>
            <a:r>
              <a:rPr lang="en-US" sz="2000" dirty="0" smtClean="0"/>
              <a:t>.</a:t>
            </a:r>
          </a:p>
          <a:p>
            <a:r>
              <a:rPr lang="en-US" sz="2000" dirty="0" smtClean="0"/>
              <a:t>Note, the origin, </a:t>
            </a:r>
            <a:r>
              <a:rPr lang="en-US" sz="2000" i="1" dirty="0" smtClean="0">
                <a:solidFill>
                  <a:srgbClr val="800000"/>
                </a:solidFill>
              </a:rPr>
              <a:t>“out of the bottomless pit”</a:t>
            </a:r>
            <a:r>
              <a:rPr lang="en-US" sz="2000" dirty="0" smtClean="0"/>
              <a:t>, is associated with the devilish influence wielded over this empire (</a:t>
            </a:r>
            <a:r>
              <a:rPr lang="en-US" sz="2000" b="1" dirty="0" smtClean="0">
                <a:solidFill>
                  <a:srgbClr val="800000"/>
                </a:solidFill>
              </a:rPr>
              <a:t>9:1-2, 11;7; 13:2; 20:1, 3</a:t>
            </a:r>
            <a:r>
              <a:rPr lang="en-US" sz="2000" dirty="0" smtClean="0"/>
              <a:t>).</a:t>
            </a:r>
            <a:endParaRPr lang="en-US" sz="2000" dirty="0" smtClean="0"/>
          </a:p>
        </p:txBody>
      </p:sp>
    </p:spTree>
    <p:extLst>
      <p:ext uri="{BB962C8B-B14F-4D97-AF65-F5344CB8AC3E}">
        <p14:creationId xmlns:p14="http://schemas.microsoft.com/office/powerpoint/2010/main" val="154401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 Heads of the Scarlet Beast</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7"/>
            </a:pPr>
            <a:r>
              <a:rPr lang="en-US" sz="1600" dirty="0"/>
              <a:t>How does the angel interpret the heads of the dragon?  How does this help us understand who the beast really is?</a:t>
            </a:r>
            <a:endParaRPr lang="en-US" sz="1600" dirty="0" smtClean="0"/>
          </a:p>
          <a:p>
            <a:pPr marL="0" indent="0">
              <a:lnSpc>
                <a:spcPct val="97000"/>
              </a:lnSpc>
              <a:spcBef>
                <a:spcPts val="0"/>
              </a:spcBef>
              <a:buNone/>
            </a:pPr>
            <a:r>
              <a:rPr lang="en-US" sz="1600" i="1" dirty="0" smtClean="0">
                <a:solidFill>
                  <a:srgbClr val="800000"/>
                </a:solidFill>
              </a:rPr>
              <a:t>“Here </a:t>
            </a:r>
            <a:r>
              <a:rPr lang="en-US" sz="1600" i="1" dirty="0">
                <a:solidFill>
                  <a:srgbClr val="800000"/>
                </a:solidFill>
              </a:rPr>
              <a:t>is </a:t>
            </a:r>
            <a:r>
              <a:rPr lang="en-US" sz="1600" b="1" i="1" dirty="0">
                <a:solidFill>
                  <a:srgbClr val="800000"/>
                </a:solidFill>
              </a:rPr>
              <a:t>the mind which has </a:t>
            </a:r>
            <a:r>
              <a:rPr lang="en-US" sz="1600" b="1" i="1" u="sng" dirty="0">
                <a:solidFill>
                  <a:srgbClr val="800000"/>
                </a:solidFill>
              </a:rPr>
              <a:t>wisdom</a:t>
            </a:r>
            <a:r>
              <a:rPr lang="en-US" sz="1600" i="1" dirty="0">
                <a:solidFill>
                  <a:srgbClr val="800000"/>
                </a:solidFill>
              </a:rPr>
              <a:t>: The </a:t>
            </a:r>
            <a:r>
              <a:rPr lang="en-US" sz="1600" b="1" i="1" dirty="0">
                <a:solidFill>
                  <a:srgbClr val="800000"/>
                </a:solidFill>
              </a:rPr>
              <a:t>seven heads are </a:t>
            </a:r>
            <a:r>
              <a:rPr lang="en-US" sz="1600" b="1" i="1" u="sng" dirty="0">
                <a:solidFill>
                  <a:srgbClr val="800000"/>
                </a:solidFill>
              </a:rPr>
              <a:t>seven mountains</a:t>
            </a:r>
            <a:r>
              <a:rPr lang="en-US" sz="1600" b="1" i="1" dirty="0">
                <a:solidFill>
                  <a:srgbClr val="800000"/>
                </a:solidFill>
              </a:rPr>
              <a:t> on which the woman sits</a:t>
            </a:r>
            <a:r>
              <a:rPr lang="en-US" sz="1600" i="1" dirty="0" smtClean="0">
                <a:solidFill>
                  <a:srgbClr val="800000"/>
                </a:solidFill>
              </a:rPr>
              <a:t>.  There </a:t>
            </a:r>
            <a:r>
              <a:rPr lang="en-US" sz="1600" i="1" dirty="0">
                <a:solidFill>
                  <a:srgbClr val="800000"/>
                </a:solidFill>
              </a:rPr>
              <a:t>are also</a:t>
            </a:r>
            <a:r>
              <a:rPr lang="en-US" sz="1600" b="1" i="1" dirty="0">
                <a:solidFill>
                  <a:srgbClr val="800000"/>
                </a:solidFill>
              </a:rPr>
              <a:t> seven </a:t>
            </a:r>
            <a:r>
              <a:rPr lang="en-US" sz="1600" b="1" i="1" u="sng" dirty="0">
                <a:solidFill>
                  <a:srgbClr val="800000"/>
                </a:solidFill>
              </a:rPr>
              <a:t>kings</a:t>
            </a:r>
            <a:r>
              <a:rPr lang="en-US" sz="1600" b="1" i="1" dirty="0">
                <a:solidFill>
                  <a:srgbClr val="800000"/>
                </a:solidFill>
              </a:rPr>
              <a:t>. Five have </a:t>
            </a:r>
            <a:r>
              <a:rPr lang="en-US" sz="1600" b="1" i="1" u="sng" dirty="0">
                <a:solidFill>
                  <a:srgbClr val="800000"/>
                </a:solidFill>
              </a:rPr>
              <a:t>fallen</a:t>
            </a:r>
            <a:r>
              <a:rPr lang="en-US" sz="1600" b="1" i="1" dirty="0">
                <a:solidFill>
                  <a:srgbClr val="800000"/>
                </a:solidFill>
              </a:rPr>
              <a:t>, one </a:t>
            </a:r>
            <a:r>
              <a:rPr lang="en-US" sz="1600" b="1" i="1" u="sng" dirty="0">
                <a:solidFill>
                  <a:srgbClr val="800000"/>
                </a:solidFill>
              </a:rPr>
              <a:t>is</a:t>
            </a:r>
            <a:r>
              <a:rPr lang="en-US" sz="1600" b="1" i="1" dirty="0">
                <a:solidFill>
                  <a:srgbClr val="800000"/>
                </a:solidFill>
              </a:rPr>
              <a:t>, and the other has </a:t>
            </a:r>
            <a:r>
              <a:rPr lang="en-US" sz="1600" b="1" i="1" u="sng" dirty="0">
                <a:solidFill>
                  <a:srgbClr val="800000"/>
                </a:solidFill>
              </a:rPr>
              <a:t>not yet come</a:t>
            </a:r>
            <a:r>
              <a:rPr lang="en-US" sz="1600" i="1" dirty="0">
                <a:solidFill>
                  <a:srgbClr val="800000"/>
                </a:solidFill>
              </a:rPr>
              <a:t>. And when he comes, </a:t>
            </a:r>
            <a:r>
              <a:rPr lang="en-US" sz="1600" b="1" i="1" dirty="0">
                <a:solidFill>
                  <a:srgbClr val="800000"/>
                </a:solidFill>
              </a:rPr>
              <a:t>he must continue a short time</a:t>
            </a:r>
            <a:r>
              <a:rPr lang="en-US" sz="1600" i="1" dirty="0" smtClean="0">
                <a:solidFill>
                  <a:srgbClr val="800000"/>
                </a:solidFill>
              </a:rPr>
              <a:t>.  And </a:t>
            </a:r>
            <a:r>
              <a:rPr lang="en-US" sz="1600" b="1" i="1" dirty="0">
                <a:solidFill>
                  <a:srgbClr val="800000"/>
                </a:solidFill>
              </a:rPr>
              <a:t>the </a:t>
            </a:r>
            <a:r>
              <a:rPr lang="en-US" sz="1600" b="1" i="1" u="sng" dirty="0">
                <a:solidFill>
                  <a:srgbClr val="800000"/>
                </a:solidFill>
              </a:rPr>
              <a:t>beast</a:t>
            </a:r>
            <a:r>
              <a:rPr lang="en-US" sz="1600" b="1" i="1" dirty="0">
                <a:solidFill>
                  <a:srgbClr val="800000"/>
                </a:solidFill>
              </a:rPr>
              <a:t> that was, and is not, is himself </a:t>
            </a:r>
            <a:r>
              <a:rPr lang="en-US" sz="1600" b="1" i="1" u="sng" dirty="0">
                <a:solidFill>
                  <a:srgbClr val="800000"/>
                </a:solidFill>
              </a:rPr>
              <a:t>also the eighth</a:t>
            </a:r>
            <a:r>
              <a:rPr lang="en-US" sz="1600" b="1" i="1" dirty="0">
                <a:solidFill>
                  <a:srgbClr val="800000"/>
                </a:solidFill>
              </a:rPr>
              <a:t>, and is </a:t>
            </a:r>
            <a:r>
              <a:rPr lang="en-US" sz="1600" b="1" i="1" u="sng" dirty="0">
                <a:solidFill>
                  <a:srgbClr val="800000"/>
                </a:solidFill>
              </a:rPr>
              <a:t>of the seven</a:t>
            </a:r>
            <a:r>
              <a:rPr lang="en-US" sz="1600" b="1" i="1" dirty="0">
                <a:solidFill>
                  <a:srgbClr val="800000"/>
                </a:solidFill>
              </a:rPr>
              <a:t>, and is going to perdition</a:t>
            </a:r>
            <a:r>
              <a:rPr lang="en-US" sz="1600" i="1" dirty="0" smtClean="0">
                <a:solidFill>
                  <a:srgbClr val="800000"/>
                </a:solidFill>
              </a:rPr>
              <a:t>.” </a:t>
            </a:r>
            <a:r>
              <a:rPr lang="en-US" sz="1600" dirty="0" smtClean="0"/>
              <a:t>(</a:t>
            </a:r>
            <a:r>
              <a:rPr lang="en-US" sz="1600" b="1" dirty="0" smtClean="0">
                <a:solidFill>
                  <a:srgbClr val="800000"/>
                </a:solidFill>
              </a:rPr>
              <a:t>Revelation 17:9-11</a:t>
            </a:r>
            <a:r>
              <a:rPr lang="en-US" sz="1600" dirty="0" smtClean="0"/>
              <a:t>)</a:t>
            </a:r>
          </a:p>
          <a:p>
            <a:pPr>
              <a:lnSpc>
                <a:spcPct val="97000"/>
              </a:lnSpc>
              <a:spcBef>
                <a:spcPts val="0"/>
              </a:spcBef>
            </a:pPr>
            <a:r>
              <a:rPr lang="en-US" sz="1600" i="1" dirty="0" smtClean="0">
                <a:solidFill>
                  <a:srgbClr val="800000"/>
                </a:solidFill>
              </a:rPr>
              <a:t>“Seven heads”</a:t>
            </a:r>
            <a:r>
              <a:rPr lang="en-US" sz="1600" dirty="0" smtClean="0"/>
              <a:t> → </a:t>
            </a:r>
            <a:r>
              <a:rPr lang="en-US" sz="1600" i="1" dirty="0" smtClean="0">
                <a:solidFill>
                  <a:srgbClr val="800000"/>
                </a:solidFill>
              </a:rPr>
              <a:t>“</a:t>
            </a:r>
            <a:r>
              <a:rPr lang="en-US" sz="1600" i="1" dirty="0">
                <a:solidFill>
                  <a:srgbClr val="800000"/>
                </a:solidFill>
              </a:rPr>
              <a:t>seven mountains”</a:t>
            </a:r>
            <a:r>
              <a:rPr lang="en-US" sz="1600" dirty="0"/>
              <a:t> →</a:t>
            </a:r>
            <a:r>
              <a:rPr lang="en-US" sz="1600" i="1" dirty="0">
                <a:solidFill>
                  <a:srgbClr val="800000"/>
                </a:solidFill>
              </a:rPr>
              <a:t> </a:t>
            </a:r>
            <a:r>
              <a:rPr lang="en-US" sz="1600" i="1" dirty="0" smtClean="0">
                <a:solidFill>
                  <a:srgbClr val="800000"/>
                </a:solidFill>
              </a:rPr>
              <a:t>“seven kings”</a:t>
            </a:r>
            <a:r>
              <a:rPr lang="en-US" sz="1600" i="1" dirty="0"/>
              <a:t> → </a:t>
            </a:r>
            <a:r>
              <a:rPr lang="en-US" sz="1600" dirty="0" smtClean="0"/>
              <a:t>seven </a:t>
            </a:r>
            <a:r>
              <a:rPr lang="en-US" sz="1600" dirty="0" smtClean="0"/>
              <a:t>kingdoms (</a:t>
            </a:r>
            <a:r>
              <a:rPr lang="en-US" sz="1600" b="1" dirty="0" smtClean="0">
                <a:solidFill>
                  <a:srgbClr val="800000"/>
                </a:solidFill>
              </a:rPr>
              <a:t>Dan. 7:17-23</a:t>
            </a:r>
            <a:r>
              <a:rPr lang="en-US" sz="1600" dirty="0" smtClean="0"/>
              <a:t>).</a:t>
            </a:r>
          </a:p>
          <a:p>
            <a:pPr>
              <a:lnSpc>
                <a:spcPct val="97000"/>
              </a:lnSpc>
              <a:spcBef>
                <a:spcPts val="0"/>
              </a:spcBef>
            </a:pPr>
            <a:r>
              <a:rPr lang="en-US" sz="1600" dirty="0" smtClean="0"/>
              <a:t>Few possibilities:</a:t>
            </a:r>
            <a:endParaRPr lang="en-US" sz="1600" dirty="0" smtClean="0"/>
          </a:p>
          <a:p>
            <a:pPr>
              <a:lnSpc>
                <a:spcPct val="97000"/>
              </a:lnSpc>
              <a:spcBef>
                <a:spcPts val="0"/>
              </a:spcBef>
              <a:buFont typeface="+mj-lt"/>
              <a:buAutoNum type="alphaUcPeriod"/>
            </a:pPr>
            <a:r>
              <a:rPr lang="en-US" sz="1600" dirty="0" smtClean="0"/>
              <a:t>Complete number of Roman emperors.</a:t>
            </a:r>
          </a:p>
          <a:p>
            <a:pPr lvl="1">
              <a:lnSpc>
                <a:spcPct val="97000"/>
              </a:lnSpc>
              <a:spcBef>
                <a:spcPts val="0"/>
              </a:spcBef>
            </a:pPr>
            <a:r>
              <a:rPr lang="en-US" sz="1200" dirty="0" smtClean="0"/>
              <a:t>Opposite of history – most came after Domitian, not before.</a:t>
            </a:r>
          </a:p>
          <a:p>
            <a:pPr lvl="1">
              <a:lnSpc>
                <a:spcPct val="97000"/>
              </a:lnSpc>
              <a:spcBef>
                <a:spcPts val="0"/>
              </a:spcBef>
            </a:pPr>
            <a:r>
              <a:rPr lang="en-US" sz="1200" dirty="0" smtClean="0"/>
              <a:t>Redundant imagery with horns.</a:t>
            </a:r>
          </a:p>
          <a:p>
            <a:pPr>
              <a:lnSpc>
                <a:spcPct val="97000"/>
              </a:lnSpc>
              <a:spcBef>
                <a:spcPts val="0"/>
              </a:spcBef>
              <a:buFont typeface="+mj-lt"/>
              <a:buAutoNum type="alphaUcPeriod" startAt="2"/>
            </a:pPr>
            <a:r>
              <a:rPr lang="en-US" sz="1600" dirty="0" smtClean="0"/>
              <a:t>Complete </a:t>
            </a:r>
            <a:r>
              <a:rPr lang="en-US" sz="1600" dirty="0" smtClean="0"/>
              <a:t>number of provinces and kingdoms that comprise the Roman </a:t>
            </a:r>
            <a:r>
              <a:rPr lang="en-US" sz="1600" dirty="0" smtClean="0"/>
              <a:t>empire.</a:t>
            </a:r>
            <a:endParaRPr lang="en-US" sz="1600" dirty="0" smtClean="0"/>
          </a:p>
          <a:p>
            <a:pPr lvl="1">
              <a:lnSpc>
                <a:spcPct val="97000"/>
              </a:lnSpc>
              <a:spcBef>
                <a:spcPts val="0"/>
              </a:spcBef>
            </a:pPr>
            <a:r>
              <a:rPr lang="en-US" sz="1200" dirty="0" smtClean="0"/>
              <a:t>These kingdoms, provinces support the lifestyle and influence of the harlot.</a:t>
            </a:r>
          </a:p>
          <a:p>
            <a:pPr lvl="1">
              <a:lnSpc>
                <a:spcPct val="97000"/>
              </a:lnSpc>
              <a:spcBef>
                <a:spcPts val="0"/>
              </a:spcBef>
            </a:pPr>
            <a:r>
              <a:rPr lang="en-US" sz="1200" dirty="0" smtClean="0"/>
              <a:t>Recall, kings &amp; kingdoms were interchanged because of a great king that built the kingdom. … Here the beast represents a powerful king, epitomizing the </a:t>
            </a:r>
            <a:r>
              <a:rPr lang="en-US" sz="1200" dirty="0" smtClean="0"/>
              <a:t>empire (</a:t>
            </a:r>
            <a:r>
              <a:rPr lang="en-US" sz="1200" b="1" dirty="0" smtClean="0">
                <a:solidFill>
                  <a:srgbClr val="800000"/>
                </a:solidFill>
              </a:rPr>
              <a:t>Daniel 7:17-23</a:t>
            </a:r>
            <a:r>
              <a:rPr lang="en-US" sz="1200" dirty="0" smtClean="0"/>
              <a:t>).</a:t>
            </a:r>
          </a:p>
          <a:p>
            <a:pPr>
              <a:lnSpc>
                <a:spcPct val="97000"/>
              </a:lnSpc>
              <a:spcBef>
                <a:spcPts val="0"/>
              </a:spcBef>
              <a:buFont typeface="+mj-lt"/>
              <a:buAutoNum type="alphaUcPeriod" startAt="3"/>
            </a:pPr>
            <a:r>
              <a:rPr lang="en-US" sz="1600" dirty="0" smtClean="0"/>
              <a:t>Complete number of empires that have fought God’s people under the Dragon’s direction:</a:t>
            </a:r>
          </a:p>
          <a:p>
            <a:pPr lvl="1">
              <a:lnSpc>
                <a:spcPct val="97000"/>
              </a:lnSpc>
              <a:spcBef>
                <a:spcPts val="0"/>
              </a:spcBef>
            </a:pPr>
            <a:r>
              <a:rPr lang="en-US" sz="1200" dirty="0" smtClean="0"/>
              <a:t>Symbolic, but could include:  Ancient Babylon, Assyria, Babylon, </a:t>
            </a:r>
            <a:r>
              <a:rPr lang="en-US" sz="1200" dirty="0" err="1" smtClean="0"/>
              <a:t>Medo</a:t>
            </a:r>
            <a:r>
              <a:rPr lang="en-US" sz="1200" dirty="0" smtClean="0"/>
              <a:t>-Persia, Greece …</a:t>
            </a:r>
          </a:p>
          <a:p>
            <a:pPr lvl="1">
              <a:lnSpc>
                <a:spcPct val="97000"/>
              </a:lnSpc>
              <a:spcBef>
                <a:spcPts val="0"/>
              </a:spcBef>
            </a:pPr>
            <a:r>
              <a:rPr lang="en-US" sz="1200" dirty="0" smtClean="0"/>
              <a:t>Rome would be current empire (</a:t>
            </a:r>
            <a:r>
              <a:rPr lang="en-US" sz="1200" i="1" dirty="0" smtClean="0">
                <a:solidFill>
                  <a:srgbClr val="800000"/>
                </a:solidFill>
              </a:rPr>
              <a:t>“one is”</a:t>
            </a:r>
            <a:r>
              <a:rPr lang="en-US" sz="1200" dirty="0" smtClean="0"/>
              <a:t>).  But, most had passed (</a:t>
            </a:r>
            <a:r>
              <a:rPr lang="en-US" sz="1200" i="1" dirty="0" smtClean="0">
                <a:solidFill>
                  <a:srgbClr val="800000"/>
                </a:solidFill>
              </a:rPr>
              <a:t>“five have fallen”</a:t>
            </a:r>
            <a:r>
              <a:rPr lang="en-US" sz="1200" dirty="0" smtClean="0"/>
              <a:t>)</a:t>
            </a:r>
            <a:r>
              <a:rPr lang="en-US" sz="1200" i="1" dirty="0" smtClean="0"/>
              <a:t>.</a:t>
            </a:r>
          </a:p>
          <a:p>
            <a:pPr lvl="1">
              <a:lnSpc>
                <a:spcPct val="97000"/>
              </a:lnSpc>
              <a:spcBef>
                <a:spcPts val="0"/>
              </a:spcBef>
            </a:pPr>
            <a:r>
              <a:rPr lang="en-US" sz="1200" dirty="0" smtClean="0"/>
              <a:t>The last, </a:t>
            </a:r>
            <a:r>
              <a:rPr lang="en-US" sz="1200" i="1" dirty="0" smtClean="0">
                <a:solidFill>
                  <a:srgbClr val="800000"/>
                </a:solidFill>
              </a:rPr>
              <a:t>“not yet come”</a:t>
            </a:r>
            <a:r>
              <a:rPr lang="en-US" sz="1200" dirty="0" smtClean="0"/>
              <a:t>, could be the one described in Revelation </a:t>
            </a:r>
            <a:r>
              <a:rPr lang="en-US" sz="1200" b="1" dirty="0" smtClean="0">
                <a:solidFill>
                  <a:srgbClr val="800000"/>
                </a:solidFill>
              </a:rPr>
              <a:t>20:7-9</a:t>
            </a:r>
            <a:r>
              <a:rPr lang="en-US" sz="1200" dirty="0" smtClean="0"/>
              <a:t>?</a:t>
            </a:r>
          </a:p>
          <a:p>
            <a:pPr lvl="1">
              <a:lnSpc>
                <a:spcPct val="97000"/>
              </a:lnSpc>
              <a:spcBef>
                <a:spcPts val="0"/>
              </a:spcBef>
            </a:pPr>
            <a:r>
              <a:rPr lang="en-US" sz="1200" dirty="0" smtClean="0"/>
              <a:t>The </a:t>
            </a:r>
            <a:r>
              <a:rPr lang="en-US" sz="1200" i="1" dirty="0" smtClean="0">
                <a:solidFill>
                  <a:srgbClr val="800000"/>
                </a:solidFill>
              </a:rPr>
              <a:t>“eighth”</a:t>
            </a:r>
            <a:r>
              <a:rPr lang="en-US" sz="1200" dirty="0"/>
              <a:t> </a:t>
            </a:r>
            <a:r>
              <a:rPr lang="en-US" sz="1200" dirty="0" smtClean="0"/>
              <a:t>may indicate a common, composite nature to all of these empires.  They have common source and destiny – perdition.</a:t>
            </a:r>
            <a:endParaRPr lang="en-US" sz="1600" dirty="0" smtClean="0"/>
          </a:p>
        </p:txBody>
      </p:sp>
    </p:spTree>
    <p:extLst>
      <p:ext uri="{BB962C8B-B14F-4D97-AF65-F5344CB8AC3E}">
        <p14:creationId xmlns:p14="http://schemas.microsoft.com/office/powerpoint/2010/main" val="154401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500"/>
                                        <p:tgtEl>
                                          <p:spTgt spid="3">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fade">
                                      <p:cBhvr>
                                        <p:cTn id="68" dur="500"/>
                                        <p:tgtEl>
                                          <p:spTgt spid="3">
                                            <p:txEl>
                                              <p:pRg st="13" end="1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Effect transition="in" filter="fade">
                                      <p:cBhvr>
                                        <p:cTn id="7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 </a:t>
            </a:r>
            <a:r>
              <a:rPr lang="en-US" dirty="0" smtClean="0"/>
              <a:t>Horns of </a:t>
            </a:r>
            <a:r>
              <a:rPr lang="en-US" dirty="0"/>
              <a:t>the Scarlet Beast</a:t>
            </a:r>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How are the horns of the beast interpreted by the angel?  How do the horns support the dragon’s agenda?</a:t>
            </a:r>
            <a:endParaRPr lang="en-US" sz="2000" dirty="0" smtClean="0"/>
          </a:p>
          <a:p>
            <a:pPr marL="0" indent="0">
              <a:buNone/>
            </a:pPr>
            <a:r>
              <a:rPr lang="en-US" sz="2000" i="1" dirty="0" smtClean="0">
                <a:solidFill>
                  <a:srgbClr val="800000"/>
                </a:solidFill>
              </a:rPr>
              <a:t>“The </a:t>
            </a:r>
            <a:r>
              <a:rPr lang="en-US" sz="2000" b="1" i="1" dirty="0" smtClean="0">
                <a:solidFill>
                  <a:srgbClr val="800000"/>
                </a:solidFill>
              </a:rPr>
              <a:t>ten horns which you saw are </a:t>
            </a:r>
            <a:r>
              <a:rPr lang="en-US" sz="2000" b="1" i="1" u="sng" dirty="0" smtClean="0">
                <a:solidFill>
                  <a:srgbClr val="800000"/>
                </a:solidFill>
              </a:rPr>
              <a:t>ten kings</a:t>
            </a:r>
            <a:r>
              <a:rPr lang="en-US" sz="2000" b="1" i="1" dirty="0" smtClean="0">
                <a:solidFill>
                  <a:srgbClr val="800000"/>
                </a:solidFill>
              </a:rPr>
              <a:t> </a:t>
            </a:r>
            <a:r>
              <a:rPr lang="en-US" sz="2000" i="1" dirty="0" smtClean="0">
                <a:solidFill>
                  <a:srgbClr val="800000"/>
                </a:solidFill>
              </a:rPr>
              <a:t>who have </a:t>
            </a:r>
            <a:r>
              <a:rPr lang="en-US" sz="2000" b="1" i="1" dirty="0" smtClean="0">
                <a:solidFill>
                  <a:srgbClr val="800000"/>
                </a:solidFill>
              </a:rPr>
              <a:t>received no kingdom as yet</a:t>
            </a:r>
            <a:r>
              <a:rPr lang="en-US" sz="2000" i="1" dirty="0" smtClean="0">
                <a:solidFill>
                  <a:srgbClr val="800000"/>
                </a:solidFill>
              </a:rPr>
              <a:t>, but they </a:t>
            </a:r>
            <a:r>
              <a:rPr lang="en-US" sz="2000" b="1" i="1" dirty="0" smtClean="0">
                <a:solidFill>
                  <a:srgbClr val="800000"/>
                </a:solidFill>
              </a:rPr>
              <a:t>receive authority </a:t>
            </a:r>
            <a:r>
              <a:rPr lang="en-US" sz="2000" b="1" i="1" u="sng" dirty="0" smtClean="0">
                <a:solidFill>
                  <a:srgbClr val="800000"/>
                </a:solidFill>
              </a:rPr>
              <a:t>for one hour</a:t>
            </a:r>
            <a:r>
              <a:rPr lang="en-US" sz="2000" b="1" i="1" dirty="0" smtClean="0">
                <a:solidFill>
                  <a:srgbClr val="800000"/>
                </a:solidFill>
              </a:rPr>
              <a:t> as kings with the beast</a:t>
            </a:r>
            <a:r>
              <a:rPr lang="en-US" sz="2000" i="1" dirty="0" smtClean="0">
                <a:solidFill>
                  <a:srgbClr val="800000"/>
                </a:solidFill>
              </a:rPr>
              <a:t>.  </a:t>
            </a:r>
            <a:r>
              <a:rPr lang="en-US" sz="2000" b="1" i="1" dirty="0" smtClean="0">
                <a:solidFill>
                  <a:srgbClr val="800000"/>
                </a:solidFill>
              </a:rPr>
              <a:t>These are of </a:t>
            </a:r>
            <a:r>
              <a:rPr lang="en-US" sz="2000" b="1" i="1" u="sng" dirty="0" smtClean="0">
                <a:solidFill>
                  <a:srgbClr val="800000"/>
                </a:solidFill>
              </a:rPr>
              <a:t>one mind</a:t>
            </a:r>
            <a:r>
              <a:rPr lang="en-US" sz="2000" i="1" dirty="0" smtClean="0">
                <a:solidFill>
                  <a:srgbClr val="800000"/>
                </a:solidFill>
              </a:rPr>
              <a:t>, and </a:t>
            </a:r>
            <a:r>
              <a:rPr lang="en-US" sz="2000" b="1" i="1" dirty="0" smtClean="0">
                <a:solidFill>
                  <a:srgbClr val="800000"/>
                </a:solidFill>
              </a:rPr>
              <a:t>they will </a:t>
            </a:r>
            <a:r>
              <a:rPr lang="en-US" sz="2000" b="1" i="1" u="sng" dirty="0" smtClean="0">
                <a:solidFill>
                  <a:srgbClr val="800000"/>
                </a:solidFill>
              </a:rPr>
              <a:t>give</a:t>
            </a:r>
            <a:r>
              <a:rPr lang="en-US" sz="2000" b="1" i="1" dirty="0" smtClean="0">
                <a:solidFill>
                  <a:srgbClr val="800000"/>
                </a:solidFill>
              </a:rPr>
              <a:t> their power and authority </a:t>
            </a:r>
            <a:r>
              <a:rPr lang="en-US" sz="2000" b="1" i="1" u="sng" dirty="0" smtClean="0">
                <a:solidFill>
                  <a:srgbClr val="800000"/>
                </a:solidFill>
              </a:rPr>
              <a:t>to the beast</a:t>
            </a:r>
            <a:r>
              <a:rPr lang="en-US" sz="2000" i="1" dirty="0" smtClean="0">
                <a:solidFill>
                  <a:srgbClr val="800000"/>
                </a:solidFill>
              </a:rPr>
              <a:t>.  These will </a:t>
            </a:r>
            <a:r>
              <a:rPr lang="en-US" sz="2000" b="1" i="1" dirty="0" smtClean="0">
                <a:solidFill>
                  <a:srgbClr val="800000"/>
                </a:solidFill>
              </a:rPr>
              <a:t>make war with the Lamb</a:t>
            </a:r>
            <a:r>
              <a:rPr lang="en-US" sz="2000" i="1" dirty="0" smtClean="0">
                <a:solidFill>
                  <a:srgbClr val="800000"/>
                </a:solidFill>
              </a:rPr>
              <a:t>, and </a:t>
            </a:r>
            <a:r>
              <a:rPr lang="en-US" sz="2000" b="1" i="1" dirty="0" smtClean="0">
                <a:solidFill>
                  <a:srgbClr val="800000"/>
                </a:solidFill>
              </a:rPr>
              <a:t>the Lamb will </a:t>
            </a:r>
            <a:r>
              <a:rPr lang="en-US" sz="2000" b="1" i="1" u="sng" dirty="0" smtClean="0">
                <a:solidFill>
                  <a:srgbClr val="800000"/>
                </a:solidFill>
              </a:rPr>
              <a:t>overcome</a:t>
            </a:r>
            <a:r>
              <a:rPr lang="en-US" sz="2000" b="1" i="1" dirty="0" smtClean="0">
                <a:solidFill>
                  <a:srgbClr val="800000"/>
                </a:solidFill>
              </a:rPr>
              <a:t> them</a:t>
            </a:r>
            <a:r>
              <a:rPr lang="en-US" sz="2000" i="1" dirty="0" smtClean="0">
                <a:solidFill>
                  <a:srgbClr val="800000"/>
                </a:solidFill>
              </a:rPr>
              <a:t>, for He is Lord of lords and King of kings; and </a:t>
            </a:r>
            <a:r>
              <a:rPr lang="en-US" sz="2000" b="1" i="1" dirty="0" smtClean="0">
                <a:solidFill>
                  <a:srgbClr val="800000"/>
                </a:solidFill>
              </a:rPr>
              <a:t>those who are </a:t>
            </a:r>
            <a:r>
              <a:rPr lang="en-US" sz="2000" b="1" i="1" u="sng" dirty="0" smtClean="0">
                <a:solidFill>
                  <a:srgbClr val="800000"/>
                </a:solidFill>
              </a:rPr>
              <a:t>with Him</a:t>
            </a:r>
            <a:r>
              <a:rPr lang="en-US" sz="2000" b="1" i="1" dirty="0" smtClean="0">
                <a:solidFill>
                  <a:srgbClr val="800000"/>
                </a:solidFill>
              </a:rPr>
              <a:t> are </a:t>
            </a:r>
            <a:r>
              <a:rPr lang="en-US" sz="2000" b="1" i="1" u="sng" dirty="0" smtClean="0">
                <a:solidFill>
                  <a:srgbClr val="800000"/>
                </a:solidFill>
              </a:rPr>
              <a:t>called</a:t>
            </a:r>
            <a:r>
              <a:rPr lang="en-US" sz="2000" b="1" i="1" dirty="0" smtClean="0">
                <a:solidFill>
                  <a:srgbClr val="800000"/>
                </a:solidFill>
              </a:rPr>
              <a:t>, </a:t>
            </a:r>
            <a:r>
              <a:rPr lang="en-US" sz="2000" b="1" i="1" u="sng" dirty="0" smtClean="0">
                <a:solidFill>
                  <a:srgbClr val="800000"/>
                </a:solidFill>
              </a:rPr>
              <a:t>chosen</a:t>
            </a:r>
            <a:r>
              <a:rPr lang="en-US" sz="2000" b="1" i="1" dirty="0" smtClean="0">
                <a:solidFill>
                  <a:srgbClr val="800000"/>
                </a:solidFill>
              </a:rPr>
              <a:t>, and </a:t>
            </a:r>
            <a:r>
              <a:rPr lang="en-US" sz="2000" b="1" i="1" u="sng" dirty="0" smtClean="0">
                <a:solidFill>
                  <a:srgbClr val="800000"/>
                </a:solidFill>
              </a:rPr>
              <a:t>faithful</a:t>
            </a:r>
            <a:r>
              <a:rPr lang="en-US" sz="2000" i="1" dirty="0" smtClean="0">
                <a:solidFill>
                  <a:srgbClr val="800000"/>
                </a:solidFill>
              </a:rPr>
              <a:t>.”  </a:t>
            </a:r>
            <a:r>
              <a:rPr lang="en-US" sz="2000" dirty="0" smtClean="0"/>
              <a:t>(</a:t>
            </a:r>
            <a:r>
              <a:rPr lang="en-US" sz="2000" b="1" dirty="0" smtClean="0">
                <a:solidFill>
                  <a:srgbClr val="800000"/>
                </a:solidFill>
              </a:rPr>
              <a:t>Rev. 17:12-14</a:t>
            </a:r>
            <a:r>
              <a:rPr lang="en-US" sz="2000" dirty="0" smtClean="0"/>
              <a:t>)</a:t>
            </a:r>
          </a:p>
          <a:p>
            <a:r>
              <a:rPr lang="en-US" sz="2000" i="1" dirty="0" smtClean="0">
                <a:solidFill>
                  <a:srgbClr val="800000"/>
                </a:solidFill>
              </a:rPr>
              <a:t>“Ten horns”</a:t>
            </a:r>
            <a:r>
              <a:rPr lang="en-US" sz="2000" i="1" dirty="0" smtClean="0"/>
              <a:t> → </a:t>
            </a:r>
            <a:r>
              <a:rPr lang="en-US" sz="2000" i="1" dirty="0" smtClean="0">
                <a:solidFill>
                  <a:srgbClr val="800000"/>
                </a:solidFill>
              </a:rPr>
              <a:t>“ten kings”</a:t>
            </a:r>
            <a:r>
              <a:rPr lang="en-US" sz="2000" i="1" dirty="0" smtClean="0"/>
              <a:t> </a:t>
            </a:r>
            <a:r>
              <a:rPr lang="en-US" sz="2000" i="1" dirty="0" smtClean="0"/>
              <a:t>→ </a:t>
            </a:r>
            <a:r>
              <a:rPr lang="en-US" sz="2000" dirty="0" smtClean="0"/>
              <a:t>Complete </a:t>
            </a:r>
            <a:r>
              <a:rPr lang="en-US" sz="2000" dirty="0" smtClean="0"/>
              <a:t>number </a:t>
            </a:r>
            <a:r>
              <a:rPr lang="en-US" sz="2000" dirty="0" smtClean="0"/>
              <a:t>of leaders:</a:t>
            </a:r>
            <a:br>
              <a:rPr lang="en-US" sz="2000" dirty="0" smtClean="0"/>
            </a:br>
            <a:r>
              <a:rPr lang="en-US" sz="2000" dirty="0" smtClean="0"/>
              <a:t>Emperors, petty </a:t>
            </a:r>
            <a:r>
              <a:rPr lang="en-US" sz="2000" dirty="0" smtClean="0"/>
              <a:t>kings</a:t>
            </a:r>
            <a:r>
              <a:rPr lang="en-US" sz="2000" dirty="0" smtClean="0"/>
              <a:t>, or </a:t>
            </a:r>
            <a:r>
              <a:rPr lang="en-US" sz="2000" dirty="0" smtClean="0"/>
              <a:t>provincial rulers.</a:t>
            </a:r>
          </a:p>
          <a:p>
            <a:r>
              <a:rPr lang="en-US" sz="2000" dirty="0" smtClean="0"/>
              <a:t>Submit to the beast hoping to receive greater authority and power.</a:t>
            </a:r>
          </a:p>
          <a:p>
            <a:r>
              <a:rPr lang="en-US" sz="2000" dirty="0" smtClean="0"/>
              <a:t>Their power is increased, but only for a little while.</a:t>
            </a:r>
          </a:p>
          <a:p>
            <a:r>
              <a:rPr lang="en-US" sz="2000" dirty="0" smtClean="0"/>
              <a:t>They will drive persecution against the Lamb’s church </a:t>
            </a:r>
            <a:r>
              <a:rPr lang="en-US" sz="2000" dirty="0" smtClean="0"/>
              <a:t>&amp; saints </a:t>
            </a:r>
            <a:r>
              <a:rPr lang="en-US" sz="2000" dirty="0" smtClean="0"/>
              <a:t>but ultimately lose.</a:t>
            </a:r>
          </a:p>
          <a:p>
            <a:r>
              <a:rPr lang="en-US" sz="2000" dirty="0" smtClean="0"/>
              <a:t>Have we answered the gospel call and been chosen?  Are we remaining faithful?</a:t>
            </a:r>
          </a:p>
        </p:txBody>
      </p:sp>
    </p:spTree>
    <p:extLst>
      <p:ext uri="{BB962C8B-B14F-4D97-AF65-F5344CB8AC3E}">
        <p14:creationId xmlns:p14="http://schemas.microsoft.com/office/powerpoint/2010/main" val="154401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Harlot Who Sits on Many Waters”</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9"/>
            </a:pPr>
            <a:r>
              <a:rPr lang="en-US" sz="2000" dirty="0"/>
              <a:t>What is the significance of the </a:t>
            </a:r>
            <a:r>
              <a:rPr lang="en-US" sz="2000" i="1" dirty="0">
                <a:solidFill>
                  <a:srgbClr val="800000"/>
                </a:solidFill>
              </a:rPr>
              <a:t>“waters … where the harlot sits”</a:t>
            </a:r>
            <a:r>
              <a:rPr lang="en-US" sz="2000" dirty="0"/>
              <a:t>?</a:t>
            </a:r>
            <a:endParaRPr lang="en-US" sz="2000" dirty="0" smtClean="0"/>
          </a:p>
          <a:p>
            <a:pPr marL="0" indent="0">
              <a:buNone/>
            </a:pPr>
            <a:r>
              <a:rPr lang="en-US" sz="2000" i="1" dirty="0">
                <a:solidFill>
                  <a:srgbClr val="800000"/>
                </a:solidFill>
              </a:rPr>
              <a:t>Then he said to me, </a:t>
            </a:r>
            <a:r>
              <a:rPr lang="en-US" sz="2000" i="1" dirty="0" smtClean="0">
                <a:solidFill>
                  <a:srgbClr val="800000"/>
                </a:solidFill>
              </a:rPr>
              <a:t>“The </a:t>
            </a:r>
            <a:r>
              <a:rPr lang="en-US" sz="2000" b="1" i="1" u="sng" dirty="0">
                <a:solidFill>
                  <a:srgbClr val="800000"/>
                </a:solidFill>
              </a:rPr>
              <a:t>waters</a:t>
            </a:r>
            <a:r>
              <a:rPr lang="en-US" sz="2000" i="1" dirty="0">
                <a:solidFill>
                  <a:srgbClr val="800000"/>
                </a:solidFill>
              </a:rPr>
              <a:t> which you saw, </a:t>
            </a:r>
            <a:r>
              <a:rPr lang="en-US" sz="2000" b="1" i="1" dirty="0">
                <a:solidFill>
                  <a:srgbClr val="800000"/>
                </a:solidFill>
              </a:rPr>
              <a:t>where the harlot sits, are </a:t>
            </a:r>
            <a:r>
              <a:rPr lang="en-US" sz="2000" b="1" i="1" u="sng" dirty="0">
                <a:solidFill>
                  <a:srgbClr val="800000"/>
                </a:solidFill>
              </a:rPr>
              <a:t>peoples</a:t>
            </a:r>
            <a:r>
              <a:rPr lang="en-US" sz="2000" b="1" i="1" dirty="0">
                <a:solidFill>
                  <a:srgbClr val="800000"/>
                </a:solidFill>
              </a:rPr>
              <a:t>, </a:t>
            </a:r>
            <a:r>
              <a:rPr lang="en-US" sz="2000" b="1" i="1" u="sng" dirty="0">
                <a:solidFill>
                  <a:srgbClr val="800000"/>
                </a:solidFill>
              </a:rPr>
              <a:t>multitudes</a:t>
            </a:r>
            <a:r>
              <a:rPr lang="en-US" sz="2000" b="1" i="1" dirty="0">
                <a:solidFill>
                  <a:srgbClr val="800000"/>
                </a:solidFill>
              </a:rPr>
              <a:t>, </a:t>
            </a:r>
            <a:r>
              <a:rPr lang="en-US" sz="2000" b="1" i="1" u="sng" dirty="0">
                <a:solidFill>
                  <a:srgbClr val="800000"/>
                </a:solidFill>
              </a:rPr>
              <a:t>nations</a:t>
            </a:r>
            <a:r>
              <a:rPr lang="en-US" sz="2000" b="1" i="1" dirty="0">
                <a:solidFill>
                  <a:srgbClr val="800000"/>
                </a:solidFill>
              </a:rPr>
              <a:t>, and </a:t>
            </a:r>
            <a:r>
              <a:rPr lang="en-US" sz="2000" b="1" i="1" u="sng" dirty="0">
                <a:solidFill>
                  <a:srgbClr val="800000"/>
                </a:solidFill>
              </a:rPr>
              <a:t>tongues</a:t>
            </a:r>
            <a:r>
              <a:rPr lang="en-US" sz="2000" i="1" dirty="0" smtClean="0">
                <a:solidFill>
                  <a:srgbClr val="800000"/>
                </a:solidFill>
              </a:rPr>
              <a:t>.” </a:t>
            </a:r>
            <a:r>
              <a:rPr lang="en-US" sz="2000" dirty="0" smtClean="0"/>
              <a:t>(</a:t>
            </a:r>
            <a:r>
              <a:rPr lang="en-US" sz="2000" b="1" dirty="0" smtClean="0">
                <a:solidFill>
                  <a:srgbClr val="800000"/>
                </a:solidFill>
              </a:rPr>
              <a:t>Revelation 17:15</a:t>
            </a:r>
            <a:r>
              <a:rPr lang="en-US" sz="2000" dirty="0" smtClean="0"/>
              <a:t>)</a:t>
            </a:r>
          </a:p>
          <a:p>
            <a:r>
              <a:rPr lang="en-US" sz="2000" dirty="0" smtClean="0"/>
              <a:t>Represent many different kinds of people that would be governed and influenced by the harlot.</a:t>
            </a:r>
          </a:p>
          <a:p>
            <a:r>
              <a:rPr lang="en-US" sz="2000" dirty="0" smtClean="0"/>
              <a:t>This cannot apply to Jerusalem, which eliminates </a:t>
            </a:r>
            <a:r>
              <a:rPr lang="en-US" sz="2000" dirty="0" err="1" smtClean="0"/>
              <a:t>Preterist</a:t>
            </a:r>
            <a:r>
              <a:rPr lang="en-US" sz="2000" dirty="0" smtClean="0"/>
              <a:t> application to destruction of Jerusalem in 70 AD.</a:t>
            </a:r>
          </a:p>
          <a:p>
            <a:r>
              <a:rPr lang="en-US" sz="2000" dirty="0" smtClean="0"/>
              <a:t>Cannot apply to Papal Rome because of limitation imposed by </a:t>
            </a:r>
            <a:r>
              <a:rPr lang="en-US" sz="2000" i="1" dirty="0" smtClean="0">
                <a:solidFill>
                  <a:srgbClr val="800000"/>
                </a:solidFill>
              </a:rPr>
              <a:t>“things which must shortly </a:t>
            </a:r>
            <a:r>
              <a:rPr lang="en-US" sz="2000" i="1" dirty="0" smtClean="0">
                <a:solidFill>
                  <a:srgbClr val="800000"/>
                </a:solidFill>
              </a:rPr>
              <a:t>take place”</a:t>
            </a:r>
            <a:r>
              <a:rPr lang="en-US" sz="2000" dirty="0" smtClean="0"/>
              <a:t> (</a:t>
            </a:r>
            <a:r>
              <a:rPr lang="en-US" sz="2000" b="1" dirty="0" smtClean="0">
                <a:solidFill>
                  <a:srgbClr val="800000"/>
                </a:solidFill>
              </a:rPr>
              <a:t>1:1</a:t>
            </a:r>
            <a:r>
              <a:rPr lang="en-US" sz="2000" dirty="0" smtClean="0"/>
              <a:t>).</a:t>
            </a:r>
            <a:endParaRPr lang="en-US" sz="2000" dirty="0" smtClean="0"/>
          </a:p>
        </p:txBody>
      </p:sp>
    </p:spTree>
    <p:extLst>
      <p:ext uri="{BB962C8B-B14F-4D97-AF65-F5344CB8AC3E}">
        <p14:creationId xmlns:p14="http://schemas.microsoft.com/office/powerpoint/2010/main" val="5390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of ill Will &amp; Treachery</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What surprising, ironic attitude do the horns manifest toward the harlot?  What do they do to her – and ultimately, why?  What weakness does this exhibit within the dragon’s army?</a:t>
            </a:r>
            <a:endParaRPr lang="en-US" sz="2000" dirty="0" smtClean="0"/>
          </a:p>
          <a:p>
            <a:pPr marL="0" indent="0">
              <a:buNone/>
            </a:pPr>
            <a:r>
              <a:rPr lang="en-US" sz="2000" i="1" dirty="0">
                <a:solidFill>
                  <a:srgbClr val="800000"/>
                </a:solidFill>
              </a:rPr>
              <a:t>“And </a:t>
            </a:r>
            <a:r>
              <a:rPr lang="en-US" sz="2000" b="1" i="1" dirty="0">
                <a:solidFill>
                  <a:srgbClr val="800000"/>
                </a:solidFill>
              </a:rPr>
              <a:t>the ten horns </a:t>
            </a:r>
            <a:r>
              <a:rPr lang="en-US" sz="2000" i="1" dirty="0">
                <a:solidFill>
                  <a:srgbClr val="800000"/>
                </a:solidFill>
              </a:rPr>
              <a:t>which you saw on the beast, these will </a:t>
            </a:r>
            <a:r>
              <a:rPr lang="en-US" sz="2000" b="1" i="1" u="sng" dirty="0">
                <a:solidFill>
                  <a:srgbClr val="800000"/>
                </a:solidFill>
              </a:rPr>
              <a:t>hate</a:t>
            </a:r>
            <a:r>
              <a:rPr lang="en-US" sz="2000" b="1" i="1" dirty="0">
                <a:solidFill>
                  <a:srgbClr val="800000"/>
                </a:solidFill>
              </a:rPr>
              <a:t> the harlot</a:t>
            </a:r>
            <a:r>
              <a:rPr lang="en-US" sz="2000" i="1" dirty="0">
                <a:solidFill>
                  <a:srgbClr val="800000"/>
                </a:solidFill>
              </a:rPr>
              <a:t>, </a:t>
            </a:r>
            <a:r>
              <a:rPr lang="en-US" sz="2000" b="1" i="1" dirty="0">
                <a:solidFill>
                  <a:srgbClr val="800000"/>
                </a:solidFill>
              </a:rPr>
              <a:t>make her </a:t>
            </a:r>
            <a:r>
              <a:rPr lang="en-US" sz="2000" b="1" i="1" u="sng" dirty="0">
                <a:solidFill>
                  <a:srgbClr val="800000"/>
                </a:solidFill>
              </a:rPr>
              <a:t>desolate</a:t>
            </a:r>
            <a:r>
              <a:rPr lang="en-US" sz="2000" b="1" i="1" dirty="0">
                <a:solidFill>
                  <a:srgbClr val="800000"/>
                </a:solidFill>
              </a:rPr>
              <a:t> and </a:t>
            </a:r>
            <a:r>
              <a:rPr lang="en-US" sz="2000" b="1" i="1" u="sng" dirty="0">
                <a:solidFill>
                  <a:srgbClr val="800000"/>
                </a:solidFill>
              </a:rPr>
              <a:t>naked</a:t>
            </a:r>
            <a:r>
              <a:rPr lang="en-US" sz="2000" i="1" dirty="0">
                <a:solidFill>
                  <a:srgbClr val="800000"/>
                </a:solidFill>
              </a:rPr>
              <a:t>, </a:t>
            </a:r>
            <a:r>
              <a:rPr lang="en-US" sz="2000" b="1" i="1" u="sng" dirty="0">
                <a:solidFill>
                  <a:srgbClr val="800000"/>
                </a:solidFill>
              </a:rPr>
              <a:t>eat</a:t>
            </a:r>
            <a:r>
              <a:rPr lang="en-US" sz="2000" b="1" i="1" dirty="0">
                <a:solidFill>
                  <a:srgbClr val="800000"/>
                </a:solidFill>
              </a:rPr>
              <a:t> her flesh </a:t>
            </a:r>
            <a:r>
              <a:rPr lang="en-US" sz="2000" i="1" dirty="0">
                <a:solidFill>
                  <a:srgbClr val="800000"/>
                </a:solidFill>
              </a:rPr>
              <a:t>and </a:t>
            </a:r>
            <a:r>
              <a:rPr lang="en-US" sz="2000" b="1" i="1" u="sng" dirty="0">
                <a:solidFill>
                  <a:srgbClr val="800000"/>
                </a:solidFill>
              </a:rPr>
              <a:t>burn</a:t>
            </a:r>
            <a:r>
              <a:rPr lang="en-US" sz="2000" b="1" i="1" dirty="0">
                <a:solidFill>
                  <a:srgbClr val="800000"/>
                </a:solidFill>
              </a:rPr>
              <a:t> her with fire</a:t>
            </a:r>
            <a:r>
              <a:rPr lang="en-US" sz="2000" i="1" dirty="0" smtClean="0">
                <a:solidFill>
                  <a:srgbClr val="800000"/>
                </a:solidFill>
              </a:rPr>
              <a:t>.  For </a:t>
            </a:r>
            <a:r>
              <a:rPr lang="en-US" sz="2000" b="1" i="1" u="sng" dirty="0">
                <a:solidFill>
                  <a:srgbClr val="800000"/>
                </a:solidFill>
              </a:rPr>
              <a:t>God has put it into their hearts</a:t>
            </a:r>
            <a:r>
              <a:rPr lang="en-US" sz="2000" b="1" i="1" dirty="0">
                <a:solidFill>
                  <a:srgbClr val="800000"/>
                </a:solidFill>
              </a:rPr>
              <a:t> to fulfill His purpose</a:t>
            </a:r>
            <a:r>
              <a:rPr lang="en-US" sz="2000" i="1" dirty="0">
                <a:solidFill>
                  <a:srgbClr val="800000"/>
                </a:solidFill>
              </a:rPr>
              <a:t>, to be of </a:t>
            </a:r>
            <a:r>
              <a:rPr lang="en-US" sz="2000" b="1" i="1" dirty="0">
                <a:solidFill>
                  <a:srgbClr val="800000"/>
                </a:solidFill>
              </a:rPr>
              <a:t>one mind</a:t>
            </a:r>
            <a:r>
              <a:rPr lang="en-US" sz="2000" i="1" dirty="0">
                <a:solidFill>
                  <a:srgbClr val="800000"/>
                </a:solidFill>
              </a:rPr>
              <a:t>, and to </a:t>
            </a:r>
            <a:r>
              <a:rPr lang="en-US" sz="2000" b="1" i="1" dirty="0">
                <a:solidFill>
                  <a:srgbClr val="800000"/>
                </a:solidFill>
              </a:rPr>
              <a:t>give their kingdom to the beast</a:t>
            </a:r>
            <a:r>
              <a:rPr lang="en-US" sz="2000" i="1" dirty="0">
                <a:solidFill>
                  <a:srgbClr val="800000"/>
                </a:solidFill>
              </a:rPr>
              <a:t>, </a:t>
            </a:r>
            <a:r>
              <a:rPr lang="en-US" sz="2000" b="1" i="1" u="sng" dirty="0">
                <a:solidFill>
                  <a:srgbClr val="800000"/>
                </a:solidFill>
              </a:rPr>
              <a:t>until</a:t>
            </a:r>
            <a:r>
              <a:rPr lang="en-US" sz="2000" b="1" i="1" dirty="0">
                <a:solidFill>
                  <a:srgbClr val="800000"/>
                </a:solidFill>
              </a:rPr>
              <a:t> the words of God are fulfilled</a:t>
            </a:r>
            <a:r>
              <a:rPr lang="en-US" sz="2000" i="1" dirty="0" smtClean="0">
                <a:solidFill>
                  <a:srgbClr val="800000"/>
                </a:solidFill>
              </a:rPr>
              <a:t>.” </a:t>
            </a:r>
            <a:r>
              <a:rPr lang="en-US" sz="2000" dirty="0" smtClean="0"/>
              <a:t>(</a:t>
            </a:r>
            <a:r>
              <a:rPr lang="en-US" sz="2000" b="1" dirty="0" smtClean="0">
                <a:solidFill>
                  <a:srgbClr val="800000"/>
                </a:solidFill>
              </a:rPr>
              <a:t>Revelation 17:16-17</a:t>
            </a:r>
            <a:r>
              <a:rPr lang="en-US" sz="2000" dirty="0" smtClean="0"/>
              <a:t>)</a:t>
            </a:r>
          </a:p>
          <a:p>
            <a:r>
              <a:rPr lang="en-US" sz="2000" dirty="0" smtClean="0"/>
              <a:t>Although initially submissive to Rome, the petty kings will sabotage Rome.</a:t>
            </a:r>
          </a:p>
          <a:p>
            <a:r>
              <a:rPr lang="en-US" sz="2000" dirty="0" smtClean="0"/>
              <a:t>Selfish, evil, wicked people only unite for selfish purposes – as long as it suits them.</a:t>
            </a:r>
          </a:p>
          <a:p>
            <a:r>
              <a:rPr lang="en-US" sz="2000" dirty="0" smtClean="0"/>
              <a:t>Once their common goal is realized, they will turn on each other.</a:t>
            </a:r>
          </a:p>
          <a:p>
            <a:r>
              <a:rPr lang="en-US" sz="2000" dirty="0" smtClean="0"/>
              <a:t>God often uses this to His advantage, to realize His purposes (</a:t>
            </a:r>
            <a:r>
              <a:rPr lang="en-US" sz="2000" b="1" dirty="0" smtClean="0">
                <a:solidFill>
                  <a:srgbClr val="800000"/>
                </a:solidFill>
              </a:rPr>
              <a:t>Judges 9:1-24</a:t>
            </a:r>
            <a:r>
              <a:rPr lang="en-US" sz="2000" dirty="0" smtClean="0"/>
              <a:t>).</a:t>
            </a:r>
          </a:p>
        </p:txBody>
      </p:sp>
    </p:spTree>
    <p:extLst>
      <p:ext uri="{BB962C8B-B14F-4D97-AF65-F5344CB8AC3E}">
        <p14:creationId xmlns:p14="http://schemas.microsoft.com/office/powerpoint/2010/main" val="5390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Beast?  The Harlot?</a:t>
            </a:r>
            <a:endParaRPr lang="en-US" dirty="0"/>
          </a:p>
        </p:txBody>
      </p:sp>
      <p:sp>
        <p:nvSpPr>
          <p:cNvPr id="3" name="Content Placeholder 2"/>
          <p:cNvSpPr>
            <a:spLocks noGrp="1"/>
          </p:cNvSpPr>
          <p:nvPr>
            <p:ph sz="quarter" idx="10"/>
          </p:nvPr>
        </p:nvSpPr>
        <p:spPr>
          <a:xfrm>
            <a:off x="47501" y="914400"/>
            <a:ext cx="9048998" cy="1169126"/>
          </a:xfrm>
        </p:spPr>
        <p:txBody>
          <a:bodyPr/>
          <a:lstStyle/>
          <a:p>
            <a:pPr marL="346075" lvl="0" indent="-346075">
              <a:buFont typeface="+mj-lt"/>
              <a:buAutoNum type="arabicPeriod" startAt="11"/>
            </a:pPr>
            <a:r>
              <a:rPr lang="en-US" sz="2000" dirty="0" smtClean="0"/>
              <a:t>Who </a:t>
            </a:r>
            <a:r>
              <a:rPr lang="en-US" sz="2000" dirty="0"/>
              <a:t>or what does the </a:t>
            </a:r>
            <a:r>
              <a:rPr lang="en-US" sz="2000" dirty="0" smtClean="0"/>
              <a:t>beast represent</a:t>
            </a:r>
            <a:r>
              <a:rPr lang="en-US" sz="2000" dirty="0"/>
              <a:t>?  Who or what does the </a:t>
            </a:r>
            <a:r>
              <a:rPr lang="en-US" sz="2000" dirty="0" smtClean="0"/>
              <a:t>harlot represent</a:t>
            </a:r>
            <a:r>
              <a:rPr lang="en-US" sz="2000" dirty="0"/>
              <a:t>?</a:t>
            </a:r>
            <a:endParaRPr lang="en-US" sz="2000" dirty="0" smtClean="0"/>
          </a:p>
          <a:p>
            <a:pPr marL="0" indent="0">
              <a:buNone/>
            </a:pPr>
            <a:r>
              <a:rPr lang="en-US" sz="2000" i="1" dirty="0" smtClean="0">
                <a:solidFill>
                  <a:srgbClr val="800000"/>
                </a:solidFill>
              </a:rPr>
              <a:t>“And </a:t>
            </a:r>
            <a:r>
              <a:rPr lang="en-US" sz="2000" b="1" i="1" dirty="0" smtClean="0">
                <a:solidFill>
                  <a:srgbClr val="800000"/>
                </a:solidFill>
              </a:rPr>
              <a:t>the woman </a:t>
            </a:r>
            <a:r>
              <a:rPr lang="en-US" sz="2000" i="1" dirty="0" smtClean="0">
                <a:solidFill>
                  <a:srgbClr val="800000"/>
                </a:solidFill>
              </a:rPr>
              <a:t>whom you saw </a:t>
            </a:r>
            <a:r>
              <a:rPr lang="en-US" sz="2000" b="1" i="1" dirty="0" smtClean="0">
                <a:solidFill>
                  <a:srgbClr val="800000"/>
                </a:solidFill>
              </a:rPr>
              <a:t>is that </a:t>
            </a:r>
            <a:r>
              <a:rPr lang="en-US" sz="2000" b="1" i="1" u="sng" dirty="0" smtClean="0">
                <a:solidFill>
                  <a:srgbClr val="800000"/>
                </a:solidFill>
              </a:rPr>
              <a:t>great city</a:t>
            </a:r>
            <a:r>
              <a:rPr lang="en-US" sz="2000" b="1" i="1" dirty="0" smtClean="0">
                <a:solidFill>
                  <a:srgbClr val="800000"/>
                </a:solidFill>
              </a:rPr>
              <a:t> </a:t>
            </a:r>
            <a:r>
              <a:rPr lang="en-US" sz="2000" i="1" dirty="0" smtClean="0">
                <a:solidFill>
                  <a:srgbClr val="800000"/>
                </a:solidFill>
              </a:rPr>
              <a:t>which </a:t>
            </a:r>
            <a:r>
              <a:rPr lang="en-US" sz="2000" b="1" i="1" dirty="0" smtClean="0">
                <a:solidFill>
                  <a:srgbClr val="800000"/>
                </a:solidFill>
              </a:rPr>
              <a:t>reigns </a:t>
            </a:r>
            <a:r>
              <a:rPr lang="en-US" sz="2000" b="1" i="1" u="sng" dirty="0" smtClean="0">
                <a:solidFill>
                  <a:srgbClr val="800000"/>
                </a:solidFill>
              </a:rPr>
              <a:t>over the kings of the earth</a:t>
            </a:r>
            <a:r>
              <a:rPr lang="en-US" sz="2000" i="1" dirty="0" smtClean="0">
                <a:solidFill>
                  <a:srgbClr val="800000"/>
                </a:solidFill>
              </a:rPr>
              <a:t>.” </a:t>
            </a:r>
            <a:r>
              <a:rPr lang="en-US" sz="2000" dirty="0" smtClean="0"/>
              <a:t>(</a:t>
            </a:r>
            <a:r>
              <a:rPr lang="en-US" sz="2000" b="1" dirty="0" smtClean="0">
                <a:solidFill>
                  <a:srgbClr val="800000"/>
                </a:solidFill>
              </a:rPr>
              <a:t>Revelation 17:18</a:t>
            </a:r>
            <a:r>
              <a:rPr lang="en-US" sz="2000" dirty="0" smtClean="0"/>
              <a:t>)</a:t>
            </a:r>
          </a:p>
        </p:txBody>
      </p:sp>
      <p:sp>
        <p:nvSpPr>
          <p:cNvPr id="5" name="Content Placeholder 2"/>
          <p:cNvSpPr txBox="1">
            <a:spLocks/>
          </p:cNvSpPr>
          <p:nvPr/>
        </p:nvSpPr>
        <p:spPr>
          <a:xfrm>
            <a:off x="4637315" y="1894134"/>
            <a:ext cx="4439590" cy="301672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00"/>
              </a:spcBef>
              <a:buNone/>
            </a:pPr>
            <a:r>
              <a:rPr lang="en-US" sz="1800" b="1" i="1" dirty="0" smtClean="0">
                <a:solidFill>
                  <a:srgbClr val="800000"/>
                </a:solidFill>
              </a:rPr>
              <a:t>“</a:t>
            </a:r>
            <a:r>
              <a:rPr lang="en-US" sz="1800" b="1" i="1" u="sng" dirty="0" smtClean="0">
                <a:solidFill>
                  <a:srgbClr val="800000"/>
                </a:solidFill>
              </a:rPr>
              <a:t>The Great Harlot</a:t>
            </a:r>
            <a:r>
              <a:rPr lang="en-US" sz="1800" b="1" i="1" dirty="0" smtClean="0">
                <a:solidFill>
                  <a:srgbClr val="800000"/>
                </a:solidFill>
              </a:rPr>
              <a:t>”</a:t>
            </a:r>
          </a:p>
          <a:p>
            <a:pPr marL="228600" indent="-228600">
              <a:spcBef>
                <a:spcPts val="100"/>
              </a:spcBef>
            </a:pPr>
            <a:r>
              <a:rPr lang="en-US" sz="1800" dirty="0" smtClean="0"/>
              <a:t>Rules, influences many nations, ethnicities.</a:t>
            </a:r>
          </a:p>
          <a:p>
            <a:pPr marL="228600" indent="-228600">
              <a:spcBef>
                <a:spcPts val="100"/>
              </a:spcBef>
            </a:pPr>
            <a:r>
              <a:rPr lang="en-US" sz="1800" dirty="0" smtClean="0"/>
              <a:t>Rules over all the kings.</a:t>
            </a:r>
          </a:p>
          <a:p>
            <a:pPr marL="228600" indent="-228600">
              <a:spcBef>
                <a:spcPts val="100"/>
              </a:spcBef>
            </a:pPr>
            <a:r>
              <a:rPr lang="en-US" sz="1800" dirty="0" smtClean="0"/>
              <a:t>Enticed others to fight God and kill saints.</a:t>
            </a:r>
          </a:p>
          <a:p>
            <a:pPr marL="228600" indent="-228600">
              <a:spcBef>
                <a:spcPts val="100"/>
              </a:spcBef>
            </a:pPr>
            <a:r>
              <a:rPr lang="en-US" sz="1800" dirty="0" smtClean="0"/>
              <a:t>Wealthy, seductive, alluring and immoral.</a:t>
            </a:r>
          </a:p>
          <a:p>
            <a:pPr marL="228600" indent="-228600">
              <a:spcBef>
                <a:spcPts val="100"/>
              </a:spcBef>
            </a:pPr>
            <a:r>
              <a:rPr lang="en-US" sz="1800" dirty="0" smtClean="0"/>
              <a:t>Symbolized by ancient Babylon capital.</a:t>
            </a:r>
          </a:p>
          <a:p>
            <a:pPr marL="228600" indent="-228600">
              <a:spcBef>
                <a:spcPts val="100"/>
              </a:spcBef>
            </a:pPr>
            <a:r>
              <a:rPr lang="en-US" sz="1800" dirty="0" smtClean="0"/>
              <a:t>Mother of harlots &amp; abominations.</a:t>
            </a:r>
          </a:p>
          <a:p>
            <a:pPr marL="228600" indent="-228600">
              <a:spcBef>
                <a:spcPts val="100"/>
              </a:spcBef>
            </a:pPr>
            <a:r>
              <a:rPr lang="en-US" sz="1800" dirty="0" smtClean="0"/>
              <a:t>Wealth, immoral influence supported &amp; spread by empire’s conquest.</a:t>
            </a:r>
          </a:p>
          <a:p>
            <a:pPr marL="228600" indent="-228600">
              <a:spcBef>
                <a:spcPts val="100"/>
              </a:spcBef>
            </a:pPr>
            <a:r>
              <a:rPr lang="en-US" sz="1800" dirty="0" smtClean="0"/>
              <a:t>Although hated &amp; sabotaged by constituents.</a:t>
            </a:r>
          </a:p>
          <a:p>
            <a:pPr marL="0" indent="0" algn="ctr">
              <a:spcBef>
                <a:spcPts val="100"/>
              </a:spcBef>
              <a:buNone/>
            </a:pPr>
            <a:r>
              <a:rPr lang="en-US" sz="1800" b="1" i="1" u="sng" dirty="0" smtClean="0">
                <a:solidFill>
                  <a:srgbClr val="800000"/>
                </a:solidFill>
              </a:rPr>
              <a:t>Capital City of Rome</a:t>
            </a:r>
          </a:p>
        </p:txBody>
      </p:sp>
      <p:sp>
        <p:nvSpPr>
          <p:cNvPr id="6" name="Content Placeholder 2"/>
          <p:cNvSpPr txBox="1">
            <a:spLocks/>
          </p:cNvSpPr>
          <p:nvPr/>
        </p:nvSpPr>
        <p:spPr>
          <a:xfrm>
            <a:off x="56209" y="1894134"/>
            <a:ext cx="4439590" cy="301672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00"/>
              </a:spcBef>
              <a:buNone/>
            </a:pPr>
            <a:r>
              <a:rPr lang="en-US" sz="1800" b="1" i="1" dirty="0" smtClean="0">
                <a:solidFill>
                  <a:srgbClr val="800000"/>
                </a:solidFill>
              </a:rPr>
              <a:t>“</a:t>
            </a:r>
            <a:r>
              <a:rPr lang="en-US" sz="1800" b="1" i="1" u="sng" dirty="0" smtClean="0">
                <a:solidFill>
                  <a:srgbClr val="800000"/>
                </a:solidFill>
              </a:rPr>
              <a:t>The Scarlet Beast</a:t>
            </a:r>
            <a:r>
              <a:rPr lang="en-US" sz="1800" b="1" i="1" dirty="0" smtClean="0">
                <a:solidFill>
                  <a:srgbClr val="800000"/>
                </a:solidFill>
              </a:rPr>
              <a:t>”</a:t>
            </a:r>
          </a:p>
          <a:p>
            <a:pPr marL="228600" indent="-228600">
              <a:spcBef>
                <a:spcPts val="100"/>
              </a:spcBef>
            </a:pPr>
            <a:r>
              <a:rPr lang="en-US" sz="1800" dirty="0" smtClean="0"/>
              <a:t>Same as the </a:t>
            </a:r>
            <a:r>
              <a:rPr lang="en-US" sz="1800" i="1" dirty="0" smtClean="0">
                <a:solidFill>
                  <a:srgbClr val="800000"/>
                </a:solidFill>
              </a:rPr>
              <a:t>“sea beast”</a:t>
            </a:r>
            <a:r>
              <a:rPr lang="en-US" sz="1800" dirty="0" smtClean="0"/>
              <a:t> of </a:t>
            </a:r>
            <a:r>
              <a:rPr lang="en-US" sz="1800" b="1" dirty="0" smtClean="0">
                <a:solidFill>
                  <a:srgbClr val="800000"/>
                </a:solidFill>
              </a:rPr>
              <a:t>13:1</a:t>
            </a:r>
            <a:r>
              <a:rPr lang="en-US" sz="1800" dirty="0" smtClean="0"/>
              <a:t>.</a:t>
            </a:r>
          </a:p>
          <a:p>
            <a:pPr marL="228600" indent="-228600">
              <a:spcBef>
                <a:spcPts val="100"/>
              </a:spcBef>
            </a:pPr>
            <a:r>
              <a:rPr lang="en-US" sz="1800" dirty="0" smtClean="0"/>
              <a:t>Same composite description of </a:t>
            </a:r>
            <a:r>
              <a:rPr lang="en-US" sz="1800" b="1" dirty="0" smtClean="0">
                <a:solidFill>
                  <a:srgbClr val="800000"/>
                </a:solidFill>
              </a:rPr>
              <a:t>Daniel 7</a:t>
            </a:r>
            <a:r>
              <a:rPr lang="en-US" sz="1800" dirty="0" smtClean="0"/>
              <a:t>.</a:t>
            </a:r>
          </a:p>
          <a:p>
            <a:pPr marL="228600" indent="-228600">
              <a:spcBef>
                <a:spcPts val="100"/>
              </a:spcBef>
            </a:pPr>
            <a:r>
              <a:rPr lang="en-US" sz="1800" dirty="0" smtClean="0"/>
              <a:t>Same war as 4</a:t>
            </a:r>
            <a:r>
              <a:rPr lang="en-US" sz="1800" baseline="30000" dirty="0" smtClean="0"/>
              <a:t>th</a:t>
            </a:r>
            <a:r>
              <a:rPr lang="en-US" sz="1800" dirty="0" smtClean="0"/>
              <a:t> beast of </a:t>
            </a:r>
            <a:r>
              <a:rPr lang="en-US" sz="1800" b="1" dirty="0" smtClean="0">
                <a:solidFill>
                  <a:srgbClr val="800000"/>
                </a:solidFill>
              </a:rPr>
              <a:t>Daniel 7</a:t>
            </a:r>
            <a:r>
              <a:rPr lang="en-US" sz="1800" dirty="0" smtClean="0"/>
              <a:t>.</a:t>
            </a:r>
          </a:p>
          <a:p>
            <a:pPr marL="228600" indent="-228600">
              <a:spcBef>
                <a:spcPts val="100"/>
              </a:spcBef>
            </a:pPr>
            <a:r>
              <a:rPr lang="en-US" sz="1800" dirty="0" smtClean="0"/>
              <a:t>Same war as 4</a:t>
            </a:r>
            <a:r>
              <a:rPr lang="en-US" sz="1800" baseline="30000" dirty="0" smtClean="0"/>
              <a:t>th</a:t>
            </a:r>
            <a:r>
              <a:rPr lang="en-US" sz="1800" dirty="0" smtClean="0"/>
              <a:t> kingdom of </a:t>
            </a:r>
            <a:r>
              <a:rPr lang="en-US" sz="1800" b="1" dirty="0" smtClean="0">
                <a:solidFill>
                  <a:srgbClr val="800000"/>
                </a:solidFill>
              </a:rPr>
              <a:t>Daniel 2</a:t>
            </a:r>
            <a:r>
              <a:rPr lang="en-US" sz="1800" dirty="0" smtClean="0"/>
              <a:t>.</a:t>
            </a:r>
          </a:p>
          <a:p>
            <a:pPr marL="228600" indent="-228600">
              <a:spcBef>
                <a:spcPts val="100"/>
              </a:spcBef>
            </a:pPr>
            <a:r>
              <a:rPr lang="en-US" sz="1800" dirty="0" smtClean="0"/>
              <a:t>First 3 kingdoms of Daniel 2, 7 are named:</a:t>
            </a:r>
            <a:br>
              <a:rPr lang="en-US" sz="1800" dirty="0" smtClean="0"/>
            </a:br>
            <a:r>
              <a:rPr lang="en-US" sz="1800" dirty="0" smtClean="0"/>
              <a:t>Babylon, </a:t>
            </a:r>
            <a:r>
              <a:rPr lang="en-US" sz="1800" dirty="0" err="1" smtClean="0"/>
              <a:t>Medo</a:t>
            </a:r>
            <a:r>
              <a:rPr lang="en-US" sz="1800" dirty="0" smtClean="0"/>
              <a:t>-Persia, and Greece</a:t>
            </a:r>
          </a:p>
          <a:p>
            <a:pPr marL="228600" indent="-228600">
              <a:spcBef>
                <a:spcPts val="100"/>
              </a:spcBef>
            </a:pPr>
            <a:r>
              <a:rPr lang="en-US" sz="1800" dirty="0" smtClean="0"/>
              <a:t>Rome is 4</a:t>
            </a:r>
            <a:r>
              <a:rPr lang="en-US" sz="1800" baseline="30000" dirty="0" smtClean="0"/>
              <a:t>th</a:t>
            </a:r>
            <a:r>
              <a:rPr lang="en-US" sz="1800" dirty="0" smtClean="0"/>
              <a:t> empire by history.</a:t>
            </a:r>
          </a:p>
          <a:p>
            <a:pPr marL="228600" indent="-228600">
              <a:spcBef>
                <a:spcPts val="100"/>
              </a:spcBef>
            </a:pPr>
            <a:r>
              <a:rPr lang="en-US" sz="1800" dirty="0" smtClean="0"/>
              <a:t>Church was established during Roman empire, which persecuted the church.</a:t>
            </a:r>
          </a:p>
          <a:p>
            <a:pPr marL="0" indent="0" algn="ctr">
              <a:spcBef>
                <a:spcPts val="100"/>
              </a:spcBef>
              <a:buNone/>
            </a:pPr>
            <a:r>
              <a:rPr lang="en-US" sz="1800" b="1" i="1" u="sng" dirty="0" smtClean="0">
                <a:solidFill>
                  <a:srgbClr val="800000"/>
                </a:solidFill>
              </a:rPr>
              <a:t>The Roman Empire</a:t>
            </a:r>
          </a:p>
        </p:txBody>
      </p:sp>
    </p:spTree>
    <p:extLst>
      <p:ext uri="{BB962C8B-B14F-4D97-AF65-F5344CB8AC3E}">
        <p14:creationId xmlns:p14="http://schemas.microsoft.com/office/powerpoint/2010/main" val="5390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5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fade">
                                      <p:cBhvr>
                                        <p:cTn id="52" dur="500"/>
                                        <p:tgtEl>
                                          <p:spTgt spid="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fade">
                                      <p:cBhvr>
                                        <p:cTn id="57" dur="500"/>
                                        <p:tgtEl>
                                          <p:spTgt spid="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fade">
                                      <p:cBhvr>
                                        <p:cTn id="62" dur="500"/>
                                        <p:tgtEl>
                                          <p:spTgt spid="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Effect transition="in" filter="fade">
                                      <p:cBhvr>
                                        <p:cTn id="67" dur="500"/>
                                        <p:tgtEl>
                                          <p:spTgt spid="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2" end="2"/>
                                            </p:txEl>
                                          </p:spTgt>
                                        </p:tgtEl>
                                        <p:attrNameLst>
                                          <p:attrName>style.visibility</p:attrName>
                                        </p:attrNameLst>
                                      </p:cBhvr>
                                      <p:to>
                                        <p:strVal val="visible"/>
                                      </p:to>
                                    </p:set>
                                    <p:animEffect transition="in" filter="fade">
                                      <p:cBhvr>
                                        <p:cTn id="72" dur="500"/>
                                        <p:tgtEl>
                                          <p:spTgt spid="5">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3" end="3"/>
                                            </p:txEl>
                                          </p:spTgt>
                                        </p:tgtEl>
                                        <p:attrNameLst>
                                          <p:attrName>style.visibility</p:attrName>
                                        </p:attrNameLst>
                                      </p:cBhvr>
                                      <p:to>
                                        <p:strVal val="visible"/>
                                      </p:to>
                                    </p:set>
                                    <p:animEffect transition="in" filter="fade">
                                      <p:cBhvr>
                                        <p:cTn id="77" dur="500"/>
                                        <p:tgtEl>
                                          <p:spTgt spid="5">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xEl>
                                              <p:pRg st="4" end="4"/>
                                            </p:txEl>
                                          </p:spTgt>
                                        </p:tgtEl>
                                        <p:attrNameLst>
                                          <p:attrName>style.visibility</p:attrName>
                                        </p:attrNameLst>
                                      </p:cBhvr>
                                      <p:to>
                                        <p:strVal val="visible"/>
                                      </p:to>
                                    </p:set>
                                    <p:animEffect transition="in" filter="fade">
                                      <p:cBhvr>
                                        <p:cTn id="82" dur="500"/>
                                        <p:tgtEl>
                                          <p:spTgt spid="5">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xEl>
                                              <p:pRg st="5" end="5"/>
                                            </p:txEl>
                                          </p:spTgt>
                                        </p:tgtEl>
                                        <p:attrNameLst>
                                          <p:attrName>style.visibility</p:attrName>
                                        </p:attrNameLst>
                                      </p:cBhvr>
                                      <p:to>
                                        <p:strVal val="visible"/>
                                      </p:to>
                                    </p:set>
                                    <p:animEffect transition="in" filter="fade">
                                      <p:cBhvr>
                                        <p:cTn id="87" dur="500"/>
                                        <p:tgtEl>
                                          <p:spTgt spid="5">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
                                            <p:txEl>
                                              <p:pRg st="6" end="6"/>
                                            </p:txEl>
                                          </p:spTgt>
                                        </p:tgtEl>
                                        <p:attrNameLst>
                                          <p:attrName>style.visibility</p:attrName>
                                        </p:attrNameLst>
                                      </p:cBhvr>
                                      <p:to>
                                        <p:strVal val="visible"/>
                                      </p:to>
                                    </p:set>
                                    <p:animEffect transition="in" filter="fade">
                                      <p:cBhvr>
                                        <p:cTn id="92" dur="500"/>
                                        <p:tgtEl>
                                          <p:spTgt spid="5">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
                                            <p:txEl>
                                              <p:pRg st="7" end="7"/>
                                            </p:txEl>
                                          </p:spTgt>
                                        </p:tgtEl>
                                        <p:attrNameLst>
                                          <p:attrName>style.visibility</p:attrName>
                                        </p:attrNameLst>
                                      </p:cBhvr>
                                      <p:to>
                                        <p:strVal val="visible"/>
                                      </p:to>
                                    </p:set>
                                    <p:animEffect transition="in" filter="fade">
                                      <p:cBhvr>
                                        <p:cTn id="97" dur="500"/>
                                        <p:tgtEl>
                                          <p:spTgt spid="5">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
                                            <p:txEl>
                                              <p:pRg st="8" end="8"/>
                                            </p:txEl>
                                          </p:spTgt>
                                        </p:tgtEl>
                                        <p:attrNameLst>
                                          <p:attrName>style.visibility</p:attrName>
                                        </p:attrNameLst>
                                      </p:cBhvr>
                                      <p:to>
                                        <p:strVal val="visible"/>
                                      </p:to>
                                    </p:set>
                                    <p:animEffect transition="in" filter="fade">
                                      <p:cBhvr>
                                        <p:cTn id="102" dur="500"/>
                                        <p:tgtEl>
                                          <p:spTgt spid="5">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5">
                                            <p:txEl>
                                              <p:pRg st="9" end="9"/>
                                            </p:txEl>
                                          </p:spTgt>
                                        </p:tgtEl>
                                        <p:attrNameLst>
                                          <p:attrName>style.visibility</p:attrName>
                                        </p:attrNameLst>
                                      </p:cBhvr>
                                      <p:to>
                                        <p:strVal val="visible"/>
                                      </p:to>
                                    </p:set>
                                    <p:animEffect transition="in" filter="fade">
                                      <p:cBhvr>
                                        <p:cTn id="10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between Beast &amp; Harlot</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408093690"/>
              </p:ext>
            </p:extLst>
          </p:nvPr>
        </p:nvGraphicFramePr>
        <p:xfrm>
          <a:off x="47625" y="869643"/>
          <a:ext cx="9048750" cy="4021378"/>
        </p:xfrm>
        <a:graphic>
          <a:graphicData uri="http://schemas.openxmlformats.org/drawingml/2006/table">
            <a:tbl>
              <a:tblPr firstRow="1" bandRow="1">
                <a:tableStyleId>{5C22544A-7EE6-4342-B048-85BDC9FD1C3A}</a:tableStyleId>
              </a:tblPr>
              <a:tblGrid>
                <a:gridCol w="4524375"/>
                <a:gridCol w="4524375"/>
              </a:tblGrid>
              <a:tr h="546658">
                <a:tc>
                  <a:txBody>
                    <a:bodyPr/>
                    <a:lstStyle/>
                    <a:p>
                      <a:pPr algn="ctr"/>
                      <a:r>
                        <a:rPr lang="en-US" sz="2400" b="1" dirty="0" smtClean="0">
                          <a:solidFill>
                            <a:srgbClr val="800000"/>
                          </a:solidFill>
                          <a:latin typeface="Times New Roman" panose="02020603050405020304" pitchFamily="18" charset="0"/>
                          <a:cs typeface="Times New Roman" panose="02020603050405020304" pitchFamily="18" charset="0"/>
                        </a:rPr>
                        <a:t>The Beast</a:t>
                      </a:r>
                      <a:endParaRPr lang="en-US" sz="2400" b="1" dirty="0">
                        <a:solidFill>
                          <a:srgbClr val="800000"/>
                        </a:solidFill>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sz="2400" b="1" dirty="0" smtClean="0">
                          <a:solidFill>
                            <a:srgbClr val="800000"/>
                          </a:solidFill>
                          <a:latin typeface="Times New Roman" panose="02020603050405020304" pitchFamily="18" charset="0"/>
                          <a:cs typeface="Times New Roman" panose="02020603050405020304" pitchFamily="18" charset="0"/>
                        </a:rPr>
                        <a:t>The Harlot</a:t>
                      </a:r>
                      <a:endParaRPr lang="en-US" sz="2400" b="1" dirty="0">
                        <a:solidFill>
                          <a:srgbClr val="8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r>
              <a:tr h="608406">
                <a:tc>
                  <a:txBody>
                    <a:bodyPr/>
                    <a:lstStyle/>
                    <a:p>
                      <a:r>
                        <a:rPr lang="en-US" dirty="0" smtClean="0">
                          <a:latin typeface="Times New Roman" panose="02020603050405020304" pitchFamily="18" charset="0"/>
                          <a:cs typeface="Times New Roman" panose="02020603050405020304" pitchFamily="18" charset="0"/>
                        </a:rPr>
                        <a:t>Power was given him over all peoples, tongues, and nations (</a:t>
                      </a:r>
                      <a:r>
                        <a:rPr lang="en-US" b="1" dirty="0" smtClean="0">
                          <a:solidFill>
                            <a:srgbClr val="800000"/>
                          </a:solidFill>
                          <a:latin typeface="Times New Roman" panose="02020603050405020304" pitchFamily="18" charset="0"/>
                          <a:cs typeface="Times New Roman" panose="02020603050405020304" pitchFamily="18" charset="0"/>
                        </a:rPr>
                        <a:t>13:7</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Sitting</a:t>
                      </a:r>
                      <a:r>
                        <a:rPr lang="en-US" baseline="0" dirty="0" smtClean="0">
                          <a:latin typeface="Times New Roman" panose="02020603050405020304" pitchFamily="18" charset="0"/>
                          <a:cs typeface="Times New Roman" panose="02020603050405020304" pitchFamily="18" charset="0"/>
                        </a:rPr>
                        <a:t> upon peoples, multitudes, nations, and tongues (</a:t>
                      </a:r>
                      <a:r>
                        <a:rPr lang="en-US" b="1" baseline="0" dirty="0" smtClean="0">
                          <a:solidFill>
                            <a:srgbClr val="800000"/>
                          </a:solidFill>
                          <a:latin typeface="Times New Roman" panose="02020603050405020304" pitchFamily="18" charset="0"/>
                          <a:cs typeface="Times New Roman" panose="02020603050405020304" pitchFamily="18" charset="0"/>
                        </a:rPr>
                        <a:t>17:15</a:t>
                      </a:r>
                      <a:r>
                        <a:rPr lang="en-US" baseline="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tcPr>
                </a:tc>
              </a:tr>
              <a:tr h="869151">
                <a:tc>
                  <a:txBody>
                    <a:bodyPr/>
                    <a:lstStyle/>
                    <a:p>
                      <a:r>
                        <a:rPr lang="en-US" dirty="0" smtClean="0">
                          <a:latin typeface="Times New Roman" panose="02020603050405020304" pitchFamily="18" charset="0"/>
                          <a:cs typeface="Times New Roman" panose="02020603050405020304" pitchFamily="18" charset="0"/>
                        </a:rPr>
                        <a:t>Those</a:t>
                      </a:r>
                      <a:r>
                        <a:rPr lang="en-US" baseline="0" dirty="0" smtClean="0">
                          <a:latin typeface="Times New Roman" panose="02020603050405020304" pitchFamily="18" charset="0"/>
                          <a:cs typeface="Times New Roman" panose="02020603050405020304" pitchFamily="18" charset="0"/>
                        </a:rPr>
                        <a:t> who worship the beast and his image will drink of the wine of the wrath of God (</a:t>
                      </a:r>
                      <a:r>
                        <a:rPr lang="en-US" b="1" baseline="0" dirty="0" smtClean="0">
                          <a:solidFill>
                            <a:srgbClr val="800000"/>
                          </a:solidFill>
                          <a:latin typeface="Times New Roman" panose="02020603050405020304" pitchFamily="18" charset="0"/>
                          <a:cs typeface="Times New Roman" panose="02020603050405020304" pitchFamily="18" charset="0"/>
                        </a:rPr>
                        <a:t>14:9-10</a:t>
                      </a:r>
                      <a:r>
                        <a:rPr lang="en-US" baseline="0"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Kings of earth committed fornication with her; she made</a:t>
                      </a:r>
                      <a:r>
                        <a:rPr lang="en-US" baseline="0" dirty="0" smtClean="0">
                          <a:latin typeface="Times New Roman" panose="02020603050405020304" pitchFamily="18" charset="0"/>
                          <a:cs typeface="Times New Roman" panose="02020603050405020304" pitchFamily="18" charset="0"/>
                        </a:rPr>
                        <a:t> all nations drink the wine of the wrath of her fornication (</a:t>
                      </a:r>
                      <a:r>
                        <a:rPr lang="en-US" b="1" baseline="0" dirty="0" smtClean="0">
                          <a:solidFill>
                            <a:srgbClr val="800000"/>
                          </a:solidFill>
                          <a:latin typeface="Times New Roman" panose="02020603050405020304" pitchFamily="18" charset="0"/>
                          <a:cs typeface="Times New Roman" panose="02020603050405020304" pitchFamily="18" charset="0"/>
                        </a:rPr>
                        <a:t>17:2; 14:8</a:t>
                      </a:r>
                      <a:r>
                        <a:rPr lang="en-US" baseline="0"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r h="608406">
                <a:tc>
                  <a:txBody>
                    <a:bodyPr/>
                    <a:lstStyle/>
                    <a:p>
                      <a:r>
                        <a:rPr lang="en-US" dirty="0" smtClean="0">
                          <a:latin typeface="Times New Roman" panose="02020603050405020304" pitchFamily="18" charset="0"/>
                          <a:cs typeface="Times New Roman" panose="02020603050405020304" pitchFamily="18" charset="0"/>
                        </a:rPr>
                        <a:t>The beast is </a:t>
                      </a:r>
                      <a:r>
                        <a:rPr lang="en-US" i="1" dirty="0" smtClean="0">
                          <a:solidFill>
                            <a:srgbClr val="800000"/>
                          </a:solidFill>
                          <a:latin typeface="Times New Roman" panose="02020603050405020304" pitchFamily="18" charset="0"/>
                          <a:cs typeface="Times New Roman" panose="02020603050405020304" pitchFamily="18" charset="0"/>
                        </a:rPr>
                        <a:t>“of the seven”</a:t>
                      </a:r>
                      <a:r>
                        <a:rPr lang="en-US" dirty="0" smtClean="0">
                          <a:latin typeface="Times New Roman" panose="02020603050405020304" pitchFamily="18" charset="0"/>
                          <a:cs typeface="Times New Roman" panose="02020603050405020304" pitchFamily="18" charset="0"/>
                        </a:rPr>
                        <a:t> (</a:t>
                      </a:r>
                      <a:r>
                        <a:rPr lang="en-US" b="1" dirty="0" smtClean="0">
                          <a:solidFill>
                            <a:srgbClr val="800000"/>
                          </a:solidFill>
                          <a:latin typeface="Times New Roman" panose="02020603050405020304" pitchFamily="18" charset="0"/>
                          <a:cs typeface="Times New Roman" panose="02020603050405020304" pitchFamily="18" charset="0"/>
                        </a:rPr>
                        <a:t>17:11</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Her position was the same as seated on the seven heads of the beast (</a:t>
                      </a:r>
                      <a:r>
                        <a:rPr lang="en-US" b="1" dirty="0" smtClean="0">
                          <a:solidFill>
                            <a:srgbClr val="800000"/>
                          </a:solidFill>
                          <a:latin typeface="Times New Roman" panose="02020603050405020304" pitchFamily="18" charset="0"/>
                          <a:cs typeface="Times New Roman" panose="02020603050405020304" pitchFamily="18" charset="0"/>
                        </a:rPr>
                        <a:t>17:9</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r h="608406">
                <a:tc>
                  <a:txBody>
                    <a:bodyPr/>
                    <a:lstStyle/>
                    <a:p>
                      <a:r>
                        <a:rPr lang="en-US" dirty="0" smtClean="0">
                          <a:latin typeface="Times New Roman" panose="02020603050405020304" pitchFamily="18" charset="0"/>
                          <a:cs typeface="Times New Roman" panose="02020603050405020304" pitchFamily="18" charset="0"/>
                        </a:rPr>
                        <a:t>The beast made war with the saints and killed God’s two witnesses (</a:t>
                      </a:r>
                      <a:r>
                        <a:rPr lang="en-US" b="1" dirty="0" smtClean="0">
                          <a:solidFill>
                            <a:srgbClr val="800000"/>
                          </a:solidFill>
                          <a:latin typeface="Times New Roman" panose="02020603050405020304" pitchFamily="18" charset="0"/>
                          <a:cs typeface="Times New Roman" panose="02020603050405020304" pitchFamily="18" charset="0"/>
                        </a:rPr>
                        <a:t>11:7; 13:7</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She was drunk with the blood</a:t>
                      </a:r>
                      <a:r>
                        <a:rPr lang="en-US" baseline="0" dirty="0" smtClean="0">
                          <a:latin typeface="Times New Roman" panose="02020603050405020304" pitchFamily="18" charset="0"/>
                          <a:cs typeface="Times New Roman" panose="02020603050405020304" pitchFamily="18" charset="0"/>
                        </a:rPr>
                        <a:t> of saints and martyrs of Jesus (</a:t>
                      </a:r>
                      <a:r>
                        <a:rPr lang="en-US" b="1" baseline="0" dirty="0" smtClean="0">
                          <a:solidFill>
                            <a:srgbClr val="800000"/>
                          </a:solidFill>
                          <a:latin typeface="Times New Roman" panose="02020603050405020304" pitchFamily="18" charset="0"/>
                          <a:cs typeface="Times New Roman" panose="02020603050405020304" pitchFamily="18" charset="0"/>
                        </a:rPr>
                        <a:t>17:6</a:t>
                      </a:r>
                      <a:r>
                        <a:rPr lang="en-US" baseline="0"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r h="608406">
                <a:tc>
                  <a:txBody>
                    <a:bodyPr/>
                    <a:lstStyle/>
                    <a:p>
                      <a:r>
                        <a:rPr lang="en-US" dirty="0" smtClean="0">
                          <a:latin typeface="Times New Roman" panose="02020603050405020304" pitchFamily="18" charset="0"/>
                          <a:cs typeface="Times New Roman" panose="02020603050405020304" pitchFamily="18" charset="0"/>
                        </a:rPr>
                        <a:t>The ten horns are ten kings that receive power with the beast (</a:t>
                      </a:r>
                      <a:r>
                        <a:rPr lang="en-US" b="1" dirty="0" smtClean="0">
                          <a:solidFill>
                            <a:srgbClr val="800000"/>
                          </a:solidFill>
                          <a:latin typeface="Times New Roman" panose="02020603050405020304" pitchFamily="18" charset="0"/>
                          <a:cs typeface="Times New Roman" panose="02020603050405020304" pitchFamily="18" charset="0"/>
                        </a:rPr>
                        <a:t>17:12, 16</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smtClean="0">
                          <a:latin typeface="Times New Roman" panose="02020603050405020304" pitchFamily="18" charset="0"/>
                          <a:cs typeface="Times New Roman" panose="02020603050405020304" pitchFamily="18" charset="0"/>
                        </a:rPr>
                        <a:t>She is the great city which reigned over the kings of the earth (</a:t>
                      </a:r>
                      <a:r>
                        <a:rPr lang="en-US" b="1" dirty="0" smtClean="0">
                          <a:solidFill>
                            <a:srgbClr val="800000"/>
                          </a:solidFill>
                          <a:latin typeface="Times New Roman" panose="02020603050405020304" pitchFamily="18" charset="0"/>
                          <a:cs typeface="Times New Roman" panose="02020603050405020304" pitchFamily="18" charset="0"/>
                        </a:rPr>
                        <a:t>17:18</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r>
            </a:tbl>
          </a:graphicData>
        </a:graphic>
      </p:graphicFrame>
      <p:sp>
        <p:nvSpPr>
          <p:cNvPr id="5" name="TextBox 4"/>
          <p:cNvSpPr txBox="1"/>
          <p:nvPr/>
        </p:nvSpPr>
        <p:spPr>
          <a:xfrm>
            <a:off x="5396878" y="4820687"/>
            <a:ext cx="3699621" cy="369332"/>
          </a:xfrm>
          <a:prstGeom prst="rect">
            <a:avLst/>
          </a:prstGeom>
          <a:noFill/>
        </p:spPr>
        <p:txBody>
          <a:bodyPr wrap="square" rtlCol="0">
            <a:spAutoFit/>
          </a:bodyPr>
          <a:lstStyle/>
          <a:p>
            <a:pPr algn="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Adapted from </a:t>
            </a:r>
            <a:r>
              <a:rPr lang="en-US" dirty="0" err="1" smtClean="0">
                <a:solidFill>
                  <a:schemeClr val="bg1">
                    <a:lumMod val="85000"/>
                    <a:lumOff val="15000"/>
                  </a:schemeClr>
                </a:solidFill>
                <a:latin typeface="Times New Roman" panose="02020603050405020304" pitchFamily="18" charset="0"/>
                <a:cs typeface="Times New Roman" panose="02020603050405020304" pitchFamily="18" charset="0"/>
              </a:rPr>
              <a:t>Harkrider</a:t>
            </a: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 203</a:t>
            </a:r>
            <a:endParaRPr lang="en-US"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512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“Thief in the Night”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Why is Jesus’ warning interjected at verse 15?  How does this relate to the context?</a:t>
            </a:r>
            <a:endParaRPr lang="en-US" sz="2000" dirty="0" smtClean="0"/>
          </a:p>
          <a:p>
            <a:pPr marL="0" indent="0">
              <a:buNone/>
            </a:pPr>
            <a:r>
              <a:rPr lang="en-US" sz="2000" i="1" dirty="0" smtClean="0">
                <a:solidFill>
                  <a:srgbClr val="800000"/>
                </a:solidFill>
              </a:rPr>
              <a:t>“Behold</a:t>
            </a:r>
            <a:r>
              <a:rPr lang="en-US" sz="2000" i="1" dirty="0">
                <a:solidFill>
                  <a:srgbClr val="800000"/>
                </a:solidFill>
              </a:rPr>
              <a:t>, </a:t>
            </a:r>
            <a:r>
              <a:rPr lang="en-US" sz="2000" b="1" i="1" dirty="0">
                <a:solidFill>
                  <a:srgbClr val="800000"/>
                </a:solidFill>
              </a:rPr>
              <a:t>I am coming </a:t>
            </a:r>
            <a:r>
              <a:rPr lang="en-US" sz="2000" b="1" i="1" u="sng" dirty="0">
                <a:solidFill>
                  <a:srgbClr val="800000"/>
                </a:solidFill>
              </a:rPr>
              <a:t>as a thief</a:t>
            </a:r>
            <a:r>
              <a:rPr lang="en-US" sz="2000" i="1" dirty="0">
                <a:solidFill>
                  <a:srgbClr val="800000"/>
                </a:solidFill>
              </a:rPr>
              <a:t>. </a:t>
            </a:r>
            <a:r>
              <a:rPr lang="en-US" sz="2000" b="1" i="1" u="sng" dirty="0">
                <a:solidFill>
                  <a:srgbClr val="800000"/>
                </a:solidFill>
              </a:rPr>
              <a:t>Blessed</a:t>
            </a:r>
            <a:r>
              <a:rPr lang="en-US" sz="2000" i="1" dirty="0">
                <a:solidFill>
                  <a:srgbClr val="800000"/>
                </a:solidFill>
              </a:rPr>
              <a:t> is he </a:t>
            </a:r>
            <a:r>
              <a:rPr lang="en-US" sz="2000" b="1" i="1" dirty="0">
                <a:solidFill>
                  <a:srgbClr val="800000"/>
                </a:solidFill>
              </a:rPr>
              <a:t>who </a:t>
            </a:r>
            <a:r>
              <a:rPr lang="en-US" sz="2000" b="1" i="1" u="sng" dirty="0">
                <a:solidFill>
                  <a:srgbClr val="800000"/>
                </a:solidFill>
              </a:rPr>
              <a:t>watches</a:t>
            </a:r>
            <a:r>
              <a:rPr lang="en-US" sz="2000" b="1" i="1" dirty="0">
                <a:solidFill>
                  <a:srgbClr val="800000"/>
                </a:solidFill>
              </a:rPr>
              <a:t>, and </a:t>
            </a:r>
            <a:r>
              <a:rPr lang="en-US" sz="2000" b="1" i="1" u="sng" dirty="0">
                <a:solidFill>
                  <a:srgbClr val="800000"/>
                </a:solidFill>
              </a:rPr>
              <a:t>keeps</a:t>
            </a:r>
            <a:r>
              <a:rPr lang="en-US" sz="2000" b="1" i="1" dirty="0">
                <a:solidFill>
                  <a:srgbClr val="800000"/>
                </a:solidFill>
              </a:rPr>
              <a:t> his garments</a:t>
            </a:r>
            <a:r>
              <a:rPr lang="en-US" sz="2000" i="1" dirty="0">
                <a:solidFill>
                  <a:srgbClr val="800000"/>
                </a:solidFill>
              </a:rPr>
              <a:t>, lest he walk naked and they see his shame</a:t>
            </a:r>
            <a:r>
              <a:rPr lang="en-US" sz="2000" i="1" dirty="0" smtClean="0">
                <a:solidFill>
                  <a:srgbClr val="800000"/>
                </a:solidFill>
              </a:rPr>
              <a:t>.” </a:t>
            </a:r>
            <a:r>
              <a:rPr lang="en-US" sz="2000" dirty="0" smtClean="0"/>
              <a:t>(</a:t>
            </a:r>
            <a:r>
              <a:rPr lang="en-US" sz="2000" b="1" dirty="0" smtClean="0">
                <a:solidFill>
                  <a:srgbClr val="800000"/>
                </a:solidFill>
              </a:rPr>
              <a:t>Revelation 16:15</a:t>
            </a:r>
            <a:r>
              <a:rPr lang="en-US" sz="2000" dirty="0" smtClean="0"/>
              <a:t>)</a:t>
            </a:r>
          </a:p>
          <a:p>
            <a:r>
              <a:rPr lang="en-US" sz="2000" dirty="0" smtClean="0"/>
              <a:t>Jesus directly repeats, emphasizes warnings previously given.</a:t>
            </a:r>
          </a:p>
          <a:p>
            <a:r>
              <a:rPr lang="en-US" sz="2000" dirty="0" smtClean="0"/>
              <a:t>His saints must keep themselves pure lest they share in the beast’s destruction.</a:t>
            </a:r>
          </a:p>
          <a:p>
            <a:r>
              <a:rPr lang="en-US" sz="2000" dirty="0" smtClean="0"/>
              <a:t>Here, emphasizes the </a:t>
            </a:r>
            <a:r>
              <a:rPr lang="en-US" sz="2000" b="1" i="1" dirty="0" smtClean="0"/>
              <a:t>suddenness</a:t>
            </a:r>
            <a:r>
              <a:rPr lang="en-US" sz="2000" dirty="0" smtClean="0"/>
              <a:t>, </a:t>
            </a:r>
            <a:r>
              <a:rPr lang="en-US" sz="2000" b="1" i="1" dirty="0" smtClean="0"/>
              <a:t>quickness</a:t>
            </a:r>
            <a:r>
              <a:rPr lang="en-US" sz="2000" dirty="0" smtClean="0"/>
              <a:t> of judgment.</a:t>
            </a:r>
          </a:p>
          <a:p>
            <a:r>
              <a:rPr lang="en-US" sz="2000" b="1" i="1" dirty="0" smtClean="0"/>
              <a:t>Lesson: </a:t>
            </a:r>
            <a:r>
              <a:rPr lang="en-US" sz="2000" dirty="0" smtClean="0"/>
              <a:t>We must not play the middle, delaying to act in conviction; otherwise, Jesus’ judgment will catch us by surprise, unprepared like a </a:t>
            </a:r>
            <a:r>
              <a:rPr lang="en-US" sz="2000" i="1" dirty="0" smtClean="0">
                <a:solidFill>
                  <a:srgbClr val="800000"/>
                </a:solidFill>
              </a:rPr>
              <a:t>“thief in the night”</a:t>
            </a:r>
            <a:r>
              <a:rPr lang="en-US" sz="2000" dirty="0" smtClean="0"/>
              <a:t>, like other judgments past and future (</a:t>
            </a:r>
            <a:r>
              <a:rPr lang="en-US" sz="2000" b="1" dirty="0" smtClean="0">
                <a:solidFill>
                  <a:srgbClr val="800000"/>
                </a:solidFill>
              </a:rPr>
              <a:t>Matthew 24:37-51; 1 Thessalonians 5:1-4; 2 Peter 3:3-10</a:t>
            </a:r>
            <a:r>
              <a:rPr lang="en-US" sz="2000" dirty="0" smtClean="0"/>
              <a:t>).</a:t>
            </a:r>
          </a:p>
          <a:p>
            <a:r>
              <a:rPr lang="en-US" sz="2000" dirty="0" smtClean="0"/>
              <a:t>Are we deliberately partaking in the </a:t>
            </a:r>
            <a:r>
              <a:rPr lang="en-US" sz="2000" i="1" dirty="0" smtClean="0">
                <a:solidFill>
                  <a:srgbClr val="800000"/>
                </a:solidFill>
              </a:rPr>
              <a:t>“passing pleasures of sin”</a:t>
            </a:r>
            <a:r>
              <a:rPr lang="en-US" sz="2000" dirty="0" smtClean="0"/>
              <a:t>, intending to fully repent just before judgment (</a:t>
            </a:r>
            <a:r>
              <a:rPr lang="en-US" sz="2000" b="1" dirty="0" smtClean="0">
                <a:solidFill>
                  <a:srgbClr val="800000"/>
                </a:solidFill>
              </a:rPr>
              <a:t>Galatians 6:7-8</a:t>
            </a:r>
            <a:r>
              <a:rPr lang="en-US" sz="2000" dirty="0" smtClean="0"/>
              <a:t>)?  Or, are we </a:t>
            </a:r>
            <a:r>
              <a:rPr lang="en-US" sz="2000" i="1" dirty="0" smtClean="0">
                <a:solidFill>
                  <a:srgbClr val="800000"/>
                </a:solidFill>
              </a:rPr>
              <a:t>“watching, keeping our garments clean”</a:t>
            </a:r>
            <a:r>
              <a:rPr lang="en-US" sz="2000" dirty="0" smtClean="0"/>
              <a:t>?</a:t>
            </a:r>
          </a:p>
        </p:txBody>
      </p:sp>
    </p:spTree>
    <p:extLst>
      <p:ext uri="{BB962C8B-B14F-4D97-AF65-F5344CB8AC3E}">
        <p14:creationId xmlns:p14="http://schemas.microsoft.com/office/powerpoint/2010/main" val="67651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Armageddon</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1800" i="1" dirty="0" smtClean="0">
                <a:solidFill>
                  <a:srgbClr val="800000"/>
                </a:solidFill>
              </a:rPr>
              <a:t>And </a:t>
            </a:r>
            <a:r>
              <a:rPr lang="en-US" sz="1800" b="1" i="1" dirty="0" smtClean="0">
                <a:solidFill>
                  <a:srgbClr val="800000"/>
                </a:solidFill>
              </a:rPr>
              <a:t>they gathered them together </a:t>
            </a:r>
            <a:r>
              <a:rPr lang="en-US" sz="1800" i="1" dirty="0" smtClean="0">
                <a:solidFill>
                  <a:srgbClr val="800000"/>
                </a:solidFill>
              </a:rPr>
              <a:t>to the place </a:t>
            </a:r>
            <a:r>
              <a:rPr lang="en-US" sz="1800" b="1" i="1" dirty="0" smtClean="0">
                <a:solidFill>
                  <a:srgbClr val="800000"/>
                </a:solidFill>
              </a:rPr>
              <a:t>called in Hebrew, </a:t>
            </a:r>
            <a:r>
              <a:rPr lang="en-US" sz="1800" b="1" i="1" u="sng" dirty="0" smtClean="0">
                <a:solidFill>
                  <a:srgbClr val="800000"/>
                </a:solidFill>
              </a:rPr>
              <a:t>Armageddon</a:t>
            </a:r>
            <a:r>
              <a:rPr lang="en-US" sz="1800" i="1" dirty="0" smtClean="0">
                <a:solidFill>
                  <a:srgbClr val="800000"/>
                </a:solidFill>
              </a:rPr>
              <a:t>. </a:t>
            </a:r>
            <a:r>
              <a:rPr lang="en-US" sz="1800" dirty="0" smtClean="0"/>
              <a:t>(</a:t>
            </a:r>
            <a:r>
              <a:rPr lang="en-US" sz="1800" b="1" dirty="0" smtClean="0">
                <a:solidFill>
                  <a:srgbClr val="800000"/>
                </a:solidFill>
              </a:rPr>
              <a:t>Rev. 16:16</a:t>
            </a:r>
            <a:r>
              <a:rPr lang="en-US" sz="1800" dirty="0" smtClean="0"/>
              <a:t>)</a:t>
            </a:r>
          </a:p>
          <a:p>
            <a:pPr marL="346075" lvl="0" indent="-346075">
              <a:spcBef>
                <a:spcPts val="0"/>
              </a:spcBef>
              <a:buFont typeface="+mj-lt"/>
              <a:buAutoNum type="arabicPeriod" startAt="11"/>
            </a:pPr>
            <a:r>
              <a:rPr lang="en-US" sz="1800" dirty="0" smtClean="0"/>
              <a:t>What </a:t>
            </a:r>
            <a:r>
              <a:rPr lang="en-US" sz="1800" dirty="0"/>
              <a:t>is the significance of Megiddo in the Old Testament?  What might be the significance of Mount Megiddo (Armageddon) in this context?</a:t>
            </a:r>
            <a:endParaRPr lang="en-US" sz="1800" dirty="0" smtClean="0"/>
          </a:p>
          <a:p>
            <a:pPr>
              <a:spcBef>
                <a:spcPts val="0"/>
              </a:spcBef>
            </a:pPr>
            <a:r>
              <a:rPr lang="en-US" sz="1800" dirty="0" smtClean="0"/>
              <a:t>Valley of Megiddo was a location of decisive battles in Old Testament:</a:t>
            </a:r>
          </a:p>
          <a:p>
            <a:pPr lvl="1">
              <a:spcBef>
                <a:spcPts val="0"/>
              </a:spcBef>
            </a:pPr>
            <a:r>
              <a:rPr lang="en-US" sz="1400" dirty="0" smtClean="0"/>
              <a:t>Barak and Deborah versus Canaanite kings (</a:t>
            </a:r>
            <a:r>
              <a:rPr lang="en-US" sz="1400" b="1" dirty="0" smtClean="0">
                <a:solidFill>
                  <a:srgbClr val="800000"/>
                </a:solidFill>
              </a:rPr>
              <a:t>Judges 5:19</a:t>
            </a:r>
            <a:r>
              <a:rPr lang="en-US" sz="1400" dirty="0" smtClean="0"/>
              <a:t>).</a:t>
            </a:r>
          </a:p>
          <a:p>
            <a:pPr lvl="1">
              <a:spcBef>
                <a:spcPts val="0"/>
              </a:spcBef>
            </a:pPr>
            <a:r>
              <a:rPr lang="en-US" sz="1400" dirty="0" smtClean="0"/>
              <a:t>Gideon versus Midianites (</a:t>
            </a:r>
            <a:r>
              <a:rPr lang="en-US" sz="1400" b="1" dirty="0" smtClean="0">
                <a:solidFill>
                  <a:srgbClr val="800000"/>
                </a:solidFill>
              </a:rPr>
              <a:t>Judges 6:33</a:t>
            </a:r>
            <a:r>
              <a:rPr lang="en-US" sz="1400" dirty="0" smtClean="0"/>
              <a:t>).</a:t>
            </a:r>
          </a:p>
          <a:p>
            <a:pPr lvl="1">
              <a:spcBef>
                <a:spcPts val="0"/>
              </a:spcBef>
            </a:pPr>
            <a:r>
              <a:rPr lang="en-US" sz="1400" dirty="0" smtClean="0"/>
              <a:t>Saul loses to Philistines (</a:t>
            </a:r>
            <a:r>
              <a:rPr lang="en-US" sz="1400" b="1" dirty="0" smtClean="0">
                <a:solidFill>
                  <a:srgbClr val="800000"/>
                </a:solidFill>
              </a:rPr>
              <a:t>1 Samuel 31:8</a:t>
            </a:r>
            <a:r>
              <a:rPr lang="en-US" sz="1400" dirty="0" smtClean="0"/>
              <a:t>).</a:t>
            </a:r>
          </a:p>
          <a:p>
            <a:pPr lvl="1">
              <a:spcBef>
                <a:spcPts val="0"/>
              </a:spcBef>
            </a:pPr>
            <a:r>
              <a:rPr lang="en-US" sz="1400" dirty="0" err="1" smtClean="0"/>
              <a:t>Ahaziah</a:t>
            </a:r>
            <a:r>
              <a:rPr lang="en-US" sz="1400" dirty="0" smtClean="0"/>
              <a:t> dies from Jehu’s arrows (</a:t>
            </a:r>
            <a:r>
              <a:rPr lang="en-US" sz="1400" b="1" dirty="0" smtClean="0">
                <a:solidFill>
                  <a:srgbClr val="800000"/>
                </a:solidFill>
              </a:rPr>
              <a:t>2 Kings 9:27</a:t>
            </a:r>
            <a:r>
              <a:rPr lang="en-US" sz="1400" dirty="0" smtClean="0"/>
              <a:t>).</a:t>
            </a:r>
          </a:p>
          <a:p>
            <a:pPr lvl="1">
              <a:spcBef>
                <a:spcPts val="0"/>
              </a:spcBef>
            </a:pPr>
            <a:r>
              <a:rPr lang="en-US" sz="1400" dirty="0" smtClean="0"/>
              <a:t>Josiah loses to Pharaoh-</a:t>
            </a:r>
            <a:r>
              <a:rPr lang="en-US" sz="1400" dirty="0" err="1" smtClean="0"/>
              <a:t>Necho</a:t>
            </a:r>
            <a:r>
              <a:rPr lang="en-US" sz="1400" dirty="0" smtClean="0"/>
              <a:t> (</a:t>
            </a:r>
            <a:r>
              <a:rPr lang="en-US" sz="1400" b="1" dirty="0" smtClean="0">
                <a:solidFill>
                  <a:srgbClr val="800000"/>
                </a:solidFill>
              </a:rPr>
              <a:t>2 Kings 23:29-30</a:t>
            </a:r>
            <a:r>
              <a:rPr lang="en-US" sz="1400" dirty="0" smtClean="0"/>
              <a:t>).</a:t>
            </a:r>
          </a:p>
          <a:p>
            <a:pPr>
              <a:spcBef>
                <a:spcPts val="0"/>
              </a:spcBef>
            </a:pPr>
            <a:r>
              <a:rPr lang="en-US" sz="1800" dirty="0" smtClean="0"/>
              <a:t>There is no real, physical Mount Megiddo – only a town (</a:t>
            </a:r>
            <a:r>
              <a:rPr lang="en-US" sz="1800" b="1" dirty="0" smtClean="0">
                <a:solidFill>
                  <a:srgbClr val="800000"/>
                </a:solidFill>
              </a:rPr>
              <a:t>Joshua 17:11; Judges 1:27</a:t>
            </a:r>
            <a:r>
              <a:rPr lang="en-US" sz="1800" dirty="0" smtClean="0"/>
              <a:t>), waters (</a:t>
            </a:r>
            <a:r>
              <a:rPr lang="en-US" sz="1800" b="1" dirty="0" smtClean="0">
                <a:solidFill>
                  <a:srgbClr val="800000"/>
                </a:solidFill>
              </a:rPr>
              <a:t>Judges 5:19</a:t>
            </a:r>
            <a:r>
              <a:rPr lang="en-US" sz="1800" dirty="0" smtClean="0"/>
              <a:t>), and a valley (</a:t>
            </a:r>
            <a:r>
              <a:rPr lang="en-US" sz="1800" b="1" dirty="0" smtClean="0">
                <a:solidFill>
                  <a:srgbClr val="800000"/>
                </a:solidFill>
              </a:rPr>
              <a:t>2 Chronicles 35:22; Zechariah 12:11</a:t>
            </a:r>
            <a:r>
              <a:rPr lang="en-US" sz="1800" dirty="0" smtClean="0"/>
              <a:t>).</a:t>
            </a:r>
          </a:p>
          <a:p>
            <a:pPr>
              <a:spcBef>
                <a:spcPts val="0"/>
              </a:spcBef>
            </a:pPr>
            <a:r>
              <a:rPr lang="en-US" sz="1800" dirty="0" smtClean="0"/>
              <a:t>May indicate that God is </a:t>
            </a:r>
            <a:r>
              <a:rPr lang="en-US" sz="1800" b="1" i="1" dirty="0" smtClean="0"/>
              <a:t>granting every advantage  </a:t>
            </a:r>
            <a:r>
              <a:rPr lang="en-US" sz="1800" dirty="0" smtClean="0"/>
              <a:t>to the enemy – the highest point in the ideal location still won’t help the Devil.</a:t>
            </a:r>
          </a:p>
          <a:p>
            <a:pPr>
              <a:spcBef>
                <a:spcPts val="0"/>
              </a:spcBef>
            </a:pPr>
            <a:r>
              <a:rPr lang="en-US" sz="1800" dirty="0" smtClean="0"/>
              <a:t>Only reference to </a:t>
            </a:r>
            <a:r>
              <a:rPr lang="en-US" sz="1800" dirty="0" smtClean="0">
                <a:solidFill>
                  <a:srgbClr val="800000"/>
                </a:solidFill>
              </a:rPr>
              <a:t>“</a:t>
            </a:r>
            <a:r>
              <a:rPr lang="en-US" sz="1800" i="1" dirty="0" smtClean="0">
                <a:solidFill>
                  <a:srgbClr val="800000"/>
                </a:solidFill>
              </a:rPr>
              <a:t>Armageddon”</a:t>
            </a:r>
            <a:r>
              <a:rPr lang="en-US" sz="1800" dirty="0" smtClean="0"/>
              <a:t> in the entire Bible!</a:t>
            </a:r>
          </a:p>
          <a:p>
            <a:pPr>
              <a:spcBef>
                <a:spcPts val="0"/>
              </a:spcBef>
            </a:pPr>
            <a:r>
              <a:rPr lang="en-US" sz="1800" dirty="0" smtClean="0"/>
              <a:t>Probably parallel references in sixth trumpet (</a:t>
            </a:r>
            <a:r>
              <a:rPr lang="en-US" sz="1800" b="1" dirty="0" smtClean="0">
                <a:solidFill>
                  <a:srgbClr val="800000"/>
                </a:solidFill>
              </a:rPr>
              <a:t>9:13-21</a:t>
            </a:r>
            <a:r>
              <a:rPr lang="en-US" sz="1800" dirty="0" smtClean="0"/>
              <a:t>) and final battle scenes (</a:t>
            </a:r>
            <a:r>
              <a:rPr lang="en-US" sz="1800" b="1" dirty="0" smtClean="0">
                <a:solidFill>
                  <a:srgbClr val="800000"/>
                </a:solidFill>
              </a:rPr>
              <a:t>19:11-21</a:t>
            </a:r>
            <a:r>
              <a:rPr lang="en-US" sz="1800" dirty="0" smtClean="0"/>
              <a:t>).</a:t>
            </a:r>
          </a:p>
          <a:p>
            <a:pPr>
              <a:spcBef>
                <a:spcPts val="0"/>
              </a:spcBef>
            </a:pPr>
            <a:r>
              <a:rPr lang="en-US" sz="1800" dirty="0" smtClean="0"/>
              <a:t>No more literal than </a:t>
            </a:r>
            <a:r>
              <a:rPr lang="en-US" sz="1800" i="1" dirty="0" smtClean="0">
                <a:solidFill>
                  <a:srgbClr val="800000"/>
                </a:solidFill>
              </a:rPr>
              <a:t>“frogs”</a:t>
            </a:r>
            <a:r>
              <a:rPr lang="en-US" sz="1800" dirty="0" smtClean="0">
                <a:solidFill>
                  <a:srgbClr val="800000"/>
                </a:solidFill>
              </a:rPr>
              <a:t> </a:t>
            </a:r>
            <a:r>
              <a:rPr lang="en-US" sz="1800" dirty="0" smtClean="0"/>
              <a:t>and 200,000,000 army of lion-horses with snake-headed tails.</a:t>
            </a:r>
          </a:p>
        </p:txBody>
      </p:sp>
    </p:spTree>
    <p:extLst>
      <p:ext uri="{BB962C8B-B14F-4D97-AF65-F5344CB8AC3E}">
        <p14:creationId xmlns:p14="http://schemas.microsoft.com/office/powerpoint/2010/main" val="409292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Seventh Bowl</a:t>
            </a:r>
          </a:p>
          <a:p>
            <a:r>
              <a:rPr lang="en-US" dirty="0" smtClean="0"/>
              <a:t>Revelation 16:17-21</a:t>
            </a:r>
            <a:endParaRPr lang="en-US" dirty="0"/>
          </a:p>
        </p:txBody>
      </p:sp>
    </p:spTree>
    <p:extLst>
      <p:ext uri="{BB962C8B-B14F-4D97-AF65-F5344CB8AC3E}">
        <p14:creationId xmlns:p14="http://schemas.microsoft.com/office/powerpoint/2010/main" val="775504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Destroying the Air</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smtClean="0"/>
              <a:t>Who or what is the target of the seventh bowl of wrath?</a:t>
            </a:r>
          </a:p>
          <a:p>
            <a:pPr marL="0" indent="0">
              <a:buNone/>
            </a:pPr>
            <a:r>
              <a:rPr lang="en-US" sz="2000" i="1" dirty="0">
                <a:solidFill>
                  <a:srgbClr val="800000"/>
                </a:solidFill>
              </a:rPr>
              <a:t>Then the </a:t>
            </a:r>
            <a:r>
              <a:rPr lang="en-US" sz="2000" b="1" i="1" dirty="0">
                <a:solidFill>
                  <a:srgbClr val="800000"/>
                </a:solidFill>
              </a:rPr>
              <a:t>seventh</a:t>
            </a:r>
            <a:r>
              <a:rPr lang="en-US" sz="2000" i="1" dirty="0">
                <a:solidFill>
                  <a:srgbClr val="800000"/>
                </a:solidFill>
              </a:rPr>
              <a:t> angel poured out his bowl </a:t>
            </a:r>
            <a:r>
              <a:rPr lang="en-US" sz="2000" b="1" i="1" dirty="0">
                <a:solidFill>
                  <a:srgbClr val="800000"/>
                </a:solidFill>
              </a:rPr>
              <a:t>into the </a:t>
            </a:r>
            <a:r>
              <a:rPr lang="en-US" sz="2000" b="1" i="1" u="sng" dirty="0">
                <a:solidFill>
                  <a:srgbClr val="800000"/>
                </a:solidFill>
              </a:rPr>
              <a:t>air</a:t>
            </a:r>
            <a:r>
              <a:rPr lang="en-US" sz="2000" i="1" dirty="0">
                <a:solidFill>
                  <a:srgbClr val="800000"/>
                </a:solidFill>
              </a:rPr>
              <a:t>, and </a:t>
            </a:r>
            <a:r>
              <a:rPr lang="en-US" sz="2000" b="1" i="1" dirty="0">
                <a:solidFill>
                  <a:srgbClr val="800000"/>
                </a:solidFill>
              </a:rPr>
              <a:t>a loud voice came out of </a:t>
            </a:r>
            <a:r>
              <a:rPr lang="en-US" sz="2000" b="1" i="1" u="sng" dirty="0">
                <a:solidFill>
                  <a:srgbClr val="800000"/>
                </a:solidFill>
              </a:rPr>
              <a:t>the temple of heaven</a:t>
            </a:r>
            <a:r>
              <a:rPr lang="en-US" sz="2000" i="1" dirty="0">
                <a:solidFill>
                  <a:srgbClr val="800000"/>
                </a:solidFill>
              </a:rPr>
              <a:t>, </a:t>
            </a:r>
            <a:r>
              <a:rPr lang="en-US" sz="2000" b="1" i="1" dirty="0">
                <a:solidFill>
                  <a:srgbClr val="800000"/>
                </a:solidFill>
              </a:rPr>
              <a:t>from the </a:t>
            </a:r>
            <a:r>
              <a:rPr lang="en-US" sz="2000" b="1" i="1" u="sng" dirty="0">
                <a:solidFill>
                  <a:srgbClr val="800000"/>
                </a:solidFill>
              </a:rPr>
              <a:t>throne</a:t>
            </a:r>
            <a:r>
              <a:rPr lang="en-US" sz="2000" b="1" i="1" dirty="0">
                <a:solidFill>
                  <a:srgbClr val="800000"/>
                </a:solidFill>
              </a:rPr>
              <a:t>, saying, </a:t>
            </a:r>
            <a:r>
              <a:rPr lang="en-US" sz="2000" b="1" i="1" dirty="0" smtClean="0">
                <a:solidFill>
                  <a:srgbClr val="800000"/>
                </a:solidFill>
              </a:rPr>
              <a:t>“It </a:t>
            </a:r>
            <a:r>
              <a:rPr lang="en-US" sz="2000" b="1" i="1" dirty="0">
                <a:solidFill>
                  <a:srgbClr val="800000"/>
                </a:solidFill>
              </a:rPr>
              <a:t>is done</a:t>
            </a:r>
            <a:r>
              <a:rPr lang="en-US" sz="2000" b="1" i="1" dirty="0" smtClean="0">
                <a:solidFill>
                  <a:srgbClr val="800000"/>
                </a:solidFill>
              </a:rPr>
              <a:t>!”  </a:t>
            </a:r>
            <a:r>
              <a:rPr lang="en-US" sz="2000" dirty="0" smtClean="0"/>
              <a:t>(</a:t>
            </a:r>
            <a:r>
              <a:rPr lang="en-US" sz="2000" b="1" dirty="0" smtClean="0">
                <a:solidFill>
                  <a:srgbClr val="800000"/>
                </a:solidFill>
              </a:rPr>
              <a:t>Revelation 16:17</a:t>
            </a:r>
            <a:r>
              <a:rPr lang="en-US" sz="2000" dirty="0" smtClean="0"/>
              <a:t>)</a:t>
            </a:r>
          </a:p>
          <a:p>
            <a:r>
              <a:rPr lang="en-US" sz="2000" dirty="0" smtClean="0"/>
              <a:t>The Air – Directly targeting the </a:t>
            </a:r>
            <a:r>
              <a:rPr lang="en-US" sz="2000" i="1" dirty="0" smtClean="0">
                <a:solidFill>
                  <a:srgbClr val="800000"/>
                </a:solidFill>
              </a:rPr>
              <a:t>“prince of the power of </a:t>
            </a:r>
            <a:r>
              <a:rPr lang="en-US" sz="2000" b="1" i="1" dirty="0" smtClean="0">
                <a:solidFill>
                  <a:srgbClr val="800000"/>
                </a:solidFill>
              </a:rPr>
              <a:t>the </a:t>
            </a:r>
            <a:r>
              <a:rPr lang="en-US" sz="2000" b="1" i="1" u="sng" dirty="0" smtClean="0">
                <a:solidFill>
                  <a:srgbClr val="800000"/>
                </a:solidFill>
              </a:rPr>
              <a:t>air</a:t>
            </a:r>
            <a:r>
              <a:rPr lang="en-US" sz="2000" i="1" dirty="0" smtClean="0">
                <a:solidFill>
                  <a:srgbClr val="800000"/>
                </a:solidFill>
              </a:rPr>
              <a:t>”</a:t>
            </a:r>
            <a:r>
              <a:rPr lang="en-US" sz="2000" dirty="0" smtClean="0"/>
              <a:t> (</a:t>
            </a:r>
            <a:r>
              <a:rPr lang="en-US" sz="2000" b="1" dirty="0" smtClean="0">
                <a:solidFill>
                  <a:srgbClr val="800000"/>
                </a:solidFill>
              </a:rPr>
              <a:t>Ephesians 2:2</a:t>
            </a:r>
            <a:r>
              <a:rPr lang="en-US" sz="2000" dirty="0" smtClean="0"/>
              <a:t>).</a:t>
            </a:r>
          </a:p>
          <a:p>
            <a:r>
              <a:rPr lang="en-US" sz="2000" dirty="0" smtClean="0"/>
              <a:t>Could be another reference to the Devil’s influence over the kingdoms, governments of this age (</a:t>
            </a:r>
            <a:r>
              <a:rPr lang="en-US" sz="2000" b="1" dirty="0" smtClean="0">
                <a:solidFill>
                  <a:srgbClr val="800000"/>
                </a:solidFill>
              </a:rPr>
              <a:t>Matthew 4:8-9</a:t>
            </a:r>
            <a:r>
              <a:rPr lang="en-US" sz="2000" dirty="0" smtClean="0"/>
              <a:t>).  God has taken away the Devil’s rule over them?</a:t>
            </a:r>
          </a:p>
          <a:p>
            <a:r>
              <a:rPr lang="en-US" sz="2000" dirty="0" smtClean="0"/>
              <a:t>Alternatively, could be emphasizing the certainty of the </a:t>
            </a:r>
            <a:r>
              <a:rPr lang="en-US" sz="2000" dirty="0" err="1" smtClean="0"/>
              <a:t>unseeable</a:t>
            </a:r>
            <a:r>
              <a:rPr lang="en-US" sz="2000" dirty="0" smtClean="0"/>
              <a:t>.  Air, the least tangible, is associated with the most certain, concrete – </a:t>
            </a:r>
            <a:r>
              <a:rPr lang="en-US" sz="2000" i="1" dirty="0" smtClean="0">
                <a:solidFill>
                  <a:srgbClr val="800000"/>
                </a:solidFill>
              </a:rPr>
              <a:t>“It is done!”</a:t>
            </a:r>
            <a:r>
              <a:rPr lang="en-US" sz="2000" dirty="0" smtClean="0"/>
              <a:t>.</a:t>
            </a:r>
          </a:p>
          <a:p>
            <a:r>
              <a:rPr lang="en-US" sz="2000" dirty="0" smtClean="0"/>
              <a:t>Although we cannot see God’s judgments now (as immediate recipients of Revelation), we can be certain of their accomplishment (</a:t>
            </a:r>
            <a:r>
              <a:rPr lang="en-US" sz="2000" b="1" dirty="0" smtClean="0">
                <a:solidFill>
                  <a:srgbClr val="800000"/>
                </a:solidFill>
              </a:rPr>
              <a:t>14:8</a:t>
            </a:r>
            <a:r>
              <a:rPr lang="en-US" sz="2000" dirty="0" smtClean="0"/>
              <a:t>).</a:t>
            </a:r>
          </a:p>
          <a:p>
            <a:r>
              <a:rPr lang="en-US" sz="2000" dirty="0" smtClean="0"/>
              <a:t>Another alternative, wind &amp; air are associated with life (</a:t>
            </a:r>
            <a:r>
              <a:rPr lang="en-US" sz="2000" b="1" dirty="0" smtClean="0">
                <a:solidFill>
                  <a:srgbClr val="800000"/>
                </a:solidFill>
              </a:rPr>
              <a:t>Genesis 2:7</a:t>
            </a:r>
            <a:r>
              <a:rPr lang="en-US" sz="2000" dirty="0" smtClean="0"/>
              <a:t>).  Maybe God is reclaiming the breath, the air, the life He once gave to the Roman empire?</a:t>
            </a:r>
          </a:p>
        </p:txBody>
      </p:sp>
    </p:spTree>
    <p:extLst>
      <p:ext uri="{BB962C8B-B14F-4D97-AF65-F5344CB8AC3E}">
        <p14:creationId xmlns:p14="http://schemas.microsoft.com/office/powerpoint/2010/main" val="15359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World – Again?</a:t>
            </a:r>
            <a:endParaRPr lang="en-US" dirty="0"/>
          </a:p>
        </p:txBody>
      </p:sp>
      <p:sp>
        <p:nvSpPr>
          <p:cNvPr id="3" name="Content Placeholder 2"/>
          <p:cNvSpPr>
            <a:spLocks noGrp="1"/>
          </p:cNvSpPr>
          <p:nvPr>
            <p:ph sz="quarter" idx="10"/>
          </p:nvPr>
        </p:nvSpPr>
        <p:spPr/>
        <p:txBody>
          <a:bodyPr/>
          <a:lstStyle/>
          <a:p>
            <a:pPr marL="0" indent="0">
              <a:buNone/>
            </a:pPr>
            <a:r>
              <a:rPr lang="en-US" sz="2000" i="1" dirty="0" smtClean="0">
                <a:solidFill>
                  <a:srgbClr val="800000"/>
                </a:solidFill>
              </a:rPr>
              <a:t>And there were </a:t>
            </a:r>
            <a:r>
              <a:rPr lang="en-US" sz="2000" b="1" i="1" dirty="0" smtClean="0">
                <a:solidFill>
                  <a:srgbClr val="800000"/>
                </a:solidFill>
              </a:rPr>
              <a:t>noises</a:t>
            </a:r>
            <a:r>
              <a:rPr lang="en-US" sz="2000" i="1" dirty="0" smtClean="0">
                <a:solidFill>
                  <a:srgbClr val="800000"/>
                </a:solidFill>
              </a:rPr>
              <a:t> and </a:t>
            </a:r>
            <a:r>
              <a:rPr lang="en-US" sz="2000" b="1" i="1" dirty="0" err="1" smtClean="0">
                <a:solidFill>
                  <a:srgbClr val="800000"/>
                </a:solidFill>
              </a:rPr>
              <a:t>thunderings</a:t>
            </a:r>
            <a:r>
              <a:rPr lang="en-US" sz="2000" i="1" dirty="0" smtClean="0">
                <a:solidFill>
                  <a:srgbClr val="800000"/>
                </a:solidFill>
              </a:rPr>
              <a:t> and </a:t>
            </a:r>
            <a:r>
              <a:rPr lang="en-US" sz="2000" b="1" i="1" dirty="0" err="1" smtClean="0">
                <a:solidFill>
                  <a:srgbClr val="800000"/>
                </a:solidFill>
              </a:rPr>
              <a:t>lightnings</a:t>
            </a:r>
            <a:r>
              <a:rPr lang="en-US" sz="2000" i="1" dirty="0" smtClean="0">
                <a:solidFill>
                  <a:srgbClr val="800000"/>
                </a:solidFill>
              </a:rPr>
              <a:t>; and there was </a:t>
            </a:r>
            <a:r>
              <a:rPr lang="en-US" sz="2000" b="1" i="1" dirty="0" smtClean="0">
                <a:solidFill>
                  <a:srgbClr val="800000"/>
                </a:solidFill>
              </a:rPr>
              <a:t>a great earthquake</a:t>
            </a:r>
            <a:r>
              <a:rPr lang="en-US" sz="2000" i="1" dirty="0" smtClean="0">
                <a:solidFill>
                  <a:srgbClr val="800000"/>
                </a:solidFill>
              </a:rPr>
              <a:t>, such a mighty and great earthquake as had </a:t>
            </a:r>
            <a:r>
              <a:rPr lang="en-US" sz="2000" b="1" i="1" dirty="0" smtClean="0">
                <a:solidFill>
                  <a:srgbClr val="800000"/>
                </a:solidFill>
              </a:rPr>
              <a:t>not occurred since men were on the earth</a:t>
            </a:r>
            <a:r>
              <a:rPr lang="en-US" sz="2000" i="1" dirty="0" smtClean="0">
                <a:solidFill>
                  <a:srgbClr val="800000"/>
                </a:solidFill>
              </a:rPr>
              <a:t>.  Now </a:t>
            </a:r>
            <a:r>
              <a:rPr lang="en-US" sz="2000" b="1" i="1" dirty="0" smtClean="0">
                <a:solidFill>
                  <a:srgbClr val="800000"/>
                </a:solidFill>
              </a:rPr>
              <a:t>the </a:t>
            </a:r>
            <a:r>
              <a:rPr lang="en-US" sz="2000" b="1" i="1" u="sng" dirty="0" smtClean="0">
                <a:solidFill>
                  <a:srgbClr val="800000"/>
                </a:solidFill>
              </a:rPr>
              <a:t>great city</a:t>
            </a:r>
            <a:r>
              <a:rPr lang="en-US" sz="2000" b="1" i="1" dirty="0" smtClean="0">
                <a:solidFill>
                  <a:srgbClr val="800000"/>
                </a:solidFill>
              </a:rPr>
              <a:t> was divided into three parts</a:t>
            </a:r>
            <a:r>
              <a:rPr lang="en-US" sz="2000" i="1" dirty="0" smtClean="0">
                <a:solidFill>
                  <a:srgbClr val="800000"/>
                </a:solidFill>
              </a:rPr>
              <a:t>, and </a:t>
            </a:r>
            <a:r>
              <a:rPr lang="en-US" sz="2000" b="1" i="1" dirty="0" smtClean="0">
                <a:solidFill>
                  <a:srgbClr val="800000"/>
                </a:solidFill>
              </a:rPr>
              <a:t>the cities of the </a:t>
            </a:r>
            <a:r>
              <a:rPr lang="en-US" sz="2000" b="1" i="1" dirty="0" err="1" smtClean="0">
                <a:solidFill>
                  <a:srgbClr val="800000"/>
                </a:solidFill>
              </a:rPr>
              <a:t>nations</a:t>
            </a:r>
            <a:r>
              <a:rPr lang="en-US" sz="2000" b="1" i="1" dirty="0" smtClean="0">
                <a:solidFill>
                  <a:srgbClr val="800000"/>
                </a:solidFill>
              </a:rPr>
              <a:t> fell</a:t>
            </a:r>
            <a:r>
              <a:rPr lang="en-US" sz="2000" i="1" dirty="0" smtClean="0">
                <a:solidFill>
                  <a:srgbClr val="800000"/>
                </a:solidFill>
              </a:rPr>
              <a:t>. And </a:t>
            </a:r>
            <a:r>
              <a:rPr lang="en-US" sz="2000" b="1" i="1" dirty="0" smtClean="0">
                <a:solidFill>
                  <a:srgbClr val="800000"/>
                </a:solidFill>
              </a:rPr>
              <a:t>great </a:t>
            </a:r>
            <a:r>
              <a:rPr lang="en-US" sz="2000" b="1" i="1" u="sng" dirty="0" smtClean="0">
                <a:solidFill>
                  <a:srgbClr val="800000"/>
                </a:solidFill>
              </a:rPr>
              <a:t>Babylon</a:t>
            </a:r>
            <a:r>
              <a:rPr lang="en-US" sz="2000" b="1" i="1" dirty="0" smtClean="0">
                <a:solidFill>
                  <a:srgbClr val="800000"/>
                </a:solidFill>
              </a:rPr>
              <a:t> was remembered before God</a:t>
            </a:r>
            <a:r>
              <a:rPr lang="en-US" sz="2000" i="1" dirty="0" smtClean="0">
                <a:solidFill>
                  <a:srgbClr val="800000"/>
                </a:solidFill>
              </a:rPr>
              <a:t>, to give her </a:t>
            </a:r>
            <a:r>
              <a:rPr lang="en-US" sz="2000" b="1" i="1" dirty="0" smtClean="0">
                <a:solidFill>
                  <a:srgbClr val="800000"/>
                </a:solidFill>
              </a:rPr>
              <a:t>the cup of the </a:t>
            </a:r>
            <a:r>
              <a:rPr lang="en-US" sz="2000" b="1" i="1" u="sng" dirty="0" smtClean="0">
                <a:solidFill>
                  <a:srgbClr val="800000"/>
                </a:solidFill>
              </a:rPr>
              <a:t>wine of the fierceness of His wrath</a:t>
            </a:r>
            <a:r>
              <a:rPr lang="en-US" sz="2000" i="1" dirty="0" smtClean="0">
                <a:solidFill>
                  <a:srgbClr val="800000"/>
                </a:solidFill>
              </a:rPr>
              <a:t>.  Then </a:t>
            </a:r>
            <a:r>
              <a:rPr lang="en-US" sz="2000" b="1" i="1" dirty="0" smtClean="0">
                <a:solidFill>
                  <a:srgbClr val="800000"/>
                </a:solidFill>
              </a:rPr>
              <a:t>every island fled away</a:t>
            </a:r>
            <a:r>
              <a:rPr lang="en-US" sz="2000" i="1" dirty="0" smtClean="0">
                <a:solidFill>
                  <a:srgbClr val="800000"/>
                </a:solidFill>
              </a:rPr>
              <a:t>, and the </a:t>
            </a:r>
            <a:r>
              <a:rPr lang="en-US" sz="2000" b="1" i="1" dirty="0" smtClean="0">
                <a:solidFill>
                  <a:srgbClr val="800000"/>
                </a:solidFill>
              </a:rPr>
              <a:t>mountains were not found</a:t>
            </a:r>
            <a:r>
              <a:rPr lang="en-US" sz="2000" i="1" dirty="0" smtClean="0">
                <a:solidFill>
                  <a:srgbClr val="800000"/>
                </a:solidFill>
              </a:rPr>
              <a:t>.  And </a:t>
            </a:r>
            <a:r>
              <a:rPr lang="en-US" sz="2000" b="1" i="1" dirty="0" smtClean="0">
                <a:solidFill>
                  <a:srgbClr val="800000"/>
                </a:solidFill>
              </a:rPr>
              <a:t>great hail from heaven fell upon men</a:t>
            </a:r>
            <a:r>
              <a:rPr lang="en-US" sz="2000" i="1" dirty="0" smtClean="0">
                <a:solidFill>
                  <a:srgbClr val="800000"/>
                </a:solidFill>
              </a:rPr>
              <a:t>, each hailstone about the weight of a talent. … </a:t>
            </a:r>
            <a:r>
              <a:rPr lang="en-US" sz="2000" dirty="0" smtClean="0"/>
              <a:t>(</a:t>
            </a:r>
            <a:r>
              <a:rPr lang="en-US" sz="2000" b="1" dirty="0" smtClean="0">
                <a:solidFill>
                  <a:srgbClr val="800000"/>
                </a:solidFill>
              </a:rPr>
              <a:t>Revelation 16:18-21</a:t>
            </a:r>
            <a:r>
              <a:rPr lang="en-US" sz="2000" dirty="0" smtClean="0"/>
              <a:t>)</a:t>
            </a:r>
          </a:p>
          <a:p>
            <a:pPr marL="346075" lvl="0" indent="-346075">
              <a:buFont typeface="+mj-lt"/>
              <a:buAutoNum type="arabicPeriod" startAt="13"/>
            </a:pPr>
            <a:r>
              <a:rPr lang="en-US" sz="2000" dirty="0" smtClean="0"/>
              <a:t>Does </a:t>
            </a:r>
            <a:r>
              <a:rPr lang="en-US" sz="2000" dirty="0"/>
              <a:t>this represent final destruction?  How do you know?</a:t>
            </a:r>
            <a:endParaRPr lang="en-US" sz="2000" dirty="0" smtClean="0"/>
          </a:p>
          <a:p>
            <a:r>
              <a:rPr lang="en-US" sz="2000" dirty="0" smtClean="0"/>
              <a:t>No, similar to scene of sixth seal and finality of seventh trumpet.</a:t>
            </a:r>
          </a:p>
          <a:p>
            <a:r>
              <a:rPr lang="en-US" sz="2000" dirty="0" smtClean="0"/>
              <a:t>Plus, after the </a:t>
            </a:r>
            <a:r>
              <a:rPr lang="en-US" sz="2000" i="1" dirty="0" smtClean="0">
                <a:solidFill>
                  <a:srgbClr val="800000"/>
                </a:solidFill>
              </a:rPr>
              <a:t>“great hail from heaven”</a:t>
            </a:r>
            <a:r>
              <a:rPr lang="en-US" sz="2000" dirty="0" smtClean="0"/>
              <a:t> falls, men still have an opportunity to repent … (</a:t>
            </a:r>
            <a:r>
              <a:rPr lang="en-US" sz="2000" b="1" dirty="0" smtClean="0">
                <a:solidFill>
                  <a:srgbClr val="800000"/>
                </a:solidFill>
              </a:rPr>
              <a:t>Hebrews 9:27</a:t>
            </a:r>
            <a:r>
              <a:rPr lang="en-US" sz="2000" dirty="0" smtClean="0"/>
              <a:t>).</a:t>
            </a:r>
          </a:p>
        </p:txBody>
      </p:sp>
    </p:spTree>
    <p:extLst>
      <p:ext uri="{BB962C8B-B14F-4D97-AF65-F5344CB8AC3E}">
        <p14:creationId xmlns:p14="http://schemas.microsoft.com/office/powerpoint/2010/main" val="269361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the Woman’s Fault, You Gave Me</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14"/>
            </a:pPr>
            <a:r>
              <a:rPr lang="en-US" sz="2000" dirty="0"/>
              <a:t>Why is men’s response to this plague so unjust and shameful?</a:t>
            </a:r>
            <a:endParaRPr lang="en-US" sz="2000" dirty="0" smtClean="0"/>
          </a:p>
          <a:p>
            <a:pPr marL="0" indent="0">
              <a:buNone/>
            </a:pPr>
            <a:r>
              <a:rPr lang="en-US" sz="2000" i="1" dirty="0" smtClean="0">
                <a:solidFill>
                  <a:srgbClr val="800000"/>
                </a:solidFill>
              </a:rPr>
              <a:t>… Men </a:t>
            </a:r>
            <a:r>
              <a:rPr lang="en-US" sz="2000" b="1" i="1" dirty="0">
                <a:solidFill>
                  <a:srgbClr val="800000"/>
                </a:solidFill>
              </a:rPr>
              <a:t>blasphemed God</a:t>
            </a:r>
            <a:r>
              <a:rPr lang="en-US" sz="2000" i="1" dirty="0">
                <a:solidFill>
                  <a:srgbClr val="800000"/>
                </a:solidFill>
              </a:rPr>
              <a:t> because of the plague of the hail, since that plague was </a:t>
            </a:r>
            <a:r>
              <a:rPr lang="en-US" sz="2000" b="1" i="1" dirty="0">
                <a:solidFill>
                  <a:srgbClr val="800000"/>
                </a:solidFill>
              </a:rPr>
              <a:t>exceedingly great</a:t>
            </a:r>
            <a:r>
              <a:rPr lang="en-US" sz="2000" i="1" dirty="0" smtClean="0">
                <a:solidFill>
                  <a:srgbClr val="800000"/>
                </a:solidFill>
              </a:rPr>
              <a:t>. </a:t>
            </a:r>
            <a:r>
              <a:rPr lang="en-US" sz="2000" dirty="0" smtClean="0"/>
              <a:t>(</a:t>
            </a:r>
            <a:r>
              <a:rPr lang="en-US" sz="2000" b="1" dirty="0" smtClean="0">
                <a:solidFill>
                  <a:srgbClr val="800000"/>
                </a:solidFill>
              </a:rPr>
              <a:t>Revelation 16:21</a:t>
            </a:r>
            <a:r>
              <a:rPr lang="en-US" sz="2000" dirty="0" smtClean="0"/>
              <a:t>)</a:t>
            </a:r>
          </a:p>
          <a:p>
            <a:r>
              <a:rPr lang="en-US" sz="2000" dirty="0" smtClean="0"/>
              <a:t>Represents the extreme </a:t>
            </a:r>
            <a:r>
              <a:rPr lang="en-US" sz="2000" b="1" i="1" dirty="0" smtClean="0"/>
              <a:t>hardened</a:t>
            </a:r>
            <a:r>
              <a:rPr lang="en-US" sz="2000" dirty="0" smtClean="0"/>
              <a:t> nature of these people (contrast </a:t>
            </a:r>
            <a:r>
              <a:rPr lang="en-US" sz="2000" b="1" dirty="0" smtClean="0">
                <a:solidFill>
                  <a:srgbClr val="800000"/>
                </a:solidFill>
              </a:rPr>
              <a:t>Exo. 9:27-35</a:t>
            </a:r>
            <a:r>
              <a:rPr lang="en-US" sz="2000" dirty="0" smtClean="0"/>
              <a:t>).</a:t>
            </a:r>
          </a:p>
          <a:p>
            <a:r>
              <a:rPr lang="en-US" sz="2000" dirty="0" smtClean="0"/>
              <a:t>They insist on blaming God instead of taking </a:t>
            </a:r>
            <a:r>
              <a:rPr lang="en-US" sz="2000" b="1" i="1" dirty="0" smtClean="0"/>
              <a:t>responsibility</a:t>
            </a:r>
            <a:r>
              <a:rPr lang="en-US" sz="2000" dirty="0" smtClean="0"/>
              <a:t> and </a:t>
            </a:r>
            <a:r>
              <a:rPr lang="en-US" sz="2000" b="1" i="1" dirty="0" smtClean="0"/>
              <a:t>repenting</a:t>
            </a:r>
            <a:r>
              <a:rPr lang="en-US" sz="2000" dirty="0" smtClean="0"/>
              <a:t> (</a:t>
            </a:r>
            <a:r>
              <a:rPr lang="en-US" sz="2000" b="1" dirty="0" smtClean="0">
                <a:solidFill>
                  <a:srgbClr val="800000"/>
                </a:solidFill>
              </a:rPr>
              <a:t>Gen. 3</a:t>
            </a:r>
            <a:r>
              <a:rPr lang="en-US" sz="2000" dirty="0" smtClean="0"/>
              <a:t>).</a:t>
            </a:r>
          </a:p>
          <a:p>
            <a:r>
              <a:rPr lang="en-US" sz="2000" dirty="0" smtClean="0"/>
              <a:t>Warns against the </a:t>
            </a:r>
            <a:r>
              <a:rPr lang="en-US" sz="2000" b="1" i="1" dirty="0" smtClean="0"/>
              <a:t>hardening, deceiving </a:t>
            </a:r>
            <a:r>
              <a:rPr lang="en-US" sz="2000" dirty="0" smtClean="0"/>
              <a:t>nature of sin, destroying man’s ability to rightly, morally judge (</a:t>
            </a:r>
            <a:r>
              <a:rPr lang="en-US" sz="2000" b="1" dirty="0" smtClean="0">
                <a:solidFill>
                  <a:srgbClr val="800000"/>
                </a:solidFill>
              </a:rPr>
              <a:t>Ephesians 4:17-19; Romans 1:21-32</a:t>
            </a:r>
            <a:r>
              <a:rPr lang="en-US" sz="2000" dirty="0" smtClean="0"/>
              <a:t>).</a:t>
            </a:r>
          </a:p>
          <a:p>
            <a:pPr marL="0" indent="0">
              <a:buNone/>
            </a:pPr>
            <a:r>
              <a:rPr lang="en-US" sz="2000" b="1" i="1" dirty="0">
                <a:solidFill>
                  <a:srgbClr val="800000"/>
                </a:solidFill>
              </a:rPr>
              <a:t>Beware</a:t>
            </a:r>
            <a:r>
              <a:rPr lang="en-US" sz="2000" i="1" dirty="0">
                <a:solidFill>
                  <a:srgbClr val="800000"/>
                </a:solidFill>
              </a:rPr>
              <a:t>, brethren, lest there be in any of you </a:t>
            </a:r>
            <a:r>
              <a:rPr lang="en-US" sz="2000" b="1" i="1" dirty="0">
                <a:solidFill>
                  <a:srgbClr val="800000"/>
                </a:solidFill>
              </a:rPr>
              <a:t>an evil heart of unbelief in departing </a:t>
            </a:r>
            <a:r>
              <a:rPr lang="en-US" sz="2000" i="1" dirty="0">
                <a:solidFill>
                  <a:srgbClr val="800000"/>
                </a:solidFill>
              </a:rPr>
              <a:t>from the living God</a:t>
            </a:r>
            <a:r>
              <a:rPr lang="en-US" sz="2000" i="1" dirty="0" smtClean="0">
                <a:solidFill>
                  <a:srgbClr val="800000"/>
                </a:solidFill>
              </a:rPr>
              <a:t>; but </a:t>
            </a:r>
            <a:r>
              <a:rPr lang="en-US" sz="2000" b="1" i="1" u="sng" dirty="0">
                <a:solidFill>
                  <a:srgbClr val="800000"/>
                </a:solidFill>
              </a:rPr>
              <a:t>exhort</a:t>
            </a:r>
            <a:r>
              <a:rPr lang="en-US" sz="2000" b="1" i="1" dirty="0">
                <a:solidFill>
                  <a:srgbClr val="800000"/>
                </a:solidFill>
              </a:rPr>
              <a:t> one another </a:t>
            </a:r>
            <a:r>
              <a:rPr lang="en-US" sz="2000" b="1" i="1" u="sng" dirty="0">
                <a:solidFill>
                  <a:srgbClr val="800000"/>
                </a:solidFill>
              </a:rPr>
              <a:t>daily</a:t>
            </a:r>
            <a:r>
              <a:rPr lang="en-US" sz="2000" i="1" dirty="0">
                <a:solidFill>
                  <a:srgbClr val="800000"/>
                </a:solidFill>
              </a:rPr>
              <a:t>, while it is called </a:t>
            </a:r>
            <a:r>
              <a:rPr lang="en-US" sz="2000" i="1" dirty="0" smtClean="0">
                <a:solidFill>
                  <a:srgbClr val="800000"/>
                </a:solidFill>
              </a:rPr>
              <a:t>“</a:t>
            </a:r>
            <a:r>
              <a:rPr lang="en-US" sz="2000" b="1" i="1" dirty="0" smtClean="0">
                <a:solidFill>
                  <a:srgbClr val="800000"/>
                </a:solidFill>
              </a:rPr>
              <a:t>Today</a:t>
            </a:r>
            <a:r>
              <a:rPr lang="en-US" sz="2000" i="1" dirty="0" smtClean="0">
                <a:solidFill>
                  <a:srgbClr val="800000"/>
                </a:solidFill>
              </a:rPr>
              <a:t>,” </a:t>
            </a:r>
            <a:r>
              <a:rPr lang="en-US" sz="2000" b="1" i="1" dirty="0">
                <a:solidFill>
                  <a:srgbClr val="800000"/>
                </a:solidFill>
              </a:rPr>
              <a:t>lest any of you be </a:t>
            </a:r>
            <a:r>
              <a:rPr lang="en-US" sz="2000" b="1" i="1" u="sng" dirty="0">
                <a:solidFill>
                  <a:srgbClr val="800000"/>
                </a:solidFill>
              </a:rPr>
              <a:t>hardened</a:t>
            </a:r>
            <a:r>
              <a:rPr lang="en-US" sz="2000" b="1" i="1" dirty="0">
                <a:solidFill>
                  <a:srgbClr val="800000"/>
                </a:solidFill>
              </a:rPr>
              <a:t> through the </a:t>
            </a:r>
            <a:r>
              <a:rPr lang="en-US" sz="2000" b="1" i="1" u="sng" dirty="0">
                <a:solidFill>
                  <a:srgbClr val="800000"/>
                </a:solidFill>
              </a:rPr>
              <a:t>deceitfulness</a:t>
            </a:r>
            <a:r>
              <a:rPr lang="en-US" sz="2000" b="1" i="1" dirty="0">
                <a:solidFill>
                  <a:srgbClr val="800000"/>
                </a:solidFill>
              </a:rPr>
              <a:t> of </a:t>
            </a:r>
            <a:r>
              <a:rPr lang="en-US" sz="2000" b="1" i="1" u="sng" dirty="0">
                <a:solidFill>
                  <a:srgbClr val="800000"/>
                </a:solidFill>
              </a:rPr>
              <a:t>sin</a:t>
            </a:r>
            <a:r>
              <a:rPr lang="en-US" sz="2000" i="1" dirty="0" smtClean="0">
                <a:solidFill>
                  <a:srgbClr val="800000"/>
                </a:solidFill>
              </a:rPr>
              <a:t>.  For </a:t>
            </a:r>
            <a:r>
              <a:rPr lang="en-US" sz="2000" i="1" dirty="0">
                <a:solidFill>
                  <a:srgbClr val="800000"/>
                </a:solidFill>
              </a:rPr>
              <a:t>we have become partakers of Christ </a:t>
            </a:r>
            <a:r>
              <a:rPr lang="en-US" sz="2000" b="1" i="1" u="sng" dirty="0">
                <a:solidFill>
                  <a:srgbClr val="800000"/>
                </a:solidFill>
              </a:rPr>
              <a:t>if</a:t>
            </a:r>
            <a:r>
              <a:rPr lang="en-US" sz="2000" b="1" i="1" dirty="0">
                <a:solidFill>
                  <a:srgbClr val="800000"/>
                </a:solidFill>
              </a:rPr>
              <a:t> we hold the beginning of our confidence </a:t>
            </a:r>
            <a:r>
              <a:rPr lang="en-US" sz="2000" b="1" i="1" u="sng" dirty="0">
                <a:solidFill>
                  <a:srgbClr val="800000"/>
                </a:solidFill>
              </a:rPr>
              <a:t>steadfast to the </a:t>
            </a:r>
            <a:r>
              <a:rPr lang="en-US" sz="2000" b="1" i="1" u="sng" dirty="0" smtClean="0">
                <a:solidFill>
                  <a:srgbClr val="800000"/>
                </a:solidFill>
              </a:rPr>
              <a:t>end</a:t>
            </a:r>
            <a:r>
              <a:rPr lang="en-US" sz="2000" b="1" i="1" dirty="0" smtClean="0">
                <a:solidFill>
                  <a:srgbClr val="800000"/>
                </a:solidFill>
              </a:rPr>
              <a:t> </a:t>
            </a:r>
            <a:r>
              <a:rPr lang="en-US" sz="2000" i="1" dirty="0" smtClean="0">
                <a:solidFill>
                  <a:srgbClr val="800000"/>
                </a:solidFill>
              </a:rPr>
              <a:t>… </a:t>
            </a:r>
            <a:r>
              <a:rPr lang="en-US" sz="2000" dirty="0"/>
              <a:t>(</a:t>
            </a:r>
            <a:r>
              <a:rPr lang="en-US" sz="2000" b="1" dirty="0">
                <a:solidFill>
                  <a:srgbClr val="800000"/>
                </a:solidFill>
              </a:rPr>
              <a:t>Hebrews </a:t>
            </a:r>
            <a:r>
              <a:rPr lang="en-US" sz="2000" b="1" dirty="0" smtClean="0">
                <a:solidFill>
                  <a:srgbClr val="800000"/>
                </a:solidFill>
              </a:rPr>
              <a:t>3:12-14</a:t>
            </a:r>
            <a:r>
              <a:rPr lang="en-US" sz="2000" dirty="0" smtClean="0"/>
              <a:t>)</a:t>
            </a:r>
          </a:p>
          <a:p>
            <a:r>
              <a:rPr lang="en-US" sz="2000" dirty="0" smtClean="0"/>
              <a:t>Do we take responsibility for our faults &amp; sins, or do we blame others – or God?</a:t>
            </a:r>
          </a:p>
        </p:txBody>
      </p:sp>
    </p:spTree>
    <p:extLst>
      <p:ext uri="{BB962C8B-B14F-4D97-AF65-F5344CB8AC3E}">
        <p14:creationId xmlns:p14="http://schemas.microsoft.com/office/powerpoint/2010/main" val="357919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18 – </a:t>
            </a:r>
            <a:r>
              <a:rPr lang="en-US" sz="1800" dirty="0" smtClean="0"/>
              <a:t>The Scarlet Woman and Beast</a:t>
            </a:r>
            <a:endParaRPr lang="en-US" sz="1800" b="1" dirty="0"/>
          </a:p>
        </p:txBody>
      </p:sp>
    </p:spTree>
    <p:extLst>
      <p:ext uri="{BB962C8B-B14F-4D97-AF65-F5344CB8AC3E}">
        <p14:creationId xmlns:p14="http://schemas.microsoft.com/office/powerpoint/2010/main" val="2341131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26360</TotalTime>
  <Words>3979</Words>
  <Application>Microsoft Office PowerPoint</Application>
  <PresentationFormat>On-screen Show (16:9)</PresentationFormat>
  <Paragraphs>202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Trebuchet MS</vt:lpstr>
      <vt:lpstr>Impact</vt:lpstr>
      <vt:lpstr>Times New Roman</vt:lpstr>
      <vt:lpstr>Wingdings</vt:lpstr>
      <vt:lpstr>the_lion_of_the_tribe_of_judah-still-16x9</vt:lpstr>
      <vt:lpstr>Revelation Defending God and Encouraging His Saints</vt:lpstr>
      <vt:lpstr>PowerPoint Presentation</vt:lpstr>
      <vt:lpstr>“Thief in the Night”</vt:lpstr>
      <vt:lpstr>The Battle of Armageddon</vt:lpstr>
      <vt:lpstr>PowerPoint Presentation</vt:lpstr>
      <vt:lpstr>Destroying the Air</vt:lpstr>
      <vt:lpstr>End of the World – Again?</vt:lpstr>
      <vt:lpstr>It’s the Woman’s Fault, You Gave Me</vt:lpstr>
      <vt:lpstr>Revelation Defending God and Encouraging His Saints</vt:lpstr>
      <vt:lpstr>“Have You Seen This, O Son of Man?”</vt:lpstr>
      <vt:lpstr>The God Who Seeks Our Understanding</vt:lpstr>
      <vt:lpstr>Contrasting Sides</vt:lpstr>
      <vt:lpstr>PowerPoint Presentation</vt:lpstr>
      <vt:lpstr>“Who Sits on Many Waters”</vt:lpstr>
      <vt:lpstr>A Powerful Harlot</vt:lpstr>
      <vt:lpstr>The Great Harlot’s Transport</vt:lpstr>
      <vt:lpstr>“Babylon the Great”</vt:lpstr>
      <vt:lpstr>Similar Harlots</vt:lpstr>
      <vt:lpstr>Similar Harlots</vt:lpstr>
      <vt:lpstr>John’s Amazement</vt:lpstr>
      <vt:lpstr>PowerPoint Presentation</vt:lpstr>
      <vt:lpstr>Back From The Brink of Disaster</vt:lpstr>
      <vt:lpstr>The Seven Heads of the Scarlet Beast</vt:lpstr>
      <vt:lpstr>The Seven Horns of the Scarlet Beast</vt:lpstr>
      <vt:lpstr>“The Harlot Who Sits on Many Waters”</vt:lpstr>
      <vt:lpstr>Spirit of ill Will &amp; Treachery</vt:lpstr>
      <vt:lpstr>Who Is the Beast?  The Harlot?</vt:lpstr>
      <vt:lpstr>Relation between Beast &amp; Harlot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C. Trevor Bowen</cp:lastModifiedBy>
  <cp:revision>3846</cp:revision>
  <cp:lastPrinted>2017-06-04T13:57:13Z</cp:lastPrinted>
  <dcterms:created xsi:type="dcterms:W3CDTF">2017-04-01T00:42:32Z</dcterms:created>
  <dcterms:modified xsi:type="dcterms:W3CDTF">2017-06-07T23:26:24Z</dcterms:modified>
</cp:coreProperties>
</file>