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93" r:id="rId2"/>
    <p:sldId id="486" r:id="rId3"/>
    <p:sldId id="474" r:id="rId4"/>
    <p:sldId id="475" r:id="rId5"/>
    <p:sldId id="476" r:id="rId6"/>
    <p:sldId id="479" r:id="rId7"/>
    <p:sldId id="480" r:id="rId8"/>
    <p:sldId id="481" r:id="rId9"/>
    <p:sldId id="509" r:id="rId10"/>
    <p:sldId id="516" r:id="rId11"/>
    <p:sldId id="517" r:id="rId12"/>
    <p:sldId id="518" r:id="rId13"/>
    <p:sldId id="522" r:id="rId14"/>
    <p:sldId id="523" r:id="rId15"/>
    <p:sldId id="524" r:id="rId16"/>
    <p:sldId id="525" r:id="rId17"/>
    <p:sldId id="526" r:id="rId18"/>
    <p:sldId id="527" r:id="rId19"/>
    <p:sldId id="543" r:id="rId20"/>
    <p:sldId id="544" r:id="rId21"/>
    <p:sldId id="519" r:id="rId22"/>
    <p:sldId id="541" r:id="rId23"/>
    <p:sldId id="520" r:id="rId24"/>
    <p:sldId id="542" r:id="rId25"/>
    <p:sldId id="521" r:id="rId26"/>
    <p:sldId id="546" r:id="rId27"/>
    <p:sldId id="547" r:id="rId28"/>
  </p:sldIdLst>
  <p:sldSz cx="9144000" cy="5143500" type="screen16x9"/>
  <p:notesSz cx="7102475" cy="9369425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Impact" panose="020B0806030902050204" pitchFamily="3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B1B6B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6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BA463D2-8CFA-42C7-9E7A-A254791D8B3F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C2E47C3-C2AB-4CB0-BBCD-723064B2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9D3B-D414-449C-B505-68698A20A20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6257-F59A-4451-B33C-571F0B0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18 – </a:t>
            </a:r>
            <a:r>
              <a:rPr lang="en-US" sz="1800" dirty="0" smtClean="0"/>
              <a:t>The Scarlet Woman and Beast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411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</a:t>
            </a:r>
            <a:r>
              <a:rPr lang="en-US" sz="1800" b="1" dirty="0" smtClean="0"/>
              <a:t>19 </a:t>
            </a:r>
            <a:r>
              <a:rPr lang="en-US" sz="1800" b="1" smtClean="0"/>
              <a:t>– </a:t>
            </a:r>
            <a:r>
              <a:rPr lang="en-US" sz="1800"/>
              <a:t>The Fall of the Great Harlot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842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Great Fall to Be </a:t>
            </a:r>
            <a:r>
              <a:rPr lang="en-US" dirty="0" smtClean="0"/>
              <a:t>Avoided</a:t>
            </a:r>
          </a:p>
          <a:p>
            <a:r>
              <a:rPr lang="en-US" dirty="0" smtClean="0"/>
              <a:t>Revelation 18:1-8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of the Harlot in the 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Compare the description of this </a:t>
            </a:r>
            <a:r>
              <a:rPr lang="en-US" sz="2000" dirty="0" smtClean="0"/>
              <a:t>harlot’s destruction and condemnation </a:t>
            </a:r>
            <a:r>
              <a:rPr lang="en-US" sz="2000" dirty="0"/>
              <a:t>to similar uses of this symbol in Old Testament prophecy (</a:t>
            </a:r>
            <a:r>
              <a:rPr lang="en-US" sz="2000" b="1" dirty="0">
                <a:solidFill>
                  <a:srgbClr val="800000"/>
                </a:solidFill>
              </a:rPr>
              <a:t>Nahum 3:1-7; Isaiah 23:15-18; 47:1-15; 1:21; </a:t>
            </a:r>
            <a:r>
              <a:rPr lang="en-US" sz="2000" b="1" dirty="0" smtClean="0">
                <a:solidFill>
                  <a:srgbClr val="800000"/>
                </a:solidFill>
              </a:rPr>
              <a:t>Jer. </a:t>
            </a:r>
            <a:r>
              <a:rPr lang="en-US" sz="2000" b="1" dirty="0">
                <a:solidFill>
                  <a:srgbClr val="800000"/>
                </a:solidFill>
              </a:rPr>
              <a:t>2:20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 description of the harlot and her sins were provided chapter 17.</a:t>
            </a:r>
          </a:p>
          <a:p>
            <a:r>
              <a:rPr lang="en-US" sz="2000" dirty="0" smtClean="0"/>
              <a:t>Many similarities were observed then.</a:t>
            </a:r>
          </a:p>
          <a:p>
            <a:r>
              <a:rPr lang="en-US" sz="2000" dirty="0" smtClean="0"/>
              <a:t>Her arrogance, attitude toward judgment, and final destruction are shown here in 18.</a:t>
            </a:r>
          </a:p>
          <a:p>
            <a:r>
              <a:rPr lang="en-US" sz="2000" dirty="0" smtClean="0"/>
              <a:t>For the sake of time, we will pass over revisiting these passages establishing more similarities …</a:t>
            </a:r>
          </a:p>
        </p:txBody>
      </p:sp>
    </p:spTree>
    <p:extLst>
      <p:ext uri="{BB962C8B-B14F-4D97-AF65-F5344CB8AC3E}">
        <p14:creationId xmlns:p14="http://schemas.microsoft.com/office/powerpoint/2010/main" val="30896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Harlots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Nineveh, Capital of Assyria – Harlot of Conquest &amp; Cruelty: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Woe </a:t>
            </a:r>
            <a:r>
              <a:rPr lang="en-US" sz="2000" i="1" dirty="0">
                <a:solidFill>
                  <a:srgbClr val="800000"/>
                </a:solidFill>
              </a:rPr>
              <a:t>to </a:t>
            </a:r>
            <a:r>
              <a:rPr lang="en-US" sz="2000" b="1" i="1" dirty="0">
                <a:solidFill>
                  <a:srgbClr val="800000"/>
                </a:solidFill>
              </a:rPr>
              <a:t>the bloody city</a:t>
            </a:r>
            <a:r>
              <a:rPr lang="en-US" sz="2000" i="1" dirty="0">
                <a:solidFill>
                  <a:srgbClr val="800000"/>
                </a:solidFill>
              </a:rPr>
              <a:t>! It is all </a:t>
            </a:r>
            <a:r>
              <a:rPr lang="en-US" sz="2000" b="1" i="1" dirty="0">
                <a:solidFill>
                  <a:srgbClr val="800000"/>
                </a:solidFill>
              </a:rPr>
              <a:t>full of lies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robbery</a:t>
            </a:r>
            <a:r>
              <a:rPr lang="en-US" sz="2000" i="1" dirty="0">
                <a:solidFill>
                  <a:srgbClr val="800000"/>
                </a:solidFill>
              </a:rPr>
              <a:t>. Its victim never departs</a:t>
            </a:r>
            <a:r>
              <a:rPr lang="en-US" sz="2000" i="1" dirty="0" smtClean="0">
                <a:solidFill>
                  <a:srgbClr val="800000"/>
                </a:solidFill>
              </a:rPr>
              <a:t>.  The </a:t>
            </a:r>
            <a:r>
              <a:rPr lang="en-US" sz="2000" i="1" dirty="0">
                <a:solidFill>
                  <a:srgbClr val="800000"/>
                </a:solidFill>
              </a:rPr>
              <a:t>noise of a </a:t>
            </a:r>
            <a:r>
              <a:rPr lang="en-US" sz="2000" b="1" i="1" dirty="0">
                <a:solidFill>
                  <a:srgbClr val="800000"/>
                </a:solidFill>
              </a:rPr>
              <a:t>whip</a:t>
            </a:r>
            <a:r>
              <a:rPr lang="en-US" sz="2000" i="1" dirty="0">
                <a:solidFill>
                  <a:srgbClr val="800000"/>
                </a:solidFill>
              </a:rPr>
              <a:t> And the noise of rattling wheels, Of galloping horses, Of clattering chariots</a:t>
            </a:r>
            <a:r>
              <a:rPr lang="en-US" sz="2000" i="1" dirty="0" smtClean="0">
                <a:solidFill>
                  <a:srgbClr val="800000"/>
                </a:solidFill>
              </a:rPr>
              <a:t>!  Horsemen </a:t>
            </a:r>
            <a:r>
              <a:rPr lang="en-US" sz="2000" i="1" dirty="0">
                <a:solidFill>
                  <a:srgbClr val="800000"/>
                </a:solidFill>
              </a:rPr>
              <a:t>charge with bright sword and glittering spear. There is </a:t>
            </a:r>
            <a:r>
              <a:rPr lang="en-US" sz="2000" b="1" i="1" dirty="0">
                <a:solidFill>
                  <a:srgbClr val="800000"/>
                </a:solidFill>
              </a:rPr>
              <a:t>a multitude of slain, A great number of bodies, Countless </a:t>
            </a:r>
            <a:r>
              <a:rPr lang="en-US" sz="2000" b="1" i="1" dirty="0" smtClean="0">
                <a:solidFill>
                  <a:srgbClr val="800000"/>
                </a:solidFill>
              </a:rPr>
              <a:t>corpses </a:t>
            </a:r>
            <a:r>
              <a:rPr lang="en-US" sz="2000" i="1" dirty="0" smtClean="0">
                <a:solidFill>
                  <a:srgbClr val="800000"/>
                </a:solidFill>
              </a:rPr>
              <a:t>– </a:t>
            </a:r>
            <a:r>
              <a:rPr lang="en-US" sz="2000" b="1" i="1" dirty="0" smtClean="0">
                <a:solidFill>
                  <a:srgbClr val="800000"/>
                </a:solidFill>
              </a:rPr>
              <a:t>They stumble </a:t>
            </a:r>
            <a:r>
              <a:rPr lang="en-US" sz="2000" b="1" i="1" dirty="0">
                <a:solidFill>
                  <a:srgbClr val="800000"/>
                </a:solidFill>
              </a:rPr>
              <a:t>over the </a:t>
            </a:r>
            <a:r>
              <a:rPr lang="en-US" sz="2000" b="1" i="1" dirty="0" smtClean="0">
                <a:solidFill>
                  <a:srgbClr val="800000"/>
                </a:solidFill>
              </a:rPr>
              <a:t>corpses </a:t>
            </a:r>
            <a:r>
              <a:rPr lang="en-US" sz="2000" i="1" dirty="0" smtClean="0">
                <a:solidFill>
                  <a:srgbClr val="800000"/>
                </a:solidFill>
              </a:rPr>
              <a:t>– </a:t>
            </a:r>
            <a:r>
              <a:rPr lang="en-US" sz="2000" b="1" i="1" dirty="0" smtClean="0">
                <a:solidFill>
                  <a:srgbClr val="800000"/>
                </a:solidFill>
              </a:rPr>
              <a:t>because of </a:t>
            </a:r>
            <a:r>
              <a:rPr lang="en-US" sz="2000" b="1" i="1" dirty="0">
                <a:solidFill>
                  <a:srgbClr val="800000"/>
                </a:solidFill>
              </a:rPr>
              <a:t>the multitude of </a:t>
            </a:r>
            <a:r>
              <a:rPr lang="en-US" sz="2000" b="1" i="1" u="sng" dirty="0">
                <a:solidFill>
                  <a:srgbClr val="800000"/>
                </a:solidFill>
              </a:rPr>
              <a:t>harlotries</a:t>
            </a:r>
            <a:r>
              <a:rPr lang="en-US" sz="2000" b="1" i="1" dirty="0">
                <a:solidFill>
                  <a:srgbClr val="800000"/>
                </a:solidFill>
              </a:rPr>
              <a:t> of the </a:t>
            </a:r>
            <a:r>
              <a:rPr lang="en-US" sz="2000" b="1" i="1" u="sng" dirty="0">
                <a:solidFill>
                  <a:srgbClr val="800000"/>
                </a:solidFill>
              </a:rPr>
              <a:t>seductive harlot</a:t>
            </a:r>
            <a:r>
              <a:rPr lang="en-US" sz="2000" b="1" i="1" dirty="0">
                <a:solidFill>
                  <a:srgbClr val="800000"/>
                </a:solidFill>
              </a:rPr>
              <a:t>, The </a:t>
            </a:r>
            <a:r>
              <a:rPr lang="en-US" sz="2000" b="1" i="1" u="sng" dirty="0">
                <a:solidFill>
                  <a:srgbClr val="800000"/>
                </a:solidFill>
              </a:rPr>
              <a:t>mistress of sorceries</a:t>
            </a:r>
            <a:r>
              <a:rPr lang="en-US" sz="2000" b="1" i="1" dirty="0">
                <a:solidFill>
                  <a:srgbClr val="800000"/>
                </a:solidFill>
              </a:rPr>
              <a:t>, Who </a:t>
            </a:r>
            <a:r>
              <a:rPr lang="en-US" sz="2000" b="1" i="1" u="sng" dirty="0">
                <a:solidFill>
                  <a:srgbClr val="800000"/>
                </a:solidFill>
              </a:rPr>
              <a:t>sells nations through her harlotries</a:t>
            </a:r>
            <a:r>
              <a:rPr lang="en-US" sz="2000" b="1" i="1" dirty="0">
                <a:solidFill>
                  <a:srgbClr val="800000"/>
                </a:solidFill>
              </a:rPr>
              <a:t>, And families through her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sorceries</a:t>
            </a:r>
            <a:r>
              <a:rPr lang="en-US" sz="2000" i="1" dirty="0" smtClean="0">
                <a:solidFill>
                  <a:srgbClr val="800000"/>
                </a:solidFill>
              </a:rPr>
              <a:t>.  “Behold</a:t>
            </a:r>
            <a:r>
              <a:rPr lang="en-US" sz="2000" i="1" dirty="0">
                <a:solidFill>
                  <a:srgbClr val="800000"/>
                </a:solidFill>
              </a:rPr>
              <a:t>, I am against you</a:t>
            </a:r>
            <a:r>
              <a:rPr lang="en-US" sz="2000" i="1" dirty="0" smtClean="0">
                <a:solidFill>
                  <a:srgbClr val="800000"/>
                </a:solidFill>
              </a:rPr>
              <a:t>,” </a:t>
            </a:r>
            <a:r>
              <a:rPr lang="en-US" sz="2000" i="1" dirty="0">
                <a:solidFill>
                  <a:srgbClr val="800000"/>
                </a:solidFill>
              </a:rPr>
              <a:t>says the LORD of hosts; </a:t>
            </a:r>
            <a:r>
              <a:rPr lang="en-US" sz="2000" i="1" dirty="0" smtClean="0">
                <a:solidFill>
                  <a:srgbClr val="800000"/>
                </a:solidFill>
              </a:rPr>
              <a:t>“I </a:t>
            </a:r>
            <a:r>
              <a:rPr lang="en-US" sz="2000" i="1" dirty="0">
                <a:solidFill>
                  <a:srgbClr val="800000"/>
                </a:solidFill>
              </a:rPr>
              <a:t>will lift your skirts over your face, I will show the nations your nakedness, And the kingdoms your shame. </a:t>
            </a:r>
            <a:r>
              <a:rPr lang="en-US" sz="2000" i="1" dirty="0" smtClean="0">
                <a:solidFill>
                  <a:srgbClr val="800000"/>
                </a:solidFill>
              </a:rPr>
              <a:t>  I </a:t>
            </a:r>
            <a:r>
              <a:rPr lang="en-US" sz="2000" i="1" dirty="0">
                <a:solidFill>
                  <a:srgbClr val="800000"/>
                </a:solidFill>
              </a:rPr>
              <a:t>will cast abominable filth upon you, Make you vile, And make you a spectacle</a:t>
            </a:r>
            <a:r>
              <a:rPr lang="en-US" sz="2000" i="1" dirty="0" smtClean="0">
                <a:solidFill>
                  <a:srgbClr val="800000"/>
                </a:solidFill>
              </a:rPr>
              <a:t>.  It </a:t>
            </a:r>
            <a:r>
              <a:rPr lang="en-US" sz="2000" i="1" dirty="0">
                <a:solidFill>
                  <a:srgbClr val="800000"/>
                </a:solidFill>
              </a:rPr>
              <a:t>shall come to pass that all who look upon you Will flee from you, and say</a:t>
            </a:r>
            <a:r>
              <a:rPr lang="en-US" sz="2000" i="1" dirty="0" smtClean="0">
                <a:solidFill>
                  <a:srgbClr val="800000"/>
                </a:solidFill>
              </a:rPr>
              <a:t>, ‘</a:t>
            </a:r>
            <a:r>
              <a:rPr lang="en-US" sz="2000" b="1" i="1" u="sng" dirty="0" smtClean="0">
                <a:solidFill>
                  <a:srgbClr val="800000"/>
                </a:solidFill>
              </a:rPr>
              <a:t>Nineveh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b="1" i="1" dirty="0">
                <a:solidFill>
                  <a:srgbClr val="800000"/>
                </a:solidFill>
              </a:rPr>
              <a:t>is laid waste! </a:t>
            </a:r>
            <a:r>
              <a:rPr lang="en-US" sz="2000" i="1" dirty="0">
                <a:solidFill>
                  <a:srgbClr val="800000"/>
                </a:solidFill>
              </a:rPr>
              <a:t>Who will bemoan her</a:t>
            </a:r>
            <a:r>
              <a:rPr lang="en-US" sz="2000" i="1" dirty="0" smtClean="0">
                <a:solidFill>
                  <a:srgbClr val="800000"/>
                </a:solidFill>
              </a:rPr>
              <a:t>?’ </a:t>
            </a:r>
            <a:r>
              <a:rPr lang="en-US" sz="2000" i="1" dirty="0">
                <a:solidFill>
                  <a:srgbClr val="800000"/>
                </a:solidFill>
              </a:rPr>
              <a:t>Where shall I seek comforters for you</a:t>
            </a:r>
            <a:r>
              <a:rPr lang="en-US" sz="2000" i="1" dirty="0" smtClean="0">
                <a:solidFill>
                  <a:srgbClr val="800000"/>
                </a:solidFill>
              </a:rPr>
              <a:t>?”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Nahum </a:t>
            </a:r>
            <a:r>
              <a:rPr lang="en-US" sz="2000" b="1" dirty="0" smtClean="0">
                <a:solidFill>
                  <a:srgbClr val="800000"/>
                </a:solidFill>
              </a:rPr>
              <a:t>3:1-7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5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Harlots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Nineveh, Capital of Assyria – Harlot of Conquest &amp; Cruelty.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Babylon, Capital of Babylon </a:t>
            </a:r>
            <a:r>
              <a:rPr lang="en-US" sz="2000" dirty="0"/>
              <a:t>– Harlot of </a:t>
            </a:r>
            <a:r>
              <a:rPr lang="en-US" sz="2000" dirty="0" smtClean="0"/>
              <a:t>Conquest, Cruelty, Wealth &amp; Idolatry: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“Come </a:t>
            </a:r>
            <a:r>
              <a:rPr lang="en-US" sz="2000" i="1" dirty="0">
                <a:solidFill>
                  <a:srgbClr val="800000"/>
                </a:solidFill>
              </a:rPr>
              <a:t>down and sit in the dust, O </a:t>
            </a:r>
            <a:r>
              <a:rPr lang="en-US" sz="2000" b="1" i="1" dirty="0">
                <a:solidFill>
                  <a:srgbClr val="800000"/>
                </a:solidFill>
              </a:rPr>
              <a:t>virgin daughter of Babylon</a:t>
            </a:r>
            <a:r>
              <a:rPr lang="en-US" sz="2000" i="1" dirty="0">
                <a:solidFill>
                  <a:srgbClr val="800000"/>
                </a:solidFill>
              </a:rPr>
              <a:t>; Sit on the ground without a throne, O </a:t>
            </a:r>
            <a:r>
              <a:rPr lang="en-US" sz="2000" b="1" i="1" dirty="0">
                <a:solidFill>
                  <a:srgbClr val="800000"/>
                </a:solidFill>
              </a:rPr>
              <a:t>daughter of the Chaldeans</a:t>
            </a:r>
            <a:r>
              <a:rPr lang="en-US" sz="2000" i="1" dirty="0">
                <a:solidFill>
                  <a:srgbClr val="800000"/>
                </a:solidFill>
              </a:rPr>
              <a:t>! For you shall </a:t>
            </a:r>
            <a:r>
              <a:rPr lang="en-US" sz="2000" b="1" i="1" dirty="0">
                <a:solidFill>
                  <a:srgbClr val="800000"/>
                </a:solidFill>
              </a:rPr>
              <a:t>no more be called Tender and delicate</a:t>
            </a:r>
            <a:r>
              <a:rPr lang="en-US" sz="2000" i="1" dirty="0" smtClean="0">
                <a:solidFill>
                  <a:srgbClr val="800000"/>
                </a:solidFill>
              </a:rPr>
              <a:t>.  Take </a:t>
            </a:r>
            <a:r>
              <a:rPr lang="en-US" sz="2000" i="1" dirty="0">
                <a:solidFill>
                  <a:srgbClr val="800000"/>
                </a:solidFill>
              </a:rPr>
              <a:t>the millstones and grind meal. </a:t>
            </a:r>
            <a:r>
              <a:rPr lang="en-US" sz="2000" b="1" i="1" dirty="0">
                <a:solidFill>
                  <a:srgbClr val="800000"/>
                </a:solidFill>
              </a:rPr>
              <a:t>Remove your veil, Take off the skirt, Uncover the thigh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i="1" dirty="0" smtClean="0">
                <a:solidFill>
                  <a:srgbClr val="800000"/>
                </a:solidFill>
              </a:rPr>
              <a:t>…</a:t>
            </a:r>
            <a:r>
              <a:rPr lang="en-US" sz="2000" b="1" i="1" dirty="0" smtClean="0">
                <a:solidFill>
                  <a:srgbClr val="800000"/>
                </a:solidFill>
              </a:rPr>
              <a:t>Your </a:t>
            </a:r>
            <a:r>
              <a:rPr lang="en-US" sz="2000" b="1" i="1" dirty="0">
                <a:solidFill>
                  <a:srgbClr val="800000"/>
                </a:solidFill>
              </a:rPr>
              <a:t>nakedness shall be uncovered</a:t>
            </a:r>
            <a:r>
              <a:rPr lang="en-US" sz="2000" i="1" dirty="0" smtClean="0">
                <a:solidFill>
                  <a:srgbClr val="800000"/>
                </a:solidFill>
              </a:rPr>
              <a:t>, … </a:t>
            </a:r>
            <a:r>
              <a:rPr lang="en-US" sz="2000" b="1" i="1" dirty="0" smtClean="0">
                <a:solidFill>
                  <a:srgbClr val="800000"/>
                </a:solidFill>
              </a:rPr>
              <a:t>O </a:t>
            </a:r>
            <a:r>
              <a:rPr lang="en-US" sz="2000" b="1" i="1" dirty="0">
                <a:solidFill>
                  <a:srgbClr val="800000"/>
                </a:solidFill>
              </a:rPr>
              <a:t>daughter of the Chaldeans</a:t>
            </a:r>
            <a:r>
              <a:rPr lang="en-US" sz="2000" i="1" dirty="0">
                <a:solidFill>
                  <a:srgbClr val="800000"/>
                </a:solidFill>
              </a:rPr>
              <a:t>; For you shall </a:t>
            </a:r>
            <a:r>
              <a:rPr lang="en-US" sz="2000" b="1" i="1" dirty="0">
                <a:solidFill>
                  <a:srgbClr val="800000"/>
                </a:solidFill>
              </a:rPr>
              <a:t>no longer be called </a:t>
            </a:r>
            <a:r>
              <a:rPr lang="en-US" sz="2000" b="1" i="1" u="sng" dirty="0">
                <a:solidFill>
                  <a:srgbClr val="800000"/>
                </a:solidFill>
              </a:rPr>
              <a:t>The Lady of Kingdoms</a:t>
            </a:r>
            <a:r>
              <a:rPr lang="en-US" sz="2000" i="1" dirty="0" smtClean="0">
                <a:solidFill>
                  <a:srgbClr val="800000"/>
                </a:solidFill>
              </a:rPr>
              <a:t>.  I </a:t>
            </a:r>
            <a:r>
              <a:rPr lang="en-US" sz="2000" i="1" dirty="0">
                <a:solidFill>
                  <a:srgbClr val="800000"/>
                </a:solidFill>
              </a:rPr>
              <a:t>was angry with My </a:t>
            </a:r>
            <a:r>
              <a:rPr lang="en-US" sz="2000" i="1" dirty="0" smtClean="0">
                <a:solidFill>
                  <a:srgbClr val="800000"/>
                </a:solidFill>
              </a:rPr>
              <a:t>people … </a:t>
            </a:r>
            <a:r>
              <a:rPr lang="en-US" sz="2000" b="1" i="1" dirty="0" smtClean="0">
                <a:solidFill>
                  <a:srgbClr val="800000"/>
                </a:solidFill>
              </a:rPr>
              <a:t>given </a:t>
            </a:r>
            <a:r>
              <a:rPr lang="en-US" sz="2000" b="1" i="1" dirty="0">
                <a:solidFill>
                  <a:srgbClr val="800000"/>
                </a:solidFill>
              </a:rPr>
              <a:t>them into your hand. You showed them </a:t>
            </a:r>
            <a:r>
              <a:rPr lang="en-US" sz="2000" b="1" i="1" u="sng" dirty="0">
                <a:solidFill>
                  <a:srgbClr val="800000"/>
                </a:solidFill>
              </a:rPr>
              <a:t>no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mercy</a:t>
            </a:r>
            <a:r>
              <a:rPr lang="en-US" sz="2000" i="1" dirty="0" smtClean="0">
                <a:solidFill>
                  <a:srgbClr val="800000"/>
                </a:solidFill>
              </a:rPr>
              <a:t>… But </a:t>
            </a:r>
            <a:r>
              <a:rPr lang="en-US" sz="2000" i="1" dirty="0">
                <a:solidFill>
                  <a:srgbClr val="800000"/>
                </a:solidFill>
              </a:rPr>
              <a:t>these two things shall come to you In a moment, in one day: </a:t>
            </a:r>
            <a:r>
              <a:rPr lang="en-US" sz="2000" b="1" i="1" dirty="0">
                <a:solidFill>
                  <a:srgbClr val="800000"/>
                </a:solidFill>
              </a:rPr>
              <a:t>The loss of children, and </a:t>
            </a:r>
            <a:r>
              <a:rPr lang="en-US" sz="2000" b="1" i="1" dirty="0" smtClean="0">
                <a:solidFill>
                  <a:srgbClr val="800000"/>
                </a:solidFill>
              </a:rPr>
              <a:t>widowhood</a:t>
            </a:r>
            <a:r>
              <a:rPr lang="en-US" sz="2000" i="1" dirty="0" smtClean="0">
                <a:solidFill>
                  <a:srgbClr val="800000"/>
                </a:solidFill>
              </a:rPr>
              <a:t> … </a:t>
            </a:r>
            <a:r>
              <a:rPr lang="en-US" sz="2000" b="1" i="1" dirty="0" smtClean="0">
                <a:solidFill>
                  <a:srgbClr val="800000"/>
                </a:solidFill>
              </a:rPr>
              <a:t>Because </a:t>
            </a:r>
            <a:r>
              <a:rPr lang="en-US" sz="2000" b="1" i="1" dirty="0">
                <a:solidFill>
                  <a:srgbClr val="800000"/>
                </a:solidFill>
              </a:rPr>
              <a:t>of the multitude of your </a:t>
            </a:r>
            <a:r>
              <a:rPr lang="en-US" sz="2000" b="1" i="1" u="sng" dirty="0">
                <a:solidFill>
                  <a:srgbClr val="800000"/>
                </a:solidFill>
              </a:rPr>
              <a:t>sorceries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great abundance of your </a:t>
            </a:r>
            <a:r>
              <a:rPr lang="en-US" sz="2000" b="1" i="1" u="sng" dirty="0">
                <a:solidFill>
                  <a:srgbClr val="800000"/>
                </a:solidFill>
              </a:rPr>
              <a:t>enchantments</a:t>
            </a:r>
            <a:r>
              <a:rPr lang="en-US" sz="2000" i="1" dirty="0" smtClean="0">
                <a:solidFill>
                  <a:srgbClr val="800000"/>
                </a:solidFill>
              </a:rPr>
              <a:t>. For </a:t>
            </a:r>
            <a:r>
              <a:rPr lang="en-US" sz="2000" i="1" dirty="0">
                <a:solidFill>
                  <a:srgbClr val="800000"/>
                </a:solidFill>
              </a:rPr>
              <a:t>you have </a:t>
            </a:r>
            <a:r>
              <a:rPr lang="en-US" sz="2000" b="1" i="1" dirty="0">
                <a:solidFill>
                  <a:srgbClr val="800000"/>
                </a:solidFill>
              </a:rPr>
              <a:t>trusted in your wickedness</a:t>
            </a:r>
            <a:r>
              <a:rPr lang="en-US" sz="2000" i="1" dirty="0">
                <a:solidFill>
                  <a:srgbClr val="800000"/>
                </a:solidFill>
              </a:rPr>
              <a:t>; </a:t>
            </a:r>
            <a:r>
              <a:rPr lang="en-US" sz="2000" i="1" dirty="0" smtClean="0">
                <a:solidFill>
                  <a:srgbClr val="800000"/>
                </a:solidFill>
              </a:rPr>
              <a:t> … Stand </a:t>
            </a:r>
            <a:r>
              <a:rPr lang="en-US" sz="2000" i="1" dirty="0">
                <a:solidFill>
                  <a:srgbClr val="800000"/>
                </a:solidFill>
              </a:rPr>
              <a:t>now </a:t>
            </a:r>
            <a:r>
              <a:rPr lang="en-US" sz="2000" b="1" i="1" dirty="0">
                <a:solidFill>
                  <a:srgbClr val="800000"/>
                </a:solidFill>
              </a:rPr>
              <a:t>with your </a:t>
            </a:r>
            <a:r>
              <a:rPr lang="en-US" sz="2000" b="1" i="1" u="sng" dirty="0">
                <a:solidFill>
                  <a:srgbClr val="800000"/>
                </a:solidFill>
              </a:rPr>
              <a:t>enchantments</a:t>
            </a:r>
            <a:r>
              <a:rPr lang="en-US" sz="2000" b="1" i="1" dirty="0">
                <a:solidFill>
                  <a:srgbClr val="800000"/>
                </a:solidFill>
              </a:rPr>
              <a:t> And the multitude of your </a:t>
            </a:r>
            <a:r>
              <a:rPr lang="en-US" sz="2000" b="1" i="1" u="sng" dirty="0">
                <a:solidFill>
                  <a:srgbClr val="800000"/>
                </a:solidFill>
              </a:rPr>
              <a:t>sorceries</a:t>
            </a:r>
            <a:r>
              <a:rPr lang="en-US" sz="2000" i="1" dirty="0">
                <a:solidFill>
                  <a:srgbClr val="800000"/>
                </a:solidFill>
              </a:rPr>
              <a:t>, In which you have labored from your </a:t>
            </a:r>
            <a:r>
              <a:rPr lang="en-US" sz="2000" i="1" dirty="0" smtClean="0">
                <a:solidFill>
                  <a:srgbClr val="800000"/>
                </a:solidFill>
              </a:rPr>
              <a:t>youth – Perhaps </a:t>
            </a:r>
            <a:r>
              <a:rPr lang="en-US" sz="2000" i="1" dirty="0">
                <a:solidFill>
                  <a:srgbClr val="800000"/>
                </a:solidFill>
              </a:rPr>
              <a:t>you will be able to profit, Perhaps you will prevail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Isa. 47:1-15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66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Harlots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Nineveh, Capital of Assyria – Harlot of Conquest &amp; Cruelty.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Babylon, Capital of Babylon </a:t>
            </a:r>
            <a:r>
              <a:rPr lang="en-US" sz="2000" dirty="0"/>
              <a:t>– Harlot of </a:t>
            </a:r>
            <a:r>
              <a:rPr lang="en-US" sz="2000" dirty="0" smtClean="0"/>
              <a:t>Conquest, Cruelty, Wealth &amp; Idolatry.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Tyre</a:t>
            </a:r>
            <a:r>
              <a:rPr lang="en-US" sz="2000" dirty="0" smtClean="0"/>
              <a:t> – Harlot of Commerce &amp; Wealth (</a:t>
            </a:r>
            <a:r>
              <a:rPr lang="en-US" sz="2000" b="1" dirty="0" smtClean="0">
                <a:solidFill>
                  <a:srgbClr val="800000"/>
                </a:solidFill>
              </a:rPr>
              <a:t>Colossians 3:5</a:t>
            </a:r>
            <a:r>
              <a:rPr lang="en-US" sz="2000" dirty="0" smtClean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 The burden against </a:t>
            </a:r>
            <a:r>
              <a:rPr lang="en-US" sz="2000" b="1" i="1" dirty="0" err="1">
                <a:solidFill>
                  <a:srgbClr val="800000"/>
                </a:solidFill>
              </a:rPr>
              <a:t>Tyre</a:t>
            </a:r>
            <a:r>
              <a:rPr lang="en-US" sz="2000" i="1" dirty="0">
                <a:solidFill>
                  <a:srgbClr val="800000"/>
                </a:solidFill>
              </a:rPr>
              <a:t>. Wail, you ships of </a:t>
            </a:r>
            <a:r>
              <a:rPr lang="en-US" sz="2000" i="1" dirty="0" err="1">
                <a:solidFill>
                  <a:srgbClr val="800000"/>
                </a:solidFill>
              </a:rPr>
              <a:t>Tarshish</a:t>
            </a:r>
            <a:r>
              <a:rPr lang="en-US" sz="2000" i="1" dirty="0">
                <a:solidFill>
                  <a:srgbClr val="800000"/>
                </a:solidFill>
              </a:rPr>
              <a:t>! For it is laid waste, So that there is no house, no harbor; </a:t>
            </a:r>
            <a:r>
              <a:rPr lang="en-US" sz="2000" i="1" dirty="0" smtClean="0">
                <a:solidFill>
                  <a:srgbClr val="800000"/>
                </a:solidFill>
              </a:rPr>
              <a:t> … </a:t>
            </a:r>
            <a:r>
              <a:rPr lang="en-US" sz="2000" b="1" i="1" dirty="0">
                <a:solidFill>
                  <a:srgbClr val="800000"/>
                </a:solidFill>
              </a:rPr>
              <a:t>she is a marketplace for </a:t>
            </a:r>
            <a:r>
              <a:rPr lang="en-US" sz="2000" b="1" i="1" u="sng" dirty="0">
                <a:solidFill>
                  <a:srgbClr val="800000"/>
                </a:solidFill>
              </a:rPr>
              <a:t>the nations</a:t>
            </a:r>
            <a:r>
              <a:rPr lang="en-US" sz="2000" i="1" dirty="0" smtClean="0">
                <a:solidFill>
                  <a:srgbClr val="800000"/>
                </a:solidFill>
              </a:rPr>
              <a:t>.  Be </a:t>
            </a:r>
            <a:r>
              <a:rPr lang="en-US" sz="2000" i="1" dirty="0">
                <a:solidFill>
                  <a:srgbClr val="800000"/>
                </a:solidFill>
              </a:rPr>
              <a:t>ashamed, O Sidon; For the sea has spoken, The strength of the sea, saying,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I </a:t>
            </a:r>
            <a:r>
              <a:rPr lang="en-US" sz="2000" b="1" i="1" dirty="0">
                <a:solidFill>
                  <a:srgbClr val="800000"/>
                </a:solidFill>
              </a:rPr>
              <a:t>do </a:t>
            </a:r>
            <a:r>
              <a:rPr lang="en-US" sz="2000" b="1" i="1" u="sng" dirty="0">
                <a:solidFill>
                  <a:srgbClr val="800000"/>
                </a:solidFill>
              </a:rPr>
              <a:t>not labor</a:t>
            </a:r>
            <a:r>
              <a:rPr lang="en-US" sz="2000" i="1" dirty="0">
                <a:solidFill>
                  <a:srgbClr val="800000"/>
                </a:solidFill>
              </a:rPr>
              <a:t>, nor </a:t>
            </a:r>
            <a:r>
              <a:rPr lang="en-US" sz="2000" b="1" i="1" dirty="0">
                <a:solidFill>
                  <a:srgbClr val="800000"/>
                </a:solidFill>
              </a:rPr>
              <a:t>bring forth children</a:t>
            </a:r>
            <a:r>
              <a:rPr lang="en-US" sz="2000" i="1" dirty="0">
                <a:solidFill>
                  <a:srgbClr val="800000"/>
                </a:solidFill>
              </a:rPr>
              <a:t>; Neither do I rear young men, Nor bring up virgins</a:t>
            </a:r>
            <a:r>
              <a:rPr lang="en-US" sz="2000" i="1" dirty="0" smtClean="0">
                <a:solidFill>
                  <a:srgbClr val="800000"/>
                </a:solidFill>
              </a:rPr>
              <a:t>.”  … </a:t>
            </a:r>
            <a:r>
              <a:rPr lang="en-US" sz="2000" i="1" dirty="0" err="1" smtClean="0">
                <a:solidFill>
                  <a:srgbClr val="800000"/>
                </a:solidFill>
              </a:rPr>
              <a:t>Tyre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will be forgotten seventy </a:t>
            </a:r>
            <a:r>
              <a:rPr lang="en-US" sz="2000" i="1" dirty="0" smtClean="0">
                <a:solidFill>
                  <a:srgbClr val="800000"/>
                </a:solidFill>
              </a:rPr>
              <a:t>years … </a:t>
            </a:r>
            <a:r>
              <a:rPr lang="en-US" sz="2000" i="1" dirty="0">
                <a:solidFill>
                  <a:srgbClr val="800000"/>
                </a:solidFill>
              </a:rPr>
              <a:t>At the end of seventy years it will happen </a:t>
            </a:r>
            <a:r>
              <a:rPr lang="en-US" sz="2000" b="1" i="1" dirty="0">
                <a:solidFill>
                  <a:srgbClr val="800000"/>
                </a:solidFill>
              </a:rPr>
              <a:t>to </a:t>
            </a:r>
            <a:r>
              <a:rPr lang="en-US" sz="2000" b="1" i="1" dirty="0" err="1">
                <a:solidFill>
                  <a:srgbClr val="800000"/>
                </a:solidFill>
              </a:rPr>
              <a:t>Tyre</a:t>
            </a:r>
            <a:r>
              <a:rPr lang="en-US" sz="2000" b="1" i="1" dirty="0">
                <a:solidFill>
                  <a:srgbClr val="800000"/>
                </a:solidFill>
              </a:rPr>
              <a:t> as in the song of the </a:t>
            </a:r>
            <a:r>
              <a:rPr lang="en-US" sz="2000" b="1" i="1" u="sng" dirty="0">
                <a:solidFill>
                  <a:srgbClr val="800000"/>
                </a:solidFill>
              </a:rPr>
              <a:t>harlot</a:t>
            </a:r>
            <a:r>
              <a:rPr lang="en-US" sz="2000" i="1" dirty="0" smtClean="0">
                <a:solidFill>
                  <a:srgbClr val="800000"/>
                </a:solidFill>
              </a:rPr>
              <a:t>:  Take </a:t>
            </a:r>
            <a:r>
              <a:rPr lang="en-US" sz="2000" i="1" dirty="0">
                <a:solidFill>
                  <a:srgbClr val="800000"/>
                </a:solidFill>
              </a:rPr>
              <a:t>a harp, go about the city, </a:t>
            </a:r>
            <a:r>
              <a:rPr lang="en-US" sz="2000" b="1" i="1" dirty="0">
                <a:solidFill>
                  <a:srgbClr val="800000"/>
                </a:solidFill>
              </a:rPr>
              <a:t>You forgotten </a:t>
            </a:r>
            <a:r>
              <a:rPr lang="en-US" sz="2000" b="1" i="1" u="sng" dirty="0">
                <a:solidFill>
                  <a:srgbClr val="800000"/>
                </a:solidFill>
              </a:rPr>
              <a:t>harlot</a:t>
            </a:r>
            <a:r>
              <a:rPr lang="en-US" sz="2000" i="1" dirty="0">
                <a:solidFill>
                  <a:srgbClr val="800000"/>
                </a:solidFill>
              </a:rPr>
              <a:t>; Make sweet melody, sing many songs, </a:t>
            </a:r>
            <a:r>
              <a:rPr lang="en-US" sz="2000" b="1" i="1" dirty="0">
                <a:solidFill>
                  <a:srgbClr val="800000"/>
                </a:solidFill>
              </a:rPr>
              <a:t>That you may be remembered</a:t>
            </a:r>
            <a:r>
              <a:rPr lang="en-US" sz="2000" i="1" dirty="0" smtClean="0">
                <a:solidFill>
                  <a:srgbClr val="800000"/>
                </a:solidFill>
              </a:rPr>
              <a:t>.”  And </a:t>
            </a:r>
            <a:r>
              <a:rPr lang="en-US" sz="2000" i="1" dirty="0">
                <a:solidFill>
                  <a:srgbClr val="800000"/>
                </a:solidFill>
              </a:rPr>
              <a:t>it shall be, at the end of seventy years, that the LORD will visit </a:t>
            </a:r>
            <a:r>
              <a:rPr lang="en-US" sz="2000" i="1" dirty="0" err="1">
                <a:solidFill>
                  <a:srgbClr val="800000"/>
                </a:solidFill>
              </a:rPr>
              <a:t>Tyre</a:t>
            </a:r>
            <a:r>
              <a:rPr lang="en-US" sz="2000" i="1" dirty="0">
                <a:solidFill>
                  <a:srgbClr val="800000"/>
                </a:solidFill>
              </a:rPr>
              <a:t>. She will </a:t>
            </a:r>
            <a:r>
              <a:rPr lang="en-US" sz="2000" b="1" i="1" dirty="0">
                <a:solidFill>
                  <a:srgbClr val="800000"/>
                </a:solidFill>
              </a:rPr>
              <a:t>return to her </a:t>
            </a:r>
            <a:r>
              <a:rPr lang="en-US" sz="2000" b="1" i="1" u="sng" dirty="0">
                <a:solidFill>
                  <a:srgbClr val="800000"/>
                </a:solidFill>
              </a:rPr>
              <a:t>hire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commit fornication</a:t>
            </a:r>
            <a:r>
              <a:rPr lang="en-US" sz="2000" b="1" i="1" dirty="0">
                <a:solidFill>
                  <a:srgbClr val="800000"/>
                </a:solidFill>
              </a:rPr>
              <a:t> with all the kingdoms </a:t>
            </a:r>
            <a:r>
              <a:rPr lang="en-US" sz="2000" i="1" dirty="0">
                <a:solidFill>
                  <a:srgbClr val="800000"/>
                </a:solidFill>
              </a:rPr>
              <a:t>of the world on the face of the earth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b="1" i="1" dirty="0" smtClean="0">
                <a:solidFill>
                  <a:srgbClr val="800000"/>
                </a:solidFill>
              </a:rPr>
              <a:t>Her </a:t>
            </a:r>
            <a:r>
              <a:rPr lang="en-US" sz="2000" b="1" i="1" u="sng" dirty="0">
                <a:solidFill>
                  <a:srgbClr val="800000"/>
                </a:solidFill>
              </a:rPr>
              <a:t>gain</a:t>
            </a:r>
            <a:r>
              <a:rPr lang="en-US" sz="2000" b="1" i="1" dirty="0">
                <a:solidFill>
                  <a:srgbClr val="800000"/>
                </a:solidFill>
              </a:rPr>
              <a:t> and her </a:t>
            </a:r>
            <a:r>
              <a:rPr lang="en-US" sz="2000" b="1" i="1" u="sng" dirty="0">
                <a:solidFill>
                  <a:srgbClr val="800000"/>
                </a:solidFill>
              </a:rPr>
              <a:t>pay</a:t>
            </a:r>
            <a:r>
              <a:rPr lang="en-US" sz="2000" b="1" i="1" dirty="0">
                <a:solidFill>
                  <a:srgbClr val="800000"/>
                </a:solidFill>
              </a:rPr>
              <a:t> will be set apart </a:t>
            </a:r>
            <a:r>
              <a:rPr lang="en-US" sz="2000" i="1" dirty="0">
                <a:solidFill>
                  <a:srgbClr val="800000"/>
                </a:solidFill>
              </a:rPr>
              <a:t>for the </a:t>
            </a:r>
            <a:r>
              <a:rPr lang="en-US" sz="2000" i="1" dirty="0" smtClean="0">
                <a:solidFill>
                  <a:srgbClr val="800000"/>
                </a:solidFill>
              </a:rPr>
              <a:t>LORD …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Isaiah 23:1-18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29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Harlots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Nineveh, Capital of Assyria – Harlot of Conquest &amp; Cruelty.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Babylon, Capital of Babylon </a:t>
            </a:r>
            <a:r>
              <a:rPr lang="en-US" sz="2000" dirty="0"/>
              <a:t>– Harlot of </a:t>
            </a:r>
            <a:r>
              <a:rPr lang="en-US" sz="2000" dirty="0" smtClean="0"/>
              <a:t>Conquest, Cruelty, Wealth &amp; Idolatry.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Tyre</a:t>
            </a:r>
            <a:r>
              <a:rPr lang="en-US" sz="2000" dirty="0" smtClean="0"/>
              <a:t> – Harlot of Commerce &amp; Wealth (</a:t>
            </a:r>
            <a:r>
              <a:rPr lang="en-US" sz="2000" b="1" dirty="0" smtClean="0">
                <a:solidFill>
                  <a:srgbClr val="800000"/>
                </a:solidFill>
              </a:rPr>
              <a:t>Colossians 3:5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Jerusalem – Harlot of </a:t>
            </a:r>
            <a:r>
              <a:rPr lang="en-US" sz="2000" dirty="0" smtClean="0"/>
              <a:t>Injustice, Adultery &amp; Idolatry: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vision of Isaiah the son of </a:t>
            </a:r>
            <a:r>
              <a:rPr lang="en-US" sz="2000" i="1" dirty="0" err="1">
                <a:solidFill>
                  <a:srgbClr val="800000"/>
                </a:solidFill>
              </a:rPr>
              <a:t>Amoz</a:t>
            </a:r>
            <a:r>
              <a:rPr lang="en-US" sz="2000" i="1" dirty="0">
                <a:solidFill>
                  <a:srgbClr val="800000"/>
                </a:solidFill>
              </a:rPr>
              <a:t>, which he saw </a:t>
            </a:r>
            <a:r>
              <a:rPr lang="en-US" sz="2000" b="1" i="1" dirty="0">
                <a:solidFill>
                  <a:srgbClr val="800000"/>
                </a:solidFill>
              </a:rPr>
              <a:t>concerning </a:t>
            </a:r>
            <a:r>
              <a:rPr lang="en-US" sz="2000" b="1" i="1" u="sng" dirty="0">
                <a:solidFill>
                  <a:srgbClr val="800000"/>
                </a:solidFill>
              </a:rPr>
              <a:t>Judah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Jerusalem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… “Alas</a:t>
            </a:r>
            <a:r>
              <a:rPr lang="en-US" sz="2000" i="1" dirty="0">
                <a:solidFill>
                  <a:srgbClr val="800000"/>
                </a:solidFill>
              </a:rPr>
              <a:t>, sinful nation, A people laden with iniquity, A brood of evildoers, Children who are corrupters! They have forsaken the LORD, They have provoked to anger The Holy One of Israel, They have turned away backward</a:t>
            </a:r>
            <a:r>
              <a:rPr lang="en-US" sz="2000" i="1" dirty="0" smtClean="0">
                <a:solidFill>
                  <a:srgbClr val="800000"/>
                </a:solidFill>
              </a:rPr>
              <a:t>. … So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daughter of Zion</a:t>
            </a:r>
            <a:r>
              <a:rPr lang="en-US" sz="2000" b="1" i="1" dirty="0">
                <a:solidFill>
                  <a:srgbClr val="800000"/>
                </a:solidFill>
              </a:rPr>
              <a:t> is left </a:t>
            </a:r>
            <a:r>
              <a:rPr lang="en-US" sz="2000" i="1" dirty="0">
                <a:solidFill>
                  <a:srgbClr val="800000"/>
                </a:solidFill>
              </a:rPr>
              <a:t>as a booth in a vineyard, As a hut in a garden of cucumbers, As a besieged city</a:t>
            </a:r>
            <a:r>
              <a:rPr lang="en-US" sz="2000" i="1" dirty="0" smtClean="0">
                <a:solidFill>
                  <a:srgbClr val="800000"/>
                </a:solidFill>
              </a:rPr>
              <a:t>. … How </a:t>
            </a:r>
            <a:r>
              <a:rPr lang="en-US" sz="2000" b="1" i="1" dirty="0">
                <a:solidFill>
                  <a:srgbClr val="800000"/>
                </a:solidFill>
              </a:rPr>
              <a:t>the faithful city has become a </a:t>
            </a:r>
            <a:r>
              <a:rPr lang="en-US" sz="2000" b="1" i="1" u="sng" dirty="0">
                <a:solidFill>
                  <a:srgbClr val="800000"/>
                </a:solidFill>
              </a:rPr>
              <a:t>harlot</a:t>
            </a:r>
            <a:r>
              <a:rPr lang="en-US" sz="2000" b="1" i="1" dirty="0">
                <a:solidFill>
                  <a:srgbClr val="800000"/>
                </a:solidFill>
              </a:rPr>
              <a:t>!</a:t>
            </a:r>
            <a:r>
              <a:rPr lang="en-US" sz="2000" i="1" dirty="0">
                <a:solidFill>
                  <a:srgbClr val="800000"/>
                </a:solidFill>
              </a:rPr>
              <a:t> It </a:t>
            </a:r>
            <a:r>
              <a:rPr lang="en-US" sz="2000" b="1" i="1" u="sng" dirty="0">
                <a:solidFill>
                  <a:srgbClr val="800000"/>
                </a:solidFill>
              </a:rPr>
              <a:t>was</a:t>
            </a:r>
            <a:r>
              <a:rPr lang="en-US" sz="2000" b="1" i="1" dirty="0">
                <a:solidFill>
                  <a:srgbClr val="800000"/>
                </a:solidFill>
              </a:rPr>
              <a:t> full of justice; Righteousness lodged in it, But </a:t>
            </a:r>
            <a:r>
              <a:rPr lang="en-US" sz="2000" b="1" i="1" u="sng" dirty="0">
                <a:solidFill>
                  <a:srgbClr val="800000"/>
                </a:solidFill>
              </a:rPr>
              <a:t>now murderers</a:t>
            </a:r>
            <a:r>
              <a:rPr lang="en-US" sz="2000" i="1" dirty="0" smtClean="0">
                <a:solidFill>
                  <a:srgbClr val="800000"/>
                </a:solidFill>
              </a:rPr>
              <a:t>.  … Your </a:t>
            </a:r>
            <a:r>
              <a:rPr lang="en-US" sz="2000" i="1" dirty="0">
                <a:solidFill>
                  <a:srgbClr val="800000"/>
                </a:solidFill>
              </a:rPr>
              <a:t>princes are rebellious, And companions of thieves; Everyone loves bribes, And follows after rewards. They do not defend the fatherless, Nor does the cause of the widow come before them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Isaiah 1:1-23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066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Harlots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Nineveh, Capital of Assyria – Harlot of Conquest &amp; Cruelty.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Babylon, Capital of Babylon </a:t>
            </a:r>
            <a:r>
              <a:rPr lang="en-US" sz="2000" dirty="0"/>
              <a:t>– Harlot of </a:t>
            </a:r>
            <a:r>
              <a:rPr lang="en-US" sz="2000" dirty="0" smtClean="0"/>
              <a:t>Conquest, Cruelty, Wealth &amp; Idolatry.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Tyre</a:t>
            </a:r>
            <a:r>
              <a:rPr lang="en-US" sz="2000" dirty="0" smtClean="0"/>
              <a:t> – Harlot of Commerce &amp; Wealth (</a:t>
            </a:r>
            <a:r>
              <a:rPr lang="en-US" sz="2000" b="1" dirty="0" smtClean="0">
                <a:solidFill>
                  <a:srgbClr val="800000"/>
                </a:solidFill>
              </a:rPr>
              <a:t>Colossians 3:5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Jerusalem – Harlot of </a:t>
            </a:r>
            <a:r>
              <a:rPr lang="en-US" sz="2000" dirty="0" smtClean="0"/>
              <a:t>Injustice, Adultery &amp; Idolatry:</a:t>
            </a:r>
          </a:p>
          <a:p>
            <a:pPr mar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“Have you not brought this on yourself, In that you have </a:t>
            </a:r>
            <a:r>
              <a:rPr lang="en-US" sz="2000" b="1" i="1" dirty="0" smtClean="0">
                <a:solidFill>
                  <a:srgbClr val="800000"/>
                </a:solidFill>
              </a:rPr>
              <a:t>forsaken the LORD your God </a:t>
            </a:r>
            <a:r>
              <a:rPr lang="en-US" sz="2000" i="1" dirty="0" smtClean="0">
                <a:solidFill>
                  <a:srgbClr val="800000"/>
                </a:solidFill>
              </a:rPr>
              <a:t>When </a:t>
            </a:r>
            <a:r>
              <a:rPr lang="en-US" sz="2000" b="1" i="1" dirty="0" smtClean="0">
                <a:solidFill>
                  <a:srgbClr val="800000"/>
                </a:solidFill>
              </a:rPr>
              <a:t>He led you in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way</a:t>
            </a:r>
            <a:r>
              <a:rPr lang="en-US" sz="2000" i="1" dirty="0" smtClean="0">
                <a:solidFill>
                  <a:srgbClr val="800000"/>
                </a:solidFill>
              </a:rPr>
              <a:t>?  And now why take </a:t>
            </a:r>
            <a:r>
              <a:rPr lang="en-US" sz="2000" b="1" i="1" dirty="0" smtClean="0">
                <a:solidFill>
                  <a:srgbClr val="800000"/>
                </a:solidFill>
              </a:rPr>
              <a:t>the road to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Egypt</a:t>
            </a:r>
            <a:r>
              <a:rPr lang="en-US" sz="2000" i="1" dirty="0" smtClean="0">
                <a:solidFill>
                  <a:srgbClr val="800000"/>
                </a:solidFill>
              </a:rPr>
              <a:t>, To drink the waters of </a:t>
            </a:r>
            <a:r>
              <a:rPr lang="en-US" sz="2000" i="1" dirty="0" err="1" smtClean="0">
                <a:solidFill>
                  <a:srgbClr val="800000"/>
                </a:solidFill>
              </a:rPr>
              <a:t>Sihor</a:t>
            </a:r>
            <a:r>
              <a:rPr lang="en-US" sz="2000" i="1" dirty="0" smtClean="0">
                <a:solidFill>
                  <a:srgbClr val="800000"/>
                </a:solidFill>
              </a:rPr>
              <a:t>? Or why take </a:t>
            </a:r>
            <a:r>
              <a:rPr lang="en-US" sz="2000" b="1" i="1" dirty="0" smtClean="0">
                <a:solidFill>
                  <a:srgbClr val="800000"/>
                </a:solidFill>
              </a:rPr>
              <a:t>the road to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Assyria</a:t>
            </a:r>
            <a:r>
              <a:rPr lang="en-US" sz="2000" i="1" dirty="0" smtClean="0">
                <a:solidFill>
                  <a:srgbClr val="800000"/>
                </a:solidFill>
              </a:rPr>
              <a:t>, To drink the waters of the River?  Your own wickedness will correct you … Know therefore and see that it is </a:t>
            </a:r>
            <a:r>
              <a:rPr lang="en-US" sz="2000" b="1" i="1" dirty="0" smtClean="0">
                <a:solidFill>
                  <a:srgbClr val="800000"/>
                </a:solidFill>
              </a:rPr>
              <a:t>an evil and bitter thing That you have forsaken the LORD your God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… For of old I have broken your yoke … And </a:t>
            </a:r>
            <a:r>
              <a:rPr lang="en-US" sz="2000" b="1" i="1" dirty="0" smtClean="0">
                <a:solidFill>
                  <a:srgbClr val="800000"/>
                </a:solidFill>
              </a:rPr>
              <a:t>you said, ‘I will not transgress</a:t>
            </a:r>
            <a:r>
              <a:rPr lang="en-US" sz="2000" i="1" dirty="0" smtClean="0">
                <a:solidFill>
                  <a:srgbClr val="800000"/>
                </a:solidFill>
              </a:rPr>
              <a:t>,’  When </a:t>
            </a:r>
            <a:r>
              <a:rPr lang="en-US" sz="2000" b="1" i="1" dirty="0" smtClean="0">
                <a:solidFill>
                  <a:srgbClr val="800000"/>
                </a:solidFill>
              </a:rPr>
              <a:t>on every high hill and under every green tree You lay down,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playing the harlot</a:t>
            </a:r>
            <a:r>
              <a:rPr lang="en-US" sz="2000" i="1" dirty="0" smtClean="0">
                <a:solidFill>
                  <a:srgbClr val="800000"/>
                </a:solidFill>
              </a:rPr>
              <a:t>.  … They and their kings and their princes, and their priests and their prophets, Saying </a:t>
            </a:r>
            <a:r>
              <a:rPr lang="en-US" sz="2000" b="1" i="1" dirty="0" smtClean="0">
                <a:solidFill>
                  <a:srgbClr val="800000"/>
                </a:solidFill>
              </a:rPr>
              <a:t>to a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tree</a:t>
            </a:r>
            <a:r>
              <a:rPr lang="en-US" sz="2000" b="1" i="1" dirty="0" smtClean="0">
                <a:solidFill>
                  <a:srgbClr val="800000"/>
                </a:solidFill>
              </a:rPr>
              <a:t>, ‘You are my father</a:t>
            </a:r>
            <a:r>
              <a:rPr lang="en-US" sz="2000" i="1" dirty="0" smtClean="0">
                <a:solidFill>
                  <a:srgbClr val="800000"/>
                </a:solidFill>
              </a:rPr>
              <a:t>,’ And </a:t>
            </a:r>
            <a:r>
              <a:rPr lang="en-US" sz="2000" b="1" i="1" dirty="0" smtClean="0">
                <a:solidFill>
                  <a:srgbClr val="800000"/>
                </a:solidFill>
              </a:rPr>
              <a:t>to a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stone</a:t>
            </a:r>
            <a:r>
              <a:rPr lang="en-US" sz="2000" b="1" i="1" dirty="0" smtClean="0">
                <a:solidFill>
                  <a:srgbClr val="800000"/>
                </a:solidFill>
              </a:rPr>
              <a:t>, ‘You gave birth to me.’</a:t>
            </a:r>
            <a:r>
              <a:rPr lang="en-US" sz="2000" i="1" dirty="0" smtClean="0">
                <a:solidFill>
                  <a:srgbClr val="800000"/>
                </a:solidFill>
              </a:rPr>
              <a:t> … For according to </a:t>
            </a:r>
            <a:r>
              <a:rPr lang="en-US" sz="2000" b="1" i="1" dirty="0" smtClean="0">
                <a:solidFill>
                  <a:srgbClr val="800000"/>
                </a:solidFill>
              </a:rPr>
              <a:t>the number of your cities Are your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gods</a:t>
            </a:r>
            <a:r>
              <a:rPr lang="en-US" sz="2000" b="1" i="1" dirty="0" smtClean="0">
                <a:solidFill>
                  <a:srgbClr val="800000"/>
                </a:solidFill>
              </a:rPr>
              <a:t>, O Judah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Jeremiah 2:17-28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70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Harlots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Nineveh, Capital of Assyria – Harlot of Conquest &amp; Cruelty.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Babylon, Capital of Babylon </a:t>
            </a:r>
            <a:r>
              <a:rPr lang="en-US" sz="2000" dirty="0"/>
              <a:t>– Harlot of </a:t>
            </a:r>
            <a:r>
              <a:rPr lang="en-US" sz="2000" dirty="0" smtClean="0"/>
              <a:t>Conquest, Cruelty, Wealth &amp; Idolatry.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Tyre</a:t>
            </a:r>
            <a:r>
              <a:rPr lang="en-US" sz="2000" dirty="0" smtClean="0"/>
              <a:t> – Harlot of Commerce &amp; Wealth (</a:t>
            </a:r>
            <a:r>
              <a:rPr lang="en-US" sz="2000" b="1" dirty="0" smtClean="0">
                <a:solidFill>
                  <a:srgbClr val="800000"/>
                </a:solidFill>
              </a:rPr>
              <a:t>Colossians 3:5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Jerusalem – Harlot of </a:t>
            </a:r>
            <a:r>
              <a:rPr lang="en-US" sz="2000" dirty="0" smtClean="0"/>
              <a:t>Injustice &amp; Spiritual Adultery by Idolatry.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Rome – A composite harlot, </a:t>
            </a:r>
            <a:r>
              <a:rPr lang="en-US" sz="2000" dirty="0"/>
              <a:t>like the composite beast of chapter </a:t>
            </a:r>
            <a:r>
              <a:rPr lang="en-US" sz="2000" b="1" dirty="0" smtClean="0">
                <a:solidFill>
                  <a:srgbClr val="800000"/>
                </a:solidFill>
              </a:rPr>
              <a:t>13</a:t>
            </a:r>
            <a:r>
              <a:rPr lang="en-US" sz="20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Blasphemy – Idolatry of Jerusalem and ancient Babylon.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Sorceries – Idolatry and immorality like Nineveh, ancient Babylon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Seductive – Nineveh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Fornication with Nations – Commerce &amp; trade like </a:t>
            </a:r>
            <a:r>
              <a:rPr lang="en-US" sz="1600" dirty="0" err="1" smtClean="0"/>
              <a:t>Tyre</a:t>
            </a:r>
            <a:r>
              <a:rPr lang="en-US" sz="16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Persecution &amp; Martyrdom – Injustice, cruelty, and conquest of Jerusalem, Nineveh and Babylon.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Decadent Wealth – </a:t>
            </a:r>
            <a:r>
              <a:rPr lang="en-US" sz="1600" dirty="0" err="1" smtClean="0"/>
              <a:t>Tyre</a:t>
            </a:r>
            <a:r>
              <a:rPr lang="en-US" sz="1600" dirty="0" smtClean="0"/>
              <a:t> and ancient Babylon.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Mother of Harlots – Contrast with Babylon’s claim to be</a:t>
            </a:r>
            <a:r>
              <a:rPr lang="en-US" sz="1600" i="1" dirty="0" smtClean="0">
                <a:solidFill>
                  <a:srgbClr val="800000"/>
                </a:solidFill>
              </a:rPr>
              <a:t> “Lady of the Nations”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528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Out of the Doomed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You </a:t>
            </a:r>
            <a:r>
              <a:rPr lang="en-US" sz="2000" i="1" dirty="0">
                <a:solidFill>
                  <a:srgbClr val="800000"/>
                </a:solidFill>
              </a:rPr>
              <a:t>are not restricted by us, but you are </a:t>
            </a:r>
            <a:r>
              <a:rPr lang="en-US" sz="2000" b="1" i="1" dirty="0">
                <a:solidFill>
                  <a:srgbClr val="800000"/>
                </a:solidFill>
              </a:rPr>
              <a:t>restricted by </a:t>
            </a:r>
            <a:r>
              <a:rPr lang="en-US" sz="2000" b="1" i="1" u="sng" dirty="0">
                <a:solidFill>
                  <a:srgbClr val="800000"/>
                </a:solidFill>
              </a:rPr>
              <a:t>your own affections</a:t>
            </a:r>
            <a:r>
              <a:rPr lang="en-US" sz="2000" i="1" dirty="0" smtClean="0">
                <a:solidFill>
                  <a:srgbClr val="800000"/>
                </a:solidFill>
              </a:rPr>
              <a:t>. ...  </a:t>
            </a:r>
            <a:r>
              <a:rPr lang="en-US" sz="2000" b="1" i="1" dirty="0" smtClean="0">
                <a:solidFill>
                  <a:srgbClr val="800000"/>
                </a:solidFill>
              </a:rPr>
              <a:t>Do </a:t>
            </a:r>
            <a:r>
              <a:rPr lang="en-US" sz="2000" b="1" i="1" u="sng" dirty="0">
                <a:solidFill>
                  <a:srgbClr val="800000"/>
                </a:solidFill>
              </a:rPr>
              <a:t>not be unequally yoked together</a:t>
            </a:r>
            <a:r>
              <a:rPr lang="en-US" sz="2000" b="1" i="1" dirty="0">
                <a:solidFill>
                  <a:srgbClr val="800000"/>
                </a:solidFill>
              </a:rPr>
              <a:t> with unbelievers</a:t>
            </a:r>
            <a:r>
              <a:rPr lang="en-US" sz="2000" i="1" dirty="0">
                <a:solidFill>
                  <a:srgbClr val="800000"/>
                </a:solidFill>
              </a:rPr>
              <a:t>. For </a:t>
            </a:r>
            <a:r>
              <a:rPr lang="en-US" sz="2000" b="1" i="1" dirty="0">
                <a:solidFill>
                  <a:srgbClr val="800000"/>
                </a:solidFill>
              </a:rPr>
              <a:t>what fellowship </a:t>
            </a:r>
            <a:r>
              <a:rPr lang="en-US" sz="2000" i="1" dirty="0">
                <a:solidFill>
                  <a:srgbClr val="800000"/>
                </a:solidFill>
              </a:rPr>
              <a:t>has righteousness with lawlessness? And </a:t>
            </a:r>
            <a:r>
              <a:rPr lang="en-US" sz="2000" b="1" i="1" dirty="0">
                <a:solidFill>
                  <a:srgbClr val="800000"/>
                </a:solidFill>
              </a:rPr>
              <a:t>what communion </a:t>
            </a:r>
            <a:r>
              <a:rPr lang="en-US" sz="2000" i="1" dirty="0">
                <a:solidFill>
                  <a:srgbClr val="800000"/>
                </a:solidFill>
              </a:rPr>
              <a:t>has light with darkness</a:t>
            </a:r>
            <a:r>
              <a:rPr lang="en-US" sz="2000" i="1" dirty="0" smtClean="0">
                <a:solidFill>
                  <a:srgbClr val="800000"/>
                </a:solidFill>
              </a:rPr>
              <a:t>?  And </a:t>
            </a:r>
            <a:r>
              <a:rPr lang="en-US" sz="2000" b="1" i="1" dirty="0">
                <a:solidFill>
                  <a:srgbClr val="800000"/>
                </a:solidFill>
              </a:rPr>
              <a:t>what accord </a:t>
            </a:r>
            <a:r>
              <a:rPr lang="en-US" sz="2000" i="1" dirty="0">
                <a:solidFill>
                  <a:srgbClr val="800000"/>
                </a:solidFill>
              </a:rPr>
              <a:t>has Christ with Belial? Or </a:t>
            </a:r>
            <a:r>
              <a:rPr lang="en-US" sz="2000" b="1" i="1" dirty="0">
                <a:solidFill>
                  <a:srgbClr val="800000"/>
                </a:solidFill>
              </a:rPr>
              <a:t>what part </a:t>
            </a:r>
            <a:r>
              <a:rPr lang="en-US" sz="2000" i="1" dirty="0">
                <a:solidFill>
                  <a:srgbClr val="800000"/>
                </a:solidFill>
              </a:rPr>
              <a:t>has a believer with an unbeliever</a:t>
            </a:r>
            <a:r>
              <a:rPr lang="en-US" sz="2000" i="1" dirty="0" smtClean="0">
                <a:solidFill>
                  <a:srgbClr val="800000"/>
                </a:solidFill>
              </a:rPr>
              <a:t>?  And </a:t>
            </a:r>
            <a:r>
              <a:rPr lang="en-US" sz="2000" b="1" i="1" dirty="0">
                <a:solidFill>
                  <a:srgbClr val="800000"/>
                </a:solidFill>
              </a:rPr>
              <a:t>what agreement</a:t>
            </a:r>
            <a:r>
              <a:rPr lang="en-US" sz="2000" i="1" dirty="0">
                <a:solidFill>
                  <a:srgbClr val="800000"/>
                </a:solidFill>
              </a:rPr>
              <a:t> has the temple of God with idols? For you are the temple of the living God. As God has said: </a:t>
            </a:r>
            <a:r>
              <a:rPr lang="en-US" sz="2000" i="1" dirty="0" smtClean="0">
                <a:solidFill>
                  <a:srgbClr val="800000"/>
                </a:solidFill>
              </a:rPr>
              <a:t>“I </a:t>
            </a:r>
            <a:r>
              <a:rPr lang="en-US" sz="2000" i="1" dirty="0">
                <a:solidFill>
                  <a:srgbClr val="800000"/>
                </a:solidFill>
              </a:rPr>
              <a:t>will dwell in them And walk among them. I will be their God, And they shall be My people</a:t>
            </a:r>
            <a:r>
              <a:rPr lang="en-US" sz="2000" i="1" dirty="0" smtClean="0">
                <a:solidFill>
                  <a:srgbClr val="800000"/>
                </a:solidFill>
              </a:rPr>
              <a:t>.”  Therefore “</a:t>
            </a:r>
            <a:r>
              <a:rPr lang="en-US" sz="2000" b="1" i="1" dirty="0" smtClean="0">
                <a:solidFill>
                  <a:srgbClr val="800000"/>
                </a:solidFill>
              </a:rPr>
              <a:t>Come </a:t>
            </a:r>
            <a:r>
              <a:rPr lang="en-US" sz="2000" b="1" i="1" u="sng" dirty="0">
                <a:solidFill>
                  <a:srgbClr val="800000"/>
                </a:solidFill>
              </a:rPr>
              <a:t>out from among</a:t>
            </a:r>
            <a:r>
              <a:rPr lang="en-US" sz="2000" b="1" i="1" dirty="0">
                <a:solidFill>
                  <a:srgbClr val="800000"/>
                </a:solidFill>
              </a:rPr>
              <a:t> them And </a:t>
            </a:r>
            <a:r>
              <a:rPr lang="en-US" sz="2000" b="1" i="1" u="sng" dirty="0">
                <a:solidFill>
                  <a:srgbClr val="800000"/>
                </a:solidFill>
              </a:rPr>
              <a:t>be separate</a:t>
            </a:r>
            <a:r>
              <a:rPr lang="en-US" sz="2000" i="1" dirty="0">
                <a:solidFill>
                  <a:srgbClr val="800000"/>
                </a:solidFill>
              </a:rPr>
              <a:t>, says the Lord. </a:t>
            </a:r>
            <a:r>
              <a:rPr lang="en-US" sz="2000" b="1" i="1" dirty="0">
                <a:solidFill>
                  <a:srgbClr val="800000"/>
                </a:solidFill>
              </a:rPr>
              <a:t>Do not touch what is unclean</a:t>
            </a:r>
            <a:r>
              <a:rPr lang="en-US" sz="2000" i="1" dirty="0">
                <a:solidFill>
                  <a:srgbClr val="800000"/>
                </a:solidFill>
              </a:rPr>
              <a:t>, And I will receive </a:t>
            </a:r>
            <a:r>
              <a:rPr lang="en-US" sz="2000" i="1" dirty="0" smtClean="0">
                <a:solidFill>
                  <a:srgbClr val="800000"/>
                </a:solidFill>
              </a:rPr>
              <a:t>you.  I </a:t>
            </a:r>
            <a:r>
              <a:rPr lang="en-US" sz="2000" i="1" dirty="0">
                <a:solidFill>
                  <a:srgbClr val="800000"/>
                </a:solidFill>
              </a:rPr>
              <a:t>will be a Father to you, And you shall be My sons and daughters, Says the LORD Almighty</a:t>
            </a:r>
            <a:r>
              <a:rPr lang="en-US" sz="2000" i="1" dirty="0" smtClean="0">
                <a:solidFill>
                  <a:srgbClr val="800000"/>
                </a:solidFill>
              </a:rPr>
              <a:t>.”   </a:t>
            </a:r>
            <a:r>
              <a:rPr lang="en-US" sz="2000" i="1" dirty="0">
                <a:solidFill>
                  <a:srgbClr val="800000"/>
                </a:solidFill>
              </a:rPr>
              <a:t>Therefore, having these promises, beloved, </a:t>
            </a:r>
            <a:r>
              <a:rPr lang="en-US" sz="2000" b="1" i="1" dirty="0">
                <a:solidFill>
                  <a:srgbClr val="800000"/>
                </a:solidFill>
              </a:rPr>
              <a:t>let us </a:t>
            </a:r>
            <a:r>
              <a:rPr lang="en-US" sz="2000" b="1" i="1" u="sng" dirty="0">
                <a:solidFill>
                  <a:srgbClr val="800000"/>
                </a:solidFill>
              </a:rPr>
              <a:t>cleanse ourselves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from all filthiness of the flesh and spirit, perfecting holiness in the fear of God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2 Corinthians 6:12-7:1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82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Explanation of the </a:t>
            </a:r>
            <a:endParaRPr lang="en-US" dirty="0" smtClean="0"/>
          </a:p>
          <a:p>
            <a:r>
              <a:rPr lang="en-US" dirty="0" smtClean="0"/>
              <a:t>Woman </a:t>
            </a:r>
            <a:r>
              <a:rPr lang="en-US" dirty="0"/>
              <a:t>and the Beast </a:t>
            </a:r>
            <a:endParaRPr lang="en-US" dirty="0" smtClean="0"/>
          </a:p>
          <a:p>
            <a:r>
              <a:rPr lang="en-US" dirty="0" smtClean="0"/>
              <a:t>Revelation 17:7-18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Out of the Doomed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Do not compromise – separate yourself </a:t>
            </a:r>
            <a:r>
              <a:rPr lang="en-US" sz="2000" b="1" i="1" dirty="0" smtClean="0"/>
              <a:t>spiritually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800000"/>
                </a:solidFill>
              </a:rPr>
              <a:t>2 Corinthians 6:12-7:1; Ezekiel 37:21-28; Isaiah 52:1-12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Separate yourself </a:t>
            </a:r>
            <a:r>
              <a:rPr lang="en-US" sz="2000" b="1" i="1" dirty="0" smtClean="0"/>
              <a:t>physically</a:t>
            </a:r>
            <a:r>
              <a:rPr lang="en-US" sz="2000" dirty="0" smtClean="0"/>
              <a:t> to avoid sharing their punishment (</a:t>
            </a:r>
            <a:r>
              <a:rPr lang="en-US" sz="2000" b="1" dirty="0" smtClean="0">
                <a:solidFill>
                  <a:srgbClr val="800000"/>
                </a:solidFill>
              </a:rPr>
              <a:t>Matthew 24:14-34; Jeremiah 39:11-40:6; Matthew 7:6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54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 Is Fallen –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After </a:t>
            </a:r>
            <a:r>
              <a:rPr lang="en-US" sz="1800" i="1" dirty="0">
                <a:solidFill>
                  <a:srgbClr val="800000"/>
                </a:solidFill>
              </a:rPr>
              <a:t>these things I saw another angel coming down from heaven, having </a:t>
            </a:r>
            <a:r>
              <a:rPr lang="en-US" sz="1800" b="1" i="1" dirty="0">
                <a:solidFill>
                  <a:srgbClr val="800000"/>
                </a:solidFill>
              </a:rPr>
              <a:t>great authority</a:t>
            </a:r>
            <a:r>
              <a:rPr lang="en-US" sz="1800" i="1" dirty="0">
                <a:solidFill>
                  <a:srgbClr val="800000"/>
                </a:solidFill>
              </a:rPr>
              <a:t>, and the earth was </a:t>
            </a:r>
            <a:r>
              <a:rPr lang="en-US" sz="1800" b="1" i="1" dirty="0">
                <a:solidFill>
                  <a:srgbClr val="800000"/>
                </a:solidFill>
              </a:rPr>
              <a:t>illuminated with his glory</a:t>
            </a:r>
            <a:r>
              <a:rPr lang="en-US" sz="1800" i="1" dirty="0" smtClean="0">
                <a:solidFill>
                  <a:srgbClr val="800000"/>
                </a:solidFill>
              </a:rPr>
              <a:t>.  And </a:t>
            </a:r>
            <a:r>
              <a:rPr lang="en-US" sz="1800" i="1" dirty="0">
                <a:solidFill>
                  <a:srgbClr val="800000"/>
                </a:solidFill>
              </a:rPr>
              <a:t>he cried </a:t>
            </a:r>
            <a:r>
              <a:rPr lang="en-US" sz="1800" b="1" i="1" dirty="0">
                <a:solidFill>
                  <a:srgbClr val="800000"/>
                </a:solidFill>
              </a:rPr>
              <a:t>mightily with a loud voice</a:t>
            </a:r>
            <a:r>
              <a:rPr lang="en-US" sz="1800" i="1" dirty="0">
                <a:solidFill>
                  <a:srgbClr val="800000"/>
                </a:solidFill>
              </a:rPr>
              <a:t>, saying, </a:t>
            </a:r>
            <a:r>
              <a:rPr lang="en-US" sz="1800" i="1" dirty="0" smtClean="0">
                <a:solidFill>
                  <a:srgbClr val="800000"/>
                </a:solidFill>
              </a:rPr>
              <a:t>“</a:t>
            </a:r>
            <a:r>
              <a:rPr lang="en-US" sz="1800" b="1" i="1" dirty="0" smtClean="0">
                <a:solidFill>
                  <a:srgbClr val="800000"/>
                </a:solidFill>
              </a:rPr>
              <a:t>Babylon </a:t>
            </a:r>
            <a:r>
              <a:rPr lang="en-US" sz="1800" b="1" i="1" dirty="0">
                <a:solidFill>
                  <a:srgbClr val="800000"/>
                </a:solidFill>
              </a:rPr>
              <a:t>the great </a:t>
            </a:r>
            <a:r>
              <a:rPr lang="en-US" sz="1800" b="1" i="1" u="sng" dirty="0">
                <a:solidFill>
                  <a:srgbClr val="800000"/>
                </a:solidFill>
              </a:rPr>
              <a:t>is fallen, is fallen</a:t>
            </a:r>
            <a:r>
              <a:rPr lang="en-US" sz="1800" i="1" dirty="0">
                <a:solidFill>
                  <a:srgbClr val="800000"/>
                </a:solidFill>
              </a:rPr>
              <a:t>, and has become a dwelling place of demons, a prison for every foul spirit, and a cage for every unclean and hated bird</a:t>
            </a:r>
            <a:r>
              <a:rPr lang="en-US" sz="1800" i="1" dirty="0" smtClean="0">
                <a:solidFill>
                  <a:srgbClr val="800000"/>
                </a:solidFill>
              </a:rPr>
              <a:t>!  </a:t>
            </a:r>
            <a:r>
              <a:rPr lang="en-US" sz="1800" b="1" i="1" dirty="0" smtClean="0">
                <a:solidFill>
                  <a:srgbClr val="800000"/>
                </a:solidFill>
              </a:rPr>
              <a:t>For </a:t>
            </a:r>
            <a:r>
              <a:rPr lang="en-US" sz="1800" b="1" i="1" dirty="0">
                <a:solidFill>
                  <a:srgbClr val="800000"/>
                </a:solidFill>
              </a:rPr>
              <a:t>all the nations have drunk of the wine of the wrath of her fornication</a:t>
            </a:r>
            <a:r>
              <a:rPr lang="en-US" sz="1800" i="1" dirty="0">
                <a:solidFill>
                  <a:srgbClr val="800000"/>
                </a:solidFill>
              </a:rPr>
              <a:t>, the kings of the earth have committed fornication with her, and the merchants of the earth have become rich through the abundance of her luxury</a:t>
            </a:r>
            <a:r>
              <a:rPr lang="en-US" sz="1800" i="1" dirty="0" smtClean="0">
                <a:solidFill>
                  <a:srgbClr val="800000"/>
                </a:solidFill>
              </a:rPr>
              <a:t>.” </a:t>
            </a:r>
            <a:r>
              <a:rPr lang="en-US" sz="1800" dirty="0" smtClean="0"/>
              <a:t>(</a:t>
            </a:r>
            <a:r>
              <a:rPr lang="en-US" sz="1800" b="1" dirty="0">
                <a:solidFill>
                  <a:srgbClr val="800000"/>
                </a:solidFill>
              </a:rPr>
              <a:t>Revelation </a:t>
            </a:r>
            <a:r>
              <a:rPr lang="en-US" sz="1800" b="1" dirty="0" smtClean="0">
                <a:solidFill>
                  <a:srgbClr val="800000"/>
                </a:solidFill>
              </a:rPr>
              <a:t>18:1-3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And </a:t>
            </a:r>
            <a:r>
              <a:rPr lang="en-US" sz="1800" i="1" dirty="0">
                <a:solidFill>
                  <a:srgbClr val="800000"/>
                </a:solidFill>
              </a:rPr>
              <a:t>another angel followed, saying, </a:t>
            </a:r>
            <a:r>
              <a:rPr lang="en-US" sz="1800" i="1" dirty="0" smtClean="0">
                <a:solidFill>
                  <a:srgbClr val="800000"/>
                </a:solidFill>
              </a:rPr>
              <a:t>“</a:t>
            </a:r>
            <a:r>
              <a:rPr lang="en-US" sz="1800" b="1" i="1" dirty="0" smtClean="0">
                <a:solidFill>
                  <a:srgbClr val="800000"/>
                </a:solidFill>
              </a:rPr>
              <a:t>Babylon </a:t>
            </a:r>
            <a:r>
              <a:rPr lang="en-US" sz="1800" b="1" i="1" u="sng" dirty="0">
                <a:solidFill>
                  <a:srgbClr val="800000"/>
                </a:solidFill>
              </a:rPr>
              <a:t>is fallen, is fallen</a:t>
            </a:r>
            <a:r>
              <a:rPr lang="en-US" sz="1800" b="1" i="1" dirty="0">
                <a:solidFill>
                  <a:srgbClr val="800000"/>
                </a:solidFill>
              </a:rPr>
              <a:t>, that great city</a:t>
            </a:r>
            <a:r>
              <a:rPr lang="en-US" sz="1800" i="1" dirty="0">
                <a:solidFill>
                  <a:srgbClr val="800000"/>
                </a:solidFill>
              </a:rPr>
              <a:t>, because she has made </a:t>
            </a:r>
            <a:r>
              <a:rPr lang="en-US" sz="1800" b="1" i="1" dirty="0">
                <a:solidFill>
                  <a:srgbClr val="800000"/>
                </a:solidFill>
              </a:rPr>
              <a:t>all nations drink of the wine of the wrath of her fornication</a:t>
            </a:r>
            <a:r>
              <a:rPr lang="en-US" sz="1800" i="1" dirty="0" smtClean="0">
                <a:solidFill>
                  <a:srgbClr val="800000"/>
                </a:solidFill>
              </a:rPr>
              <a:t>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Revelation </a:t>
            </a:r>
            <a:r>
              <a:rPr lang="en-US" sz="1800" b="1" dirty="0" smtClean="0">
                <a:solidFill>
                  <a:srgbClr val="800000"/>
                </a:solidFill>
              </a:rPr>
              <a:t>14:8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6075" lvl="0" indent="-346075">
              <a:buFont typeface="+mj-lt"/>
              <a:buAutoNum type="arabicPeriod" startAt="2"/>
            </a:pPr>
            <a:r>
              <a:rPr lang="en-US" sz="1800" dirty="0" smtClean="0"/>
              <a:t>How is the harlot’s fall as recorded in </a:t>
            </a:r>
            <a:r>
              <a:rPr lang="en-US" sz="1800" b="1" dirty="0" smtClean="0">
                <a:solidFill>
                  <a:srgbClr val="800000"/>
                </a:solidFill>
              </a:rPr>
              <a:t>18:1-3</a:t>
            </a:r>
            <a:r>
              <a:rPr lang="en-US" sz="1800" dirty="0" smtClean="0"/>
              <a:t> different than the message proclaimed </a:t>
            </a:r>
            <a:r>
              <a:rPr lang="en-US" sz="1800" b="1" dirty="0" smtClean="0">
                <a:solidFill>
                  <a:srgbClr val="800000"/>
                </a:solidFill>
              </a:rPr>
              <a:t>14:8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In the timeline, </a:t>
            </a:r>
            <a:r>
              <a:rPr lang="en-US" sz="1800" b="1" dirty="0" smtClean="0">
                <a:solidFill>
                  <a:srgbClr val="800000"/>
                </a:solidFill>
              </a:rPr>
              <a:t>14:8</a:t>
            </a:r>
            <a:r>
              <a:rPr lang="en-US" sz="1800" dirty="0" smtClean="0"/>
              <a:t> is </a:t>
            </a:r>
            <a:r>
              <a:rPr lang="en-US" sz="1800" i="1" dirty="0" smtClean="0"/>
              <a:t>“prophetic past tense”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800000"/>
                </a:solidFill>
              </a:rPr>
              <a:t>Rom. 4:17</a:t>
            </a:r>
            <a:r>
              <a:rPr lang="en-US" sz="1800" dirty="0" smtClean="0"/>
              <a:t>).  Looking forward with certainty.</a:t>
            </a:r>
          </a:p>
          <a:p>
            <a:r>
              <a:rPr lang="en-US" sz="1800" b="1" dirty="0" smtClean="0">
                <a:solidFill>
                  <a:srgbClr val="800000"/>
                </a:solidFill>
              </a:rPr>
              <a:t>18:1-3</a:t>
            </a:r>
            <a:r>
              <a:rPr lang="en-US" sz="1800" dirty="0" smtClean="0"/>
              <a:t> is prophesying of actual event and reaction after it really is past – in the future.</a:t>
            </a:r>
          </a:p>
          <a:p>
            <a:r>
              <a:rPr lang="en-US" sz="1800" b="1" dirty="0" smtClean="0">
                <a:solidFill>
                  <a:srgbClr val="800000"/>
                </a:solidFill>
              </a:rPr>
              <a:t>18:1-3</a:t>
            </a:r>
            <a:r>
              <a:rPr lang="en-US" sz="1800" dirty="0" smtClean="0"/>
              <a:t> introduces detail of kings actually committing fornication and merchant’s exploitation.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85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“Cage For Every Unclean &amp; Hated Bird”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900" dirty="0" smtClean="0"/>
              <a:t>Alludes to </a:t>
            </a:r>
            <a:r>
              <a:rPr lang="en-US" sz="1900" b="1" i="1" dirty="0" smtClean="0"/>
              <a:t>desolation</a:t>
            </a:r>
            <a:r>
              <a:rPr lang="en-US" sz="1900" dirty="0" smtClean="0"/>
              <a:t> of aftermath:</a:t>
            </a:r>
          </a:p>
          <a:p>
            <a:pPr marL="0" indent="0">
              <a:buNone/>
            </a:pPr>
            <a:r>
              <a:rPr lang="en-US" sz="1900" i="1" dirty="0" smtClean="0">
                <a:solidFill>
                  <a:srgbClr val="800000"/>
                </a:solidFill>
              </a:rPr>
              <a:t>“For </a:t>
            </a:r>
            <a:r>
              <a:rPr lang="en-US" sz="1900" i="1" dirty="0">
                <a:solidFill>
                  <a:srgbClr val="800000"/>
                </a:solidFill>
              </a:rPr>
              <a:t>My sword shall be bathed in heaven; Indeed it shall come </a:t>
            </a:r>
            <a:r>
              <a:rPr lang="en-US" sz="1900" b="1" i="1" dirty="0">
                <a:solidFill>
                  <a:srgbClr val="800000"/>
                </a:solidFill>
              </a:rPr>
              <a:t>down on </a:t>
            </a:r>
            <a:r>
              <a:rPr lang="en-US" sz="1900" b="1" i="1" u="sng" dirty="0">
                <a:solidFill>
                  <a:srgbClr val="800000"/>
                </a:solidFill>
              </a:rPr>
              <a:t>Edom</a:t>
            </a:r>
            <a:r>
              <a:rPr lang="en-US" sz="1900" i="1" dirty="0">
                <a:solidFill>
                  <a:srgbClr val="800000"/>
                </a:solidFill>
              </a:rPr>
              <a:t>, And on the </a:t>
            </a:r>
            <a:r>
              <a:rPr lang="en-US" sz="1900" b="1" i="1" dirty="0">
                <a:solidFill>
                  <a:srgbClr val="800000"/>
                </a:solidFill>
              </a:rPr>
              <a:t>people of My curse, for judgment</a:t>
            </a:r>
            <a:r>
              <a:rPr lang="en-US" sz="1900" i="1" dirty="0" smtClean="0">
                <a:solidFill>
                  <a:srgbClr val="800000"/>
                </a:solidFill>
              </a:rPr>
              <a:t>.   </a:t>
            </a:r>
            <a:r>
              <a:rPr lang="en-US" sz="1900" i="1" dirty="0">
                <a:solidFill>
                  <a:srgbClr val="800000"/>
                </a:solidFill>
              </a:rPr>
              <a:t>The sword of the LORD is filled with </a:t>
            </a:r>
            <a:r>
              <a:rPr lang="en-US" sz="1900" i="1" dirty="0" smtClean="0">
                <a:solidFill>
                  <a:srgbClr val="800000"/>
                </a:solidFill>
              </a:rPr>
              <a:t>blood  … a </a:t>
            </a:r>
            <a:r>
              <a:rPr lang="en-US" sz="1900" i="1" dirty="0">
                <a:solidFill>
                  <a:srgbClr val="800000"/>
                </a:solidFill>
              </a:rPr>
              <a:t>great slaughter </a:t>
            </a:r>
            <a:r>
              <a:rPr lang="en-US" sz="1900" b="1" i="1" dirty="0">
                <a:solidFill>
                  <a:srgbClr val="800000"/>
                </a:solidFill>
              </a:rPr>
              <a:t>in the land of Edom</a:t>
            </a:r>
            <a:r>
              <a:rPr lang="en-US" sz="1900" i="1" dirty="0" smtClean="0">
                <a:solidFill>
                  <a:srgbClr val="800000"/>
                </a:solidFill>
              </a:rPr>
              <a:t>. … For </a:t>
            </a:r>
            <a:r>
              <a:rPr lang="en-US" sz="1900" i="1" dirty="0">
                <a:solidFill>
                  <a:srgbClr val="800000"/>
                </a:solidFill>
              </a:rPr>
              <a:t>it is </a:t>
            </a:r>
            <a:r>
              <a:rPr lang="en-US" sz="1900" b="1" i="1" dirty="0">
                <a:solidFill>
                  <a:srgbClr val="800000"/>
                </a:solidFill>
              </a:rPr>
              <a:t>the day of the </a:t>
            </a:r>
            <a:r>
              <a:rPr lang="en-US" sz="1900" b="1" i="1" dirty="0" smtClean="0">
                <a:solidFill>
                  <a:srgbClr val="800000"/>
                </a:solidFill>
              </a:rPr>
              <a:t>LORD’S </a:t>
            </a:r>
            <a:r>
              <a:rPr lang="en-US" sz="1900" b="1" i="1" dirty="0">
                <a:solidFill>
                  <a:srgbClr val="800000"/>
                </a:solidFill>
              </a:rPr>
              <a:t>vengeance</a:t>
            </a:r>
            <a:r>
              <a:rPr lang="en-US" sz="1900" i="1" dirty="0">
                <a:solidFill>
                  <a:srgbClr val="800000"/>
                </a:solidFill>
              </a:rPr>
              <a:t>, The </a:t>
            </a:r>
            <a:r>
              <a:rPr lang="en-US" sz="1900" b="1" i="1" dirty="0">
                <a:solidFill>
                  <a:srgbClr val="800000"/>
                </a:solidFill>
              </a:rPr>
              <a:t>year of recompense for the cause of Zion</a:t>
            </a:r>
            <a:r>
              <a:rPr lang="en-US" sz="1900" i="1" dirty="0" smtClean="0">
                <a:solidFill>
                  <a:srgbClr val="800000"/>
                </a:solidFill>
              </a:rPr>
              <a:t>. … </a:t>
            </a:r>
            <a:r>
              <a:rPr lang="en-US" sz="1900" i="1" dirty="0">
                <a:solidFill>
                  <a:srgbClr val="800000"/>
                </a:solidFill>
              </a:rPr>
              <a:t>No one shall pass through it forever and ever</a:t>
            </a:r>
            <a:r>
              <a:rPr lang="en-US" sz="1900" i="1" dirty="0" smtClean="0">
                <a:solidFill>
                  <a:srgbClr val="800000"/>
                </a:solidFill>
              </a:rPr>
              <a:t>.  But </a:t>
            </a:r>
            <a:r>
              <a:rPr lang="en-US" sz="1900" b="1" i="1" dirty="0">
                <a:solidFill>
                  <a:srgbClr val="800000"/>
                </a:solidFill>
              </a:rPr>
              <a:t>the </a:t>
            </a:r>
            <a:r>
              <a:rPr lang="en-US" sz="1900" b="1" i="1" u="sng" dirty="0">
                <a:solidFill>
                  <a:srgbClr val="800000"/>
                </a:solidFill>
              </a:rPr>
              <a:t>pelican</a:t>
            </a:r>
            <a:r>
              <a:rPr lang="en-US" sz="1900" b="1" i="1" dirty="0">
                <a:solidFill>
                  <a:srgbClr val="800000"/>
                </a:solidFill>
              </a:rPr>
              <a:t> and the </a:t>
            </a:r>
            <a:r>
              <a:rPr lang="en-US" sz="1900" b="1" i="1" u="sng" dirty="0">
                <a:solidFill>
                  <a:srgbClr val="800000"/>
                </a:solidFill>
              </a:rPr>
              <a:t>porcupine</a:t>
            </a:r>
            <a:r>
              <a:rPr lang="en-US" sz="1900" b="1" i="1" dirty="0">
                <a:solidFill>
                  <a:srgbClr val="800000"/>
                </a:solidFill>
              </a:rPr>
              <a:t> shall possess it</a:t>
            </a:r>
            <a:r>
              <a:rPr lang="en-US" sz="1900" i="1" dirty="0">
                <a:solidFill>
                  <a:srgbClr val="800000"/>
                </a:solidFill>
              </a:rPr>
              <a:t>, Also </a:t>
            </a:r>
            <a:r>
              <a:rPr lang="en-US" sz="1900" b="1" i="1" dirty="0">
                <a:solidFill>
                  <a:srgbClr val="800000"/>
                </a:solidFill>
              </a:rPr>
              <a:t>the </a:t>
            </a:r>
            <a:r>
              <a:rPr lang="en-US" sz="1900" b="1" i="1" u="sng" dirty="0">
                <a:solidFill>
                  <a:srgbClr val="800000"/>
                </a:solidFill>
              </a:rPr>
              <a:t>owl</a:t>
            </a:r>
            <a:r>
              <a:rPr lang="en-US" sz="1900" b="1" i="1" dirty="0">
                <a:solidFill>
                  <a:srgbClr val="800000"/>
                </a:solidFill>
              </a:rPr>
              <a:t> and the </a:t>
            </a:r>
            <a:r>
              <a:rPr lang="en-US" sz="1900" b="1" i="1" u="sng" dirty="0">
                <a:solidFill>
                  <a:srgbClr val="800000"/>
                </a:solidFill>
              </a:rPr>
              <a:t>raven</a:t>
            </a:r>
            <a:r>
              <a:rPr lang="en-US" sz="1900" b="1" i="1" dirty="0">
                <a:solidFill>
                  <a:srgbClr val="800000"/>
                </a:solidFill>
              </a:rPr>
              <a:t> shall dwell in it</a:t>
            </a:r>
            <a:r>
              <a:rPr lang="en-US" sz="1900" i="1" dirty="0">
                <a:solidFill>
                  <a:srgbClr val="800000"/>
                </a:solidFill>
              </a:rPr>
              <a:t>. And He shall stretch out over it The line of confusion and the stones of emptiness</a:t>
            </a:r>
            <a:r>
              <a:rPr lang="en-US" sz="1900" i="1" dirty="0" smtClean="0">
                <a:solidFill>
                  <a:srgbClr val="800000"/>
                </a:solidFill>
              </a:rPr>
              <a:t>.  They </a:t>
            </a:r>
            <a:r>
              <a:rPr lang="en-US" sz="1900" i="1" dirty="0">
                <a:solidFill>
                  <a:srgbClr val="800000"/>
                </a:solidFill>
              </a:rPr>
              <a:t>shall call its nobles to the kingdom, But </a:t>
            </a:r>
            <a:r>
              <a:rPr lang="en-US" sz="1900" b="1" i="1" dirty="0">
                <a:solidFill>
                  <a:srgbClr val="800000"/>
                </a:solidFill>
              </a:rPr>
              <a:t>none shall be there</a:t>
            </a:r>
            <a:r>
              <a:rPr lang="en-US" sz="1900" i="1" dirty="0">
                <a:solidFill>
                  <a:srgbClr val="800000"/>
                </a:solidFill>
              </a:rPr>
              <a:t>, and all </a:t>
            </a:r>
            <a:r>
              <a:rPr lang="en-US" sz="1900" b="1" i="1" dirty="0">
                <a:solidFill>
                  <a:srgbClr val="800000"/>
                </a:solidFill>
              </a:rPr>
              <a:t>its princes shall be nothing</a:t>
            </a:r>
            <a:r>
              <a:rPr lang="en-US" sz="1900" i="1" dirty="0" smtClean="0">
                <a:solidFill>
                  <a:srgbClr val="800000"/>
                </a:solidFill>
              </a:rPr>
              <a:t>.  And </a:t>
            </a:r>
            <a:r>
              <a:rPr lang="en-US" sz="1900" b="1" i="1" u="sng" dirty="0">
                <a:solidFill>
                  <a:srgbClr val="800000"/>
                </a:solidFill>
              </a:rPr>
              <a:t>thorns</a:t>
            </a:r>
            <a:r>
              <a:rPr lang="en-US" sz="1900" i="1" dirty="0">
                <a:solidFill>
                  <a:srgbClr val="800000"/>
                </a:solidFill>
              </a:rPr>
              <a:t> shall come up in its palaces, </a:t>
            </a:r>
            <a:r>
              <a:rPr lang="en-US" sz="1900" b="1" i="1" u="sng" dirty="0">
                <a:solidFill>
                  <a:srgbClr val="800000"/>
                </a:solidFill>
              </a:rPr>
              <a:t>Nettles</a:t>
            </a:r>
            <a:r>
              <a:rPr lang="en-US" sz="1900" b="1" i="1" dirty="0">
                <a:solidFill>
                  <a:srgbClr val="800000"/>
                </a:solidFill>
              </a:rPr>
              <a:t> and </a:t>
            </a:r>
            <a:r>
              <a:rPr lang="en-US" sz="1900" b="1" i="1" u="sng" dirty="0">
                <a:solidFill>
                  <a:srgbClr val="800000"/>
                </a:solidFill>
              </a:rPr>
              <a:t>brambles</a:t>
            </a:r>
            <a:r>
              <a:rPr lang="en-US" sz="1900" b="1" i="1" dirty="0">
                <a:solidFill>
                  <a:srgbClr val="800000"/>
                </a:solidFill>
              </a:rPr>
              <a:t> </a:t>
            </a:r>
            <a:r>
              <a:rPr lang="en-US" sz="1900" i="1" dirty="0">
                <a:solidFill>
                  <a:srgbClr val="800000"/>
                </a:solidFill>
              </a:rPr>
              <a:t>in its fortresses; It shall be a </a:t>
            </a:r>
            <a:r>
              <a:rPr lang="en-US" sz="1900" b="1" i="1" dirty="0">
                <a:solidFill>
                  <a:srgbClr val="800000"/>
                </a:solidFill>
              </a:rPr>
              <a:t>habitation of </a:t>
            </a:r>
            <a:r>
              <a:rPr lang="en-US" sz="1900" b="1" i="1" u="sng" dirty="0">
                <a:solidFill>
                  <a:srgbClr val="800000"/>
                </a:solidFill>
              </a:rPr>
              <a:t>jackals</a:t>
            </a:r>
            <a:r>
              <a:rPr lang="en-US" sz="1900" b="1" i="1" dirty="0">
                <a:solidFill>
                  <a:srgbClr val="800000"/>
                </a:solidFill>
              </a:rPr>
              <a:t>, A courtyard for </a:t>
            </a:r>
            <a:r>
              <a:rPr lang="en-US" sz="1900" b="1" i="1" u="sng" dirty="0">
                <a:solidFill>
                  <a:srgbClr val="800000"/>
                </a:solidFill>
              </a:rPr>
              <a:t>ostriches</a:t>
            </a:r>
            <a:r>
              <a:rPr lang="en-US" sz="1900" i="1" dirty="0" smtClean="0">
                <a:solidFill>
                  <a:srgbClr val="800000"/>
                </a:solidFill>
              </a:rPr>
              <a:t>.  The </a:t>
            </a:r>
            <a:r>
              <a:rPr lang="en-US" sz="1900" b="1" i="1" u="sng" dirty="0">
                <a:solidFill>
                  <a:srgbClr val="800000"/>
                </a:solidFill>
              </a:rPr>
              <a:t>wild beasts</a:t>
            </a:r>
            <a:r>
              <a:rPr lang="en-US" sz="1900" b="1" i="1" dirty="0">
                <a:solidFill>
                  <a:srgbClr val="800000"/>
                </a:solidFill>
              </a:rPr>
              <a:t> of the desert </a:t>
            </a:r>
            <a:r>
              <a:rPr lang="en-US" sz="1900" i="1" dirty="0">
                <a:solidFill>
                  <a:srgbClr val="800000"/>
                </a:solidFill>
              </a:rPr>
              <a:t>shall also meet with the </a:t>
            </a:r>
            <a:r>
              <a:rPr lang="en-US" sz="1900" b="1" i="1" u="sng" dirty="0">
                <a:solidFill>
                  <a:srgbClr val="800000"/>
                </a:solidFill>
              </a:rPr>
              <a:t>jackals</a:t>
            </a:r>
            <a:r>
              <a:rPr lang="en-US" sz="1900" i="1" dirty="0">
                <a:solidFill>
                  <a:srgbClr val="800000"/>
                </a:solidFill>
              </a:rPr>
              <a:t>, And </a:t>
            </a:r>
            <a:r>
              <a:rPr lang="en-US" sz="1900" b="1" i="1" dirty="0">
                <a:solidFill>
                  <a:srgbClr val="800000"/>
                </a:solidFill>
              </a:rPr>
              <a:t>the </a:t>
            </a:r>
            <a:r>
              <a:rPr lang="en-US" sz="1900" b="1" i="1" u="sng" dirty="0">
                <a:solidFill>
                  <a:srgbClr val="800000"/>
                </a:solidFill>
              </a:rPr>
              <a:t>wild goat </a:t>
            </a:r>
            <a:r>
              <a:rPr lang="en-US" sz="1900" i="1" dirty="0">
                <a:solidFill>
                  <a:srgbClr val="800000"/>
                </a:solidFill>
              </a:rPr>
              <a:t>shall bleat to its companion; Also the </a:t>
            </a:r>
            <a:r>
              <a:rPr lang="en-US" sz="1900" b="1" i="1" u="sng" dirty="0">
                <a:solidFill>
                  <a:srgbClr val="800000"/>
                </a:solidFill>
              </a:rPr>
              <a:t>night creature </a:t>
            </a:r>
            <a:r>
              <a:rPr lang="en-US" sz="1900" i="1" dirty="0">
                <a:solidFill>
                  <a:srgbClr val="800000"/>
                </a:solidFill>
              </a:rPr>
              <a:t>shall rest there, And find for herself a place of rest</a:t>
            </a:r>
            <a:r>
              <a:rPr lang="en-US" sz="1900" i="1" dirty="0" smtClean="0">
                <a:solidFill>
                  <a:srgbClr val="800000"/>
                </a:solidFill>
              </a:rPr>
              <a:t>.  </a:t>
            </a:r>
            <a:r>
              <a:rPr lang="en-US" sz="1900" i="1" dirty="0">
                <a:solidFill>
                  <a:srgbClr val="800000"/>
                </a:solidFill>
              </a:rPr>
              <a:t>There the </a:t>
            </a:r>
            <a:r>
              <a:rPr lang="en-US" sz="1900" b="1" i="1" u="sng" dirty="0">
                <a:solidFill>
                  <a:srgbClr val="800000"/>
                </a:solidFill>
              </a:rPr>
              <a:t>arrow snake </a:t>
            </a:r>
            <a:r>
              <a:rPr lang="en-US" sz="1900" i="1" dirty="0">
                <a:solidFill>
                  <a:srgbClr val="800000"/>
                </a:solidFill>
              </a:rPr>
              <a:t>shall make her nest and lay eggs And hatch, and gather them under her shadow; There also shall the </a:t>
            </a:r>
            <a:r>
              <a:rPr lang="en-US" sz="1900" b="1" i="1" u="sng" dirty="0">
                <a:solidFill>
                  <a:srgbClr val="800000"/>
                </a:solidFill>
              </a:rPr>
              <a:t>hawks</a:t>
            </a:r>
            <a:r>
              <a:rPr lang="en-US" sz="1900" i="1" dirty="0">
                <a:solidFill>
                  <a:srgbClr val="800000"/>
                </a:solidFill>
              </a:rPr>
              <a:t> be gathered, </a:t>
            </a:r>
            <a:r>
              <a:rPr lang="en-US" sz="1900" i="1" dirty="0" err="1">
                <a:solidFill>
                  <a:srgbClr val="800000"/>
                </a:solidFill>
              </a:rPr>
              <a:t>Every one</a:t>
            </a:r>
            <a:r>
              <a:rPr lang="en-US" sz="1900" i="1" dirty="0">
                <a:solidFill>
                  <a:srgbClr val="800000"/>
                </a:solidFill>
              </a:rPr>
              <a:t> with her mate</a:t>
            </a:r>
            <a:r>
              <a:rPr lang="en-US" sz="1900" i="1" dirty="0" smtClean="0">
                <a:solidFill>
                  <a:srgbClr val="800000"/>
                </a:solidFill>
              </a:rPr>
              <a:t>.” </a:t>
            </a:r>
            <a:r>
              <a:rPr lang="en-US" sz="1900" dirty="0"/>
              <a:t>(</a:t>
            </a:r>
            <a:r>
              <a:rPr lang="en-US" sz="1900" b="1" dirty="0">
                <a:solidFill>
                  <a:srgbClr val="800000"/>
                </a:solidFill>
              </a:rPr>
              <a:t>Isaiah </a:t>
            </a:r>
            <a:r>
              <a:rPr lang="en-US" sz="1900" b="1" dirty="0" smtClean="0">
                <a:solidFill>
                  <a:srgbClr val="800000"/>
                </a:solidFill>
              </a:rPr>
              <a:t>34:5-15</a:t>
            </a:r>
            <a:r>
              <a:rPr lang="en-US" sz="1900" dirty="0" smtClean="0"/>
              <a:t>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813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Interjected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“For all </a:t>
            </a:r>
            <a:r>
              <a:rPr lang="en-US" sz="2000" b="1" i="1" dirty="0" smtClean="0">
                <a:solidFill>
                  <a:srgbClr val="800000"/>
                </a:solidFill>
              </a:rPr>
              <a:t>the nations have drunk </a:t>
            </a:r>
            <a:r>
              <a:rPr lang="en-US" sz="2000" i="1" dirty="0" smtClean="0">
                <a:solidFill>
                  <a:srgbClr val="800000"/>
                </a:solidFill>
              </a:rPr>
              <a:t>of the wine of the wrath of </a:t>
            </a:r>
            <a:r>
              <a:rPr lang="en-US" sz="2000" b="1" i="1" dirty="0" smtClean="0">
                <a:solidFill>
                  <a:srgbClr val="800000"/>
                </a:solidFill>
              </a:rPr>
              <a:t>her fornication</a:t>
            </a:r>
            <a:r>
              <a:rPr lang="en-US" sz="2000" i="1" dirty="0" smtClean="0">
                <a:solidFill>
                  <a:srgbClr val="800000"/>
                </a:solidFill>
              </a:rPr>
              <a:t>, the </a:t>
            </a:r>
            <a:r>
              <a:rPr lang="en-US" sz="2000" b="1" i="1" dirty="0" smtClean="0">
                <a:solidFill>
                  <a:srgbClr val="800000"/>
                </a:solidFill>
              </a:rPr>
              <a:t>kings of the earth have committed fornication</a:t>
            </a:r>
            <a:r>
              <a:rPr lang="en-US" sz="2000" i="1" dirty="0" smtClean="0">
                <a:solidFill>
                  <a:srgbClr val="800000"/>
                </a:solidFill>
              </a:rPr>
              <a:t> with her, and the </a:t>
            </a:r>
            <a:r>
              <a:rPr lang="en-US" sz="2000" b="1" i="1" dirty="0" smtClean="0">
                <a:solidFill>
                  <a:srgbClr val="800000"/>
                </a:solidFill>
              </a:rPr>
              <a:t>merchants of the earth have become rich</a:t>
            </a:r>
            <a:r>
              <a:rPr lang="en-US" sz="2000" i="1" dirty="0" smtClean="0">
                <a:solidFill>
                  <a:srgbClr val="800000"/>
                </a:solidFill>
              </a:rPr>
              <a:t> through the abundance of her luxury.”  And I heard another voice from heaven saying, “</a:t>
            </a:r>
            <a:r>
              <a:rPr lang="en-US" sz="2000" b="1" i="1" u="sng" dirty="0" smtClean="0">
                <a:solidFill>
                  <a:srgbClr val="800000"/>
                </a:solidFill>
              </a:rPr>
              <a:t>Come out of her</a:t>
            </a:r>
            <a:r>
              <a:rPr lang="en-US" sz="2000" b="1" i="1" dirty="0" smtClean="0">
                <a:solidFill>
                  <a:srgbClr val="800000"/>
                </a:solidFill>
              </a:rPr>
              <a:t>, my people, lest you share in her sins, and lest you receive of her plagues</a:t>
            </a:r>
            <a:r>
              <a:rPr lang="en-US" sz="2000" i="1" dirty="0" smtClean="0">
                <a:solidFill>
                  <a:srgbClr val="800000"/>
                </a:solidFill>
              </a:rPr>
              <a:t>.  For her </a:t>
            </a:r>
            <a:r>
              <a:rPr lang="en-US" sz="2000" b="1" i="1" dirty="0" smtClean="0">
                <a:solidFill>
                  <a:srgbClr val="800000"/>
                </a:solidFill>
              </a:rPr>
              <a:t>sins have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reached to heaven</a:t>
            </a:r>
            <a:r>
              <a:rPr lang="en-US" sz="2000" i="1" dirty="0" smtClean="0">
                <a:solidFill>
                  <a:srgbClr val="800000"/>
                </a:solidFill>
              </a:rPr>
              <a:t>, and </a:t>
            </a:r>
            <a:r>
              <a:rPr lang="en-US" sz="2000" b="1" i="1" dirty="0" smtClean="0">
                <a:solidFill>
                  <a:srgbClr val="800000"/>
                </a:solidFill>
              </a:rPr>
              <a:t>God has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remembered her iniquities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18:3-5</a:t>
            </a:r>
            <a:r>
              <a:rPr lang="en-US" sz="2000" dirty="0" smtClean="0"/>
              <a:t>)</a:t>
            </a:r>
          </a:p>
          <a:p>
            <a:pPr marL="346075" lvl="0" indent="-346075">
              <a:buFont typeface="+mj-lt"/>
              <a:buAutoNum type="arabicPeriod" startAt="3"/>
            </a:pPr>
            <a:r>
              <a:rPr lang="en-US" sz="2000" dirty="0" smtClean="0"/>
              <a:t>How </a:t>
            </a:r>
            <a:r>
              <a:rPr lang="en-US" sz="2000" dirty="0"/>
              <a:t>are the stated lessons similar?  Why is this theme being repeated and emphasized?  Where else in Scripture is this same theme emphasized?</a:t>
            </a:r>
          </a:p>
          <a:p>
            <a:r>
              <a:rPr lang="en-US" sz="2000" dirty="0" smtClean="0"/>
              <a:t>Remember, nations, kings, and merchants have already been seduced, compromised, and partaken of her sins and are doomed with her …</a:t>
            </a:r>
          </a:p>
          <a:p>
            <a:r>
              <a:rPr lang="en-US" sz="2000" dirty="0" smtClean="0"/>
              <a:t>Given her great, powerful influence, Jesus’ people are naturally warned not to be overcome with her allure and likewise compromise and sin.</a:t>
            </a:r>
          </a:p>
          <a:p>
            <a:r>
              <a:rPr lang="en-US" sz="2000" dirty="0" smtClean="0"/>
              <a:t>Most pointed here, but alluded to previously: (</a:t>
            </a:r>
            <a:r>
              <a:rPr lang="en-US" sz="2000" b="1" dirty="0" smtClean="0">
                <a:solidFill>
                  <a:srgbClr val="800000"/>
                </a:solidFill>
              </a:rPr>
              <a:t>2:14; 2:20-22; 12:11, 17; 14:7-12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1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Out of the Doomed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“Up</a:t>
            </a:r>
            <a:r>
              <a:rPr lang="en-US" sz="2000" i="1" dirty="0">
                <a:solidFill>
                  <a:srgbClr val="800000"/>
                </a:solidFill>
              </a:rPr>
              <a:t>, up! </a:t>
            </a:r>
            <a:r>
              <a:rPr lang="en-US" sz="2000" b="1" i="1" dirty="0">
                <a:solidFill>
                  <a:srgbClr val="800000"/>
                </a:solidFill>
              </a:rPr>
              <a:t>Flee from the land of the north</a:t>
            </a:r>
            <a:r>
              <a:rPr lang="en-US" sz="2000" i="1" dirty="0" smtClean="0">
                <a:solidFill>
                  <a:srgbClr val="800000"/>
                </a:solidFill>
              </a:rPr>
              <a:t>,” </a:t>
            </a:r>
            <a:r>
              <a:rPr lang="en-US" sz="2000" i="1" dirty="0">
                <a:solidFill>
                  <a:srgbClr val="800000"/>
                </a:solidFill>
              </a:rPr>
              <a:t>says the LORD; </a:t>
            </a:r>
            <a:r>
              <a:rPr lang="en-US" sz="2000" i="1" dirty="0" smtClean="0">
                <a:solidFill>
                  <a:srgbClr val="800000"/>
                </a:solidFill>
              </a:rPr>
              <a:t>“for </a:t>
            </a:r>
            <a:r>
              <a:rPr lang="en-US" sz="2000" i="1" dirty="0">
                <a:solidFill>
                  <a:srgbClr val="800000"/>
                </a:solidFill>
              </a:rPr>
              <a:t>I have spread you abroad like the four winds of heaven</a:t>
            </a:r>
            <a:r>
              <a:rPr lang="en-US" sz="2000" i="1" dirty="0" smtClean="0">
                <a:solidFill>
                  <a:srgbClr val="800000"/>
                </a:solidFill>
              </a:rPr>
              <a:t>,” </a:t>
            </a:r>
            <a:r>
              <a:rPr lang="en-US" sz="2000" i="1" dirty="0">
                <a:solidFill>
                  <a:srgbClr val="800000"/>
                </a:solidFill>
              </a:rPr>
              <a:t>says the LORD</a:t>
            </a:r>
            <a:r>
              <a:rPr lang="en-US" sz="2000" i="1" dirty="0" smtClean="0">
                <a:solidFill>
                  <a:srgbClr val="800000"/>
                </a:solidFill>
              </a:rPr>
              <a:t>.  “</a:t>
            </a:r>
            <a:r>
              <a:rPr lang="en-US" sz="2000" b="1" i="1" dirty="0" smtClean="0">
                <a:solidFill>
                  <a:srgbClr val="800000"/>
                </a:solidFill>
              </a:rPr>
              <a:t>Up</a:t>
            </a:r>
            <a:r>
              <a:rPr lang="en-US" sz="2000" b="1" i="1" dirty="0">
                <a:solidFill>
                  <a:srgbClr val="800000"/>
                </a:solidFill>
              </a:rPr>
              <a:t>, Zion! </a:t>
            </a:r>
            <a:r>
              <a:rPr lang="en-US" sz="2000" b="1" i="1" u="sng" dirty="0">
                <a:solidFill>
                  <a:srgbClr val="800000"/>
                </a:solidFill>
              </a:rPr>
              <a:t>Escape</a:t>
            </a:r>
            <a:r>
              <a:rPr lang="en-US" sz="2000" b="1" i="1" dirty="0">
                <a:solidFill>
                  <a:srgbClr val="800000"/>
                </a:solidFill>
              </a:rPr>
              <a:t>, you who dwell with </a:t>
            </a:r>
            <a:r>
              <a:rPr lang="en-US" sz="2000" b="1" i="1" u="sng" dirty="0">
                <a:solidFill>
                  <a:srgbClr val="800000"/>
                </a:solidFill>
              </a:rPr>
              <a:t>the daughter of Babylon</a:t>
            </a:r>
            <a:r>
              <a:rPr lang="en-US" sz="2000" i="1" dirty="0" smtClean="0">
                <a:solidFill>
                  <a:srgbClr val="800000"/>
                </a:solidFill>
              </a:rPr>
              <a:t>.”  For </a:t>
            </a:r>
            <a:r>
              <a:rPr lang="en-US" sz="2000" i="1" dirty="0">
                <a:solidFill>
                  <a:srgbClr val="800000"/>
                </a:solidFill>
              </a:rPr>
              <a:t>thus says the LORD of hosts: </a:t>
            </a:r>
            <a:r>
              <a:rPr lang="en-US" sz="2000" i="1" dirty="0" smtClean="0">
                <a:solidFill>
                  <a:srgbClr val="800000"/>
                </a:solidFill>
              </a:rPr>
              <a:t>“He </a:t>
            </a:r>
            <a:r>
              <a:rPr lang="en-US" sz="2000" i="1" dirty="0">
                <a:solidFill>
                  <a:srgbClr val="800000"/>
                </a:solidFill>
              </a:rPr>
              <a:t>sent Me after glory, to the nations which plunder you; for he who touches you touches the apple of His eye</a:t>
            </a:r>
            <a:r>
              <a:rPr lang="en-US" sz="2000" i="1" dirty="0" smtClean="0">
                <a:solidFill>
                  <a:srgbClr val="800000"/>
                </a:solidFill>
              </a:rPr>
              <a:t>. For </a:t>
            </a:r>
            <a:r>
              <a:rPr lang="en-US" sz="2000" i="1" dirty="0">
                <a:solidFill>
                  <a:srgbClr val="800000"/>
                </a:solidFill>
              </a:rPr>
              <a:t>surely </a:t>
            </a:r>
            <a:r>
              <a:rPr lang="en-US" sz="2000" b="1" i="1" dirty="0">
                <a:solidFill>
                  <a:srgbClr val="800000"/>
                </a:solidFill>
              </a:rPr>
              <a:t>I will shake My hand </a:t>
            </a:r>
            <a:r>
              <a:rPr lang="en-US" sz="2000" b="1" i="1" u="sng" dirty="0">
                <a:solidFill>
                  <a:srgbClr val="800000"/>
                </a:solidFill>
              </a:rPr>
              <a:t>against them</a:t>
            </a:r>
            <a:r>
              <a:rPr lang="en-US" sz="2000" b="1" i="1" dirty="0">
                <a:solidFill>
                  <a:srgbClr val="800000"/>
                </a:solidFill>
              </a:rPr>
              <a:t>, and they shall become </a:t>
            </a:r>
            <a:r>
              <a:rPr lang="en-US" sz="2000" b="1" i="1" u="sng" dirty="0">
                <a:solidFill>
                  <a:srgbClr val="800000"/>
                </a:solidFill>
              </a:rPr>
              <a:t>spoil for their servants</a:t>
            </a:r>
            <a:r>
              <a:rPr lang="en-US" sz="2000" i="1" dirty="0">
                <a:solidFill>
                  <a:srgbClr val="800000"/>
                </a:solidFill>
              </a:rPr>
              <a:t>. Then you will know that the LORD of hosts has sent Me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b="1" i="1" dirty="0" smtClean="0">
                <a:solidFill>
                  <a:srgbClr val="800000"/>
                </a:solidFill>
              </a:rPr>
              <a:t>Sing </a:t>
            </a:r>
            <a:r>
              <a:rPr lang="en-US" sz="2000" b="1" i="1" dirty="0">
                <a:solidFill>
                  <a:srgbClr val="800000"/>
                </a:solidFill>
              </a:rPr>
              <a:t>and rejoice</a:t>
            </a:r>
            <a:r>
              <a:rPr lang="en-US" sz="2000" i="1" dirty="0">
                <a:solidFill>
                  <a:srgbClr val="800000"/>
                </a:solidFill>
              </a:rPr>
              <a:t>, O daughter of Zion! </a:t>
            </a:r>
            <a:r>
              <a:rPr lang="en-US" sz="2000" b="1" i="1" dirty="0">
                <a:solidFill>
                  <a:srgbClr val="800000"/>
                </a:solidFill>
              </a:rPr>
              <a:t>For behold, I </a:t>
            </a:r>
            <a:r>
              <a:rPr lang="en-US" sz="2000" b="1" i="1" u="sng" dirty="0">
                <a:solidFill>
                  <a:srgbClr val="800000"/>
                </a:solidFill>
              </a:rPr>
              <a:t>am coming</a:t>
            </a:r>
            <a:r>
              <a:rPr lang="en-US" sz="2000" b="1" i="1" dirty="0">
                <a:solidFill>
                  <a:srgbClr val="800000"/>
                </a:solidFill>
              </a:rPr>
              <a:t> and I will </a:t>
            </a:r>
            <a:r>
              <a:rPr lang="en-US" sz="2000" b="1" i="1" u="sng" dirty="0">
                <a:solidFill>
                  <a:srgbClr val="800000"/>
                </a:solidFill>
              </a:rPr>
              <a:t>dwell in your midst</a:t>
            </a:r>
            <a:r>
              <a:rPr lang="en-US" sz="2000" i="1" dirty="0" smtClean="0">
                <a:solidFill>
                  <a:srgbClr val="800000"/>
                </a:solidFill>
              </a:rPr>
              <a:t>,” </a:t>
            </a:r>
            <a:r>
              <a:rPr lang="en-US" sz="2000" i="1" dirty="0">
                <a:solidFill>
                  <a:srgbClr val="800000"/>
                </a:solidFill>
              </a:rPr>
              <a:t>says the LORD. </a:t>
            </a:r>
            <a:r>
              <a:rPr lang="en-US" sz="2000" dirty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Zechariah 2:6-10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Do not compromise – separate yourself spiritually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“Repay Her Double”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“Render to her </a:t>
            </a:r>
            <a:r>
              <a:rPr lang="en-US" sz="2000" b="1" i="1" dirty="0" smtClean="0">
                <a:solidFill>
                  <a:srgbClr val="800000"/>
                </a:solidFill>
              </a:rPr>
              <a:t>just as she rendered to you</a:t>
            </a:r>
            <a:r>
              <a:rPr lang="en-US" sz="2000" i="1" dirty="0" smtClean="0">
                <a:solidFill>
                  <a:srgbClr val="800000"/>
                </a:solidFill>
              </a:rPr>
              <a:t>, and </a:t>
            </a:r>
            <a:r>
              <a:rPr lang="en-US" sz="2000" b="1" i="1" dirty="0" smtClean="0">
                <a:solidFill>
                  <a:srgbClr val="800000"/>
                </a:solidFill>
              </a:rPr>
              <a:t>repay her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double</a:t>
            </a:r>
            <a:r>
              <a:rPr lang="en-US" sz="2000" b="1" i="1" dirty="0" smtClean="0">
                <a:solidFill>
                  <a:srgbClr val="800000"/>
                </a:solidFill>
              </a:rPr>
              <a:t> according to her works</a:t>
            </a:r>
            <a:r>
              <a:rPr lang="en-US" sz="2000" i="1" dirty="0" smtClean="0">
                <a:solidFill>
                  <a:srgbClr val="800000"/>
                </a:solidFill>
              </a:rPr>
              <a:t>; in the cup which she has mixed, </a:t>
            </a:r>
            <a:r>
              <a:rPr lang="en-US" sz="2000" b="1" i="1" dirty="0" smtClean="0">
                <a:solidFill>
                  <a:srgbClr val="800000"/>
                </a:solidFill>
              </a:rPr>
              <a:t>mix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double</a:t>
            </a:r>
            <a:r>
              <a:rPr lang="en-US" sz="2000" b="1" i="1" dirty="0" smtClean="0">
                <a:solidFill>
                  <a:srgbClr val="800000"/>
                </a:solidFill>
              </a:rPr>
              <a:t> for her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b="1" i="1" dirty="0" smtClean="0">
                <a:solidFill>
                  <a:srgbClr val="800000"/>
                </a:solidFill>
              </a:rPr>
              <a:t>In the measure </a:t>
            </a:r>
            <a:r>
              <a:rPr lang="en-US" sz="2000" i="1" dirty="0" smtClean="0">
                <a:solidFill>
                  <a:srgbClr val="800000"/>
                </a:solidFill>
              </a:rPr>
              <a:t>that she glorified herself and lived luxuriously, </a:t>
            </a:r>
            <a:r>
              <a:rPr lang="en-US" sz="2000" b="1" i="1" dirty="0" smtClean="0">
                <a:solidFill>
                  <a:srgbClr val="800000"/>
                </a:solidFill>
              </a:rPr>
              <a:t>in the same measure </a:t>
            </a:r>
            <a:r>
              <a:rPr lang="en-US" sz="2000" i="1" dirty="0" smtClean="0">
                <a:solidFill>
                  <a:srgbClr val="800000"/>
                </a:solidFill>
              </a:rPr>
              <a:t>give her torment and sorrow; for she says in her heart, ‘I sit as queen, and am no widow, and will not see sorrow.’”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18:6-7</a:t>
            </a:r>
            <a:r>
              <a:rPr lang="en-US" sz="2000" dirty="0" smtClean="0"/>
              <a:t>)</a:t>
            </a:r>
          </a:p>
          <a:p>
            <a:pPr marL="346075" lvl="0" indent="-346075">
              <a:buFont typeface="+mj-lt"/>
              <a:buAutoNum type="arabicPeriod" startAt="4"/>
            </a:pPr>
            <a:r>
              <a:rPr lang="en-US" sz="2000" dirty="0" smtClean="0"/>
              <a:t>What </a:t>
            </a:r>
            <a:r>
              <a:rPr lang="en-US" sz="2000" dirty="0"/>
              <a:t>is the significance of the harlot being served </a:t>
            </a:r>
            <a:r>
              <a:rPr lang="en-US" sz="2000" i="1" dirty="0">
                <a:solidFill>
                  <a:srgbClr val="800000"/>
                </a:solidFill>
              </a:rPr>
              <a:t>“double …in the cup which she mixed”</a:t>
            </a:r>
            <a:r>
              <a:rPr lang="en-US" sz="2000" dirty="0"/>
              <a:t>?  Does this indicate an unjust punishment exceeding that of the crimes committed?  Explain.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Allusion to balancing the scales of justice – requires repeating or “doubling” the original trouble, </a:t>
            </a:r>
            <a:r>
              <a:rPr lang="en-US" sz="2000" i="1" dirty="0" smtClean="0">
                <a:solidFill>
                  <a:srgbClr val="800000"/>
                </a:solidFill>
              </a:rPr>
              <a:t>“torment and sorrow”</a:t>
            </a:r>
            <a:r>
              <a:rPr lang="en-US" sz="2000" dirty="0" smtClean="0"/>
              <a:t> that she created.</a:t>
            </a:r>
          </a:p>
          <a:p>
            <a:r>
              <a:rPr lang="en-US" sz="2000" dirty="0" smtClean="0"/>
              <a:t>Notice, she is repaid </a:t>
            </a:r>
            <a:r>
              <a:rPr lang="en-US" sz="2000" i="1" dirty="0" smtClean="0">
                <a:solidFill>
                  <a:srgbClr val="800000"/>
                </a:solidFill>
              </a:rPr>
              <a:t>“in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same</a:t>
            </a:r>
            <a:r>
              <a:rPr lang="en-US" sz="2000" i="1" dirty="0" smtClean="0">
                <a:solidFill>
                  <a:srgbClr val="800000"/>
                </a:solidFill>
              </a:rPr>
              <a:t> measure”</a:t>
            </a:r>
            <a:r>
              <a:rPr lang="en-US" sz="2000" dirty="0" smtClean="0"/>
              <a:t> – not double of her measure.</a:t>
            </a:r>
          </a:p>
        </p:txBody>
      </p:sp>
    </p:spTree>
    <p:extLst>
      <p:ext uri="{BB962C8B-B14F-4D97-AF65-F5344CB8AC3E}">
        <p14:creationId xmlns:p14="http://schemas.microsoft.com/office/powerpoint/2010/main" val="2133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Sit as a Queen”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“Sit </a:t>
            </a:r>
            <a:r>
              <a:rPr lang="en-US" sz="2000" i="1" dirty="0">
                <a:solidFill>
                  <a:srgbClr val="800000"/>
                </a:solidFill>
              </a:rPr>
              <a:t>in silence, and go into darkness, </a:t>
            </a:r>
            <a:r>
              <a:rPr lang="en-US" sz="2000" b="1" i="1" dirty="0">
                <a:solidFill>
                  <a:srgbClr val="800000"/>
                </a:solidFill>
              </a:rPr>
              <a:t>O daughter of the </a:t>
            </a:r>
            <a:r>
              <a:rPr lang="en-US" sz="2000" b="1" i="1" u="sng" dirty="0">
                <a:solidFill>
                  <a:srgbClr val="800000"/>
                </a:solidFill>
              </a:rPr>
              <a:t>Chaldeans</a:t>
            </a:r>
            <a:r>
              <a:rPr lang="en-US" sz="2000" i="1" dirty="0">
                <a:solidFill>
                  <a:srgbClr val="800000"/>
                </a:solidFill>
              </a:rPr>
              <a:t>; For you shall no longer be called </a:t>
            </a:r>
            <a:r>
              <a:rPr lang="en-US" sz="2000" b="1" i="1" dirty="0">
                <a:solidFill>
                  <a:srgbClr val="800000"/>
                </a:solidFill>
              </a:rPr>
              <a:t>The Lady of Kingdoms</a:t>
            </a:r>
            <a:r>
              <a:rPr lang="en-US" sz="2000" i="1" dirty="0" smtClean="0">
                <a:solidFill>
                  <a:srgbClr val="800000"/>
                </a:solidFill>
              </a:rPr>
              <a:t>. … you said, ‘</a:t>
            </a:r>
            <a:r>
              <a:rPr lang="en-US" sz="2000" b="1" i="1" dirty="0" smtClean="0">
                <a:solidFill>
                  <a:srgbClr val="800000"/>
                </a:solidFill>
              </a:rPr>
              <a:t>I </a:t>
            </a:r>
            <a:r>
              <a:rPr lang="en-US" sz="2000" b="1" i="1" dirty="0">
                <a:solidFill>
                  <a:srgbClr val="800000"/>
                </a:solidFill>
              </a:rPr>
              <a:t>shall be a lady </a:t>
            </a:r>
            <a:r>
              <a:rPr lang="en-US" sz="2000" b="1" i="1" u="sng" dirty="0">
                <a:solidFill>
                  <a:srgbClr val="800000"/>
                </a:solidFill>
              </a:rPr>
              <a:t>forever</a:t>
            </a:r>
            <a:r>
              <a:rPr lang="en-US" sz="2000" i="1" dirty="0" smtClean="0">
                <a:solidFill>
                  <a:srgbClr val="800000"/>
                </a:solidFill>
              </a:rPr>
              <a:t>,’ </a:t>
            </a:r>
            <a:r>
              <a:rPr lang="en-US" sz="2000" i="1" dirty="0">
                <a:solidFill>
                  <a:srgbClr val="800000"/>
                </a:solidFill>
              </a:rPr>
              <a:t>So that you </a:t>
            </a:r>
            <a:r>
              <a:rPr lang="en-US" sz="2000" b="1" i="1" dirty="0">
                <a:solidFill>
                  <a:srgbClr val="800000"/>
                </a:solidFill>
              </a:rPr>
              <a:t>did not take these things to heart</a:t>
            </a:r>
            <a:r>
              <a:rPr lang="en-US" sz="2000" i="1" dirty="0">
                <a:solidFill>
                  <a:srgbClr val="800000"/>
                </a:solidFill>
              </a:rPr>
              <a:t>, Nor remember the latter end of them</a:t>
            </a:r>
            <a:r>
              <a:rPr lang="en-US" sz="2000" i="1" dirty="0" smtClean="0">
                <a:solidFill>
                  <a:srgbClr val="800000"/>
                </a:solidFill>
              </a:rPr>
              <a:t>.  Therefore </a:t>
            </a:r>
            <a:r>
              <a:rPr lang="en-US" sz="2000" i="1" dirty="0">
                <a:solidFill>
                  <a:srgbClr val="800000"/>
                </a:solidFill>
              </a:rPr>
              <a:t>hear this now, you who are </a:t>
            </a:r>
            <a:r>
              <a:rPr lang="en-US" sz="2000" b="1" i="1" dirty="0">
                <a:solidFill>
                  <a:srgbClr val="800000"/>
                </a:solidFill>
              </a:rPr>
              <a:t>given to pleasures</a:t>
            </a:r>
            <a:r>
              <a:rPr lang="en-US" sz="2000" i="1" dirty="0">
                <a:solidFill>
                  <a:srgbClr val="800000"/>
                </a:solidFill>
              </a:rPr>
              <a:t>, Who </a:t>
            </a:r>
            <a:r>
              <a:rPr lang="en-US" sz="2000" b="1" i="1" dirty="0">
                <a:solidFill>
                  <a:srgbClr val="800000"/>
                </a:solidFill>
              </a:rPr>
              <a:t>dwell securely</a:t>
            </a:r>
            <a:r>
              <a:rPr lang="en-US" sz="2000" i="1" dirty="0">
                <a:solidFill>
                  <a:srgbClr val="800000"/>
                </a:solidFill>
              </a:rPr>
              <a:t>, Who </a:t>
            </a:r>
            <a:r>
              <a:rPr lang="en-US" sz="2000" b="1" i="1" dirty="0">
                <a:solidFill>
                  <a:srgbClr val="800000"/>
                </a:solidFill>
              </a:rPr>
              <a:t>say in your heart</a:t>
            </a:r>
            <a:r>
              <a:rPr lang="en-US" sz="2000" b="1" i="1" dirty="0" smtClean="0">
                <a:solidFill>
                  <a:srgbClr val="800000"/>
                </a:solidFill>
              </a:rPr>
              <a:t>, ‘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 </a:t>
            </a:r>
            <a:r>
              <a:rPr lang="en-US" sz="2000" b="1" i="1" u="sng" dirty="0">
                <a:solidFill>
                  <a:srgbClr val="800000"/>
                </a:solidFill>
              </a:rPr>
              <a:t>am</a:t>
            </a:r>
            <a:r>
              <a:rPr lang="en-US" sz="2000" b="1" i="1" dirty="0">
                <a:solidFill>
                  <a:srgbClr val="800000"/>
                </a:solidFill>
              </a:rPr>
              <a:t>, and there is </a:t>
            </a:r>
            <a:r>
              <a:rPr lang="en-US" sz="2000" b="1" i="1" u="sng" dirty="0">
                <a:solidFill>
                  <a:srgbClr val="800000"/>
                </a:solidFill>
              </a:rPr>
              <a:t>no one else besides me</a:t>
            </a:r>
            <a:r>
              <a:rPr lang="en-US" sz="2000" i="1" dirty="0">
                <a:solidFill>
                  <a:srgbClr val="800000"/>
                </a:solidFill>
              </a:rPr>
              <a:t>; I shall not sit as a widow, Nor shall I know the loss of </a:t>
            </a:r>
            <a:r>
              <a:rPr lang="en-US" sz="2000" i="1" dirty="0" smtClean="0">
                <a:solidFill>
                  <a:srgbClr val="800000"/>
                </a:solidFill>
              </a:rPr>
              <a:t>children’;  </a:t>
            </a:r>
            <a:r>
              <a:rPr lang="en-US" sz="2000" i="1" dirty="0">
                <a:solidFill>
                  <a:srgbClr val="800000"/>
                </a:solidFill>
              </a:rPr>
              <a:t>But these two things </a:t>
            </a:r>
            <a:r>
              <a:rPr lang="en-US" sz="2000" b="1" i="1" dirty="0">
                <a:solidFill>
                  <a:srgbClr val="800000"/>
                </a:solidFill>
              </a:rPr>
              <a:t>shall come to you In a moment, in one day</a:t>
            </a:r>
            <a:r>
              <a:rPr lang="en-US" sz="2000" i="1" dirty="0">
                <a:solidFill>
                  <a:srgbClr val="800000"/>
                </a:solidFill>
              </a:rPr>
              <a:t>: The loss of children, and widowhood. They shall come upon you in their fullness </a:t>
            </a:r>
            <a:r>
              <a:rPr lang="en-US" sz="2000" b="1" i="1" dirty="0">
                <a:solidFill>
                  <a:srgbClr val="800000"/>
                </a:solidFill>
              </a:rPr>
              <a:t>Because of the multitude of your sorceries</a:t>
            </a:r>
            <a:r>
              <a:rPr lang="en-US" sz="2000" i="1" dirty="0">
                <a:solidFill>
                  <a:srgbClr val="800000"/>
                </a:solidFill>
              </a:rPr>
              <a:t>, For </a:t>
            </a:r>
            <a:r>
              <a:rPr lang="en-US" sz="2000" b="1" i="1" dirty="0">
                <a:solidFill>
                  <a:srgbClr val="800000"/>
                </a:solidFill>
              </a:rPr>
              <a:t>the great abundance of your enchantments</a:t>
            </a:r>
            <a:r>
              <a:rPr lang="en-US" sz="2000" i="1" dirty="0" smtClean="0">
                <a:solidFill>
                  <a:srgbClr val="800000"/>
                </a:solidFill>
              </a:rPr>
              <a:t>.  For </a:t>
            </a:r>
            <a:r>
              <a:rPr lang="en-US" sz="2000" b="1" i="1" dirty="0">
                <a:solidFill>
                  <a:srgbClr val="800000"/>
                </a:solidFill>
              </a:rPr>
              <a:t>you have </a:t>
            </a:r>
            <a:r>
              <a:rPr lang="en-US" sz="2000" b="1" i="1" u="sng" dirty="0">
                <a:solidFill>
                  <a:srgbClr val="800000"/>
                </a:solidFill>
              </a:rPr>
              <a:t>trusted</a:t>
            </a:r>
            <a:r>
              <a:rPr lang="en-US" sz="2000" b="1" i="1" dirty="0">
                <a:solidFill>
                  <a:srgbClr val="800000"/>
                </a:solidFill>
              </a:rPr>
              <a:t> in your wickedness</a:t>
            </a:r>
            <a:r>
              <a:rPr lang="en-US" sz="2000" i="1" dirty="0">
                <a:solidFill>
                  <a:srgbClr val="800000"/>
                </a:solidFill>
              </a:rPr>
              <a:t>; You have </a:t>
            </a:r>
            <a:r>
              <a:rPr lang="en-US" sz="2000" i="1" dirty="0" smtClean="0">
                <a:solidFill>
                  <a:srgbClr val="800000"/>
                </a:solidFill>
              </a:rPr>
              <a:t>said, </a:t>
            </a:r>
            <a:r>
              <a:rPr lang="en-US" sz="2000" b="1" i="1" dirty="0" smtClean="0">
                <a:solidFill>
                  <a:srgbClr val="800000"/>
                </a:solidFill>
              </a:rPr>
              <a:t>‘No </a:t>
            </a:r>
            <a:r>
              <a:rPr lang="en-US" sz="2000" b="1" i="1" dirty="0">
                <a:solidFill>
                  <a:srgbClr val="800000"/>
                </a:solidFill>
              </a:rPr>
              <a:t>one sees </a:t>
            </a:r>
            <a:r>
              <a:rPr lang="en-US" sz="2000" b="1" i="1" dirty="0" smtClean="0">
                <a:solidFill>
                  <a:srgbClr val="800000"/>
                </a:solidFill>
              </a:rPr>
              <a:t>me’</a:t>
            </a:r>
            <a:r>
              <a:rPr lang="en-US" sz="2000" i="1" dirty="0" smtClean="0">
                <a:solidFill>
                  <a:srgbClr val="800000"/>
                </a:solidFill>
              </a:rPr>
              <a:t>; </a:t>
            </a:r>
            <a:r>
              <a:rPr lang="en-US" sz="2000" i="1" dirty="0">
                <a:solidFill>
                  <a:srgbClr val="800000"/>
                </a:solidFill>
              </a:rPr>
              <a:t>Your wisdom and </a:t>
            </a:r>
            <a:r>
              <a:rPr lang="en-US" sz="2000" b="1" i="1" dirty="0">
                <a:solidFill>
                  <a:srgbClr val="800000"/>
                </a:solidFill>
              </a:rPr>
              <a:t>your knowledge have warped you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you have said in your heart</a:t>
            </a:r>
            <a:r>
              <a:rPr lang="en-US" sz="2000" b="1" i="1" dirty="0" smtClean="0">
                <a:solidFill>
                  <a:srgbClr val="800000"/>
                </a:solidFill>
              </a:rPr>
              <a:t>, ‘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 </a:t>
            </a:r>
            <a:r>
              <a:rPr lang="en-US" sz="2000" b="1" i="1" u="sng" dirty="0">
                <a:solidFill>
                  <a:srgbClr val="800000"/>
                </a:solidFill>
              </a:rPr>
              <a:t>am</a:t>
            </a:r>
            <a:r>
              <a:rPr lang="en-US" sz="2000" b="1" i="1" dirty="0">
                <a:solidFill>
                  <a:srgbClr val="800000"/>
                </a:solidFill>
              </a:rPr>
              <a:t>, and there is </a:t>
            </a:r>
            <a:r>
              <a:rPr lang="en-US" sz="2000" b="1" i="1" u="sng" dirty="0">
                <a:solidFill>
                  <a:srgbClr val="800000"/>
                </a:solidFill>
              </a:rPr>
              <a:t>no one else besides me</a:t>
            </a:r>
            <a:r>
              <a:rPr lang="en-US" sz="2000" i="1" dirty="0" smtClean="0">
                <a:solidFill>
                  <a:srgbClr val="800000"/>
                </a:solidFill>
              </a:rPr>
              <a:t>.’”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800000"/>
                </a:solidFill>
              </a:rPr>
              <a:t>Isaiah </a:t>
            </a:r>
            <a:r>
              <a:rPr lang="en-US" b="1" dirty="0" smtClean="0">
                <a:solidFill>
                  <a:srgbClr val="800000"/>
                </a:solidFill>
              </a:rPr>
              <a:t>47:5-10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Sit as a Queen”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“Son of man, say to the prince of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Tyre</a:t>
            </a:r>
            <a:r>
              <a:rPr lang="en-US" sz="2000" i="1" dirty="0" smtClean="0">
                <a:solidFill>
                  <a:srgbClr val="800000"/>
                </a:solidFill>
              </a:rPr>
              <a:t>, ‘Thus </a:t>
            </a:r>
            <a:r>
              <a:rPr lang="en-US" sz="2000" i="1" dirty="0">
                <a:solidFill>
                  <a:srgbClr val="800000"/>
                </a:solidFill>
              </a:rPr>
              <a:t>says the Lord GOD: </a:t>
            </a:r>
            <a:r>
              <a:rPr lang="en-US" sz="2000" i="1" dirty="0" smtClean="0">
                <a:solidFill>
                  <a:srgbClr val="800000"/>
                </a:solidFill>
              </a:rPr>
              <a:t>“Because </a:t>
            </a:r>
            <a:r>
              <a:rPr lang="en-US" sz="2000" b="1" i="1" dirty="0">
                <a:solidFill>
                  <a:srgbClr val="800000"/>
                </a:solidFill>
              </a:rPr>
              <a:t>your heart is lifted up</a:t>
            </a:r>
            <a:r>
              <a:rPr lang="en-US" sz="2000" i="1" dirty="0">
                <a:solidFill>
                  <a:srgbClr val="800000"/>
                </a:solidFill>
              </a:rPr>
              <a:t>, And you </a:t>
            </a:r>
            <a:r>
              <a:rPr lang="en-US" sz="2000" i="1" dirty="0" smtClean="0">
                <a:solidFill>
                  <a:srgbClr val="800000"/>
                </a:solidFill>
              </a:rPr>
              <a:t>say, ‘</a:t>
            </a:r>
            <a:r>
              <a:rPr lang="en-US" sz="2000" b="1" i="1" dirty="0" smtClean="0">
                <a:solidFill>
                  <a:srgbClr val="800000"/>
                </a:solidFill>
              </a:rPr>
              <a:t>I </a:t>
            </a:r>
            <a:r>
              <a:rPr lang="en-US" sz="2000" b="1" i="1" dirty="0">
                <a:solidFill>
                  <a:srgbClr val="800000"/>
                </a:solidFill>
              </a:rPr>
              <a:t>am a </a:t>
            </a:r>
            <a:r>
              <a:rPr lang="en-US" sz="2000" b="1" i="1" u="sng" dirty="0">
                <a:solidFill>
                  <a:srgbClr val="800000"/>
                </a:solidFill>
              </a:rPr>
              <a:t>god</a:t>
            </a:r>
            <a:r>
              <a:rPr lang="en-US" sz="2000" b="1" i="1" dirty="0">
                <a:solidFill>
                  <a:srgbClr val="800000"/>
                </a:solidFill>
              </a:rPr>
              <a:t>, I sit in </a:t>
            </a:r>
            <a:r>
              <a:rPr lang="en-US" sz="2000" b="1" i="1" u="sng" dirty="0">
                <a:solidFill>
                  <a:srgbClr val="800000"/>
                </a:solidFill>
              </a:rPr>
              <a:t>the seat of gods</a:t>
            </a:r>
            <a:r>
              <a:rPr lang="en-US" sz="2000" i="1" dirty="0">
                <a:solidFill>
                  <a:srgbClr val="800000"/>
                </a:solidFill>
              </a:rPr>
              <a:t>, In the midst of the </a:t>
            </a:r>
            <a:r>
              <a:rPr lang="en-US" sz="2000" i="1" dirty="0" smtClean="0">
                <a:solidFill>
                  <a:srgbClr val="800000"/>
                </a:solidFill>
              </a:rPr>
              <a:t>seas,’ Yet </a:t>
            </a:r>
            <a:r>
              <a:rPr lang="en-US" sz="2000" b="1" i="1" dirty="0">
                <a:solidFill>
                  <a:srgbClr val="800000"/>
                </a:solidFill>
              </a:rPr>
              <a:t>you are a man, and </a:t>
            </a:r>
            <a:r>
              <a:rPr lang="en-US" sz="2000" b="1" i="1" u="sng" dirty="0">
                <a:solidFill>
                  <a:srgbClr val="800000"/>
                </a:solidFill>
              </a:rPr>
              <a:t>not a god</a:t>
            </a:r>
            <a:r>
              <a:rPr lang="en-US" sz="2000" i="1" dirty="0">
                <a:solidFill>
                  <a:srgbClr val="800000"/>
                </a:solidFill>
              </a:rPr>
              <a:t>, Though you set your heart as the heart of a </a:t>
            </a:r>
            <a:r>
              <a:rPr lang="en-US" sz="2000" i="1" dirty="0" smtClean="0">
                <a:solidFill>
                  <a:srgbClr val="800000"/>
                </a:solidFill>
              </a:rPr>
              <a:t>god … By </a:t>
            </a:r>
            <a:r>
              <a:rPr lang="en-US" sz="2000" i="1" dirty="0">
                <a:solidFill>
                  <a:srgbClr val="800000"/>
                </a:solidFill>
              </a:rPr>
              <a:t>your great wisdom in trade you have increased your riches, And your heart is lifted up because of your riches</a:t>
            </a:r>
            <a:r>
              <a:rPr lang="en-US" sz="2000" i="1" dirty="0" smtClean="0">
                <a:solidFill>
                  <a:srgbClr val="800000"/>
                </a:solidFill>
              </a:rPr>
              <a:t>),” ‘Therefore </a:t>
            </a:r>
            <a:r>
              <a:rPr lang="en-US" sz="2000" i="1" dirty="0">
                <a:solidFill>
                  <a:srgbClr val="800000"/>
                </a:solidFill>
              </a:rPr>
              <a:t>thus says the Lord GOD: </a:t>
            </a:r>
            <a:r>
              <a:rPr lang="en-US" sz="2000" i="1" dirty="0" smtClean="0">
                <a:solidFill>
                  <a:srgbClr val="800000"/>
                </a:solidFill>
              </a:rPr>
              <a:t>“Because </a:t>
            </a:r>
            <a:r>
              <a:rPr lang="en-US" sz="2000" i="1" dirty="0">
                <a:solidFill>
                  <a:srgbClr val="800000"/>
                </a:solidFill>
              </a:rPr>
              <a:t>you have set your heart as the heart of a god</a:t>
            </a:r>
            <a:r>
              <a:rPr lang="en-US" sz="2000" i="1" dirty="0" smtClean="0">
                <a:solidFill>
                  <a:srgbClr val="800000"/>
                </a:solidFill>
              </a:rPr>
              <a:t>, </a:t>
            </a:r>
            <a:r>
              <a:rPr lang="en-US" sz="2000" i="1" dirty="0">
                <a:solidFill>
                  <a:srgbClr val="800000"/>
                </a:solidFill>
              </a:rPr>
              <a:t>Behold, therefore, I will bring strangers against you, The most terrible of the nations; And they shall draw their swords against the beauty of your wisdom, And defile your splendor</a:t>
            </a:r>
            <a:r>
              <a:rPr lang="en-US" sz="2000" i="1" dirty="0" smtClean="0">
                <a:solidFill>
                  <a:srgbClr val="800000"/>
                </a:solidFill>
              </a:rPr>
              <a:t>.  They </a:t>
            </a:r>
            <a:r>
              <a:rPr lang="en-US" sz="2000" i="1" dirty="0">
                <a:solidFill>
                  <a:srgbClr val="800000"/>
                </a:solidFill>
              </a:rPr>
              <a:t>shall throw you down into the Pit, And you shall die the death of the slain In the midst of the seas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b="1" i="1" dirty="0" smtClean="0">
                <a:solidFill>
                  <a:srgbClr val="800000"/>
                </a:solidFill>
              </a:rPr>
              <a:t>Will </a:t>
            </a:r>
            <a:r>
              <a:rPr lang="en-US" sz="2000" b="1" i="1" dirty="0">
                <a:solidFill>
                  <a:srgbClr val="800000"/>
                </a:solidFill>
              </a:rPr>
              <a:t>you still say </a:t>
            </a:r>
            <a:r>
              <a:rPr lang="en-US" sz="2000" b="1" i="1" u="sng" dirty="0">
                <a:solidFill>
                  <a:srgbClr val="800000"/>
                </a:solidFill>
              </a:rPr>
              <a:t>before him who slays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smtClean="0">
                <a:solidFill>
                  <a:srgbClr val="800000"/>
                </a:solidFill>
              </a:rPr>
              <a:t>you, ‘I </a:t>
            </a:r>
            <a:r>
              <a:rPr lang="en-US" sz="2000" b="1" i="1" dirty="0">
                <a:solidFill>
                  <a:srgbClr val="800000"/>
                </a:solidFill>
              </a:rPr>
              <a:t>am a </a:t>
            </a:r>
            <a:r>
              <a:rPr lang="en-US" sz="2000" b="1" i="1" dirty="0" smtClean="0">
                <a:solidFill>
                  <a:srgbClr val="800000"/>
                </a:solidFill>
              </a:rPr>
              <a:t>god’</a:t>
            </a:r>
            <a:r>
              <a:rPr lang="en-US" sz="2000" i="1" dirty="0" smtClean="0">
                <a:solidFill>
                  <a:srgbClr val="800000"/>
                </a:solidFill>
              </a:rPr>
              <a:t>? </a:t>
            </a:r>
            <a:r>
              <a:rPr lang="en-US" sz="2000" i="1" dirty="0">
                <a:solidFill>
                  <a:srgbClr val="800000"/>
                </a:solidFill>
              </a:rPr>
              <a:t>But </a:t>
            </a:r>
            <a:r>
              <a:rPr lang="en-US" sz="2000" b="1" i="1" dirty="0">
                <a:solidFill>
                  <a:srgbClr val="800000"/>
                </a:solidFill>
              </a:rPr>
              <a:t>you shall be a man, and not a god</a:t>
            </a:r>
            <a:r>
              <a:rPr lang="en-US" sz="2000" i="1" dirty="0">
                <a:solidFill>
                  <a:srgbClr val="800000"/>
                </a:solidFill>
              </a:rPr>
              <a:t>, In the hand of him who slays you</a:t>
            </a:r>
            <a:r>
              <a:rPr lang="en-US" sz="2000" i="1" dirty="0" smtClean="0">
                <a:solidFill>
                  <a:srgbClr val="800000"/>
                </a:solidFill>
              </a:rPr>
              <a:t>.  You </a:t>
            </a:r>
            <a:r>
              <a:rPr lang="en-US" sz="2000" i="1" dirty="0">
                <a:solidFill>
                  <a:srgbClr val="800000"/>
                </a:solidFill>
              </a:rPr>
              <a:t>shall die the death of the uncircumcised By the hand of aliens; For I have spoken</a:t>
            </a:r>
            <a:r>
              <a:rPr lang="en-US" sz="2000" i="1" dirty="0" smtClean="0">
                <a:solidFill>
                  <a:srgbClr val="800000"/>
                </a:solidFill>
              </a:rPr>
              <a:t>,” </a:t>
            </a:r>
            <a:r>
              <a:rPr lang="en-US" sz="2000" i="1" dirty="0">
                <a:solidFill>
                  <a:srgbClr val="800000"/>
                </a:solidFill>
              </a:rPr>
              <a:t>says the Lord GOD</a:t>
            </a:r>
            <a:r>
              <a:rPr lang="en-US" sz="2000" i="1" dirty="0" smtClean="0">
                <a:solidFill>
                  <a:srgbClr val="800000"/>
                </a:solidFill>
              </a:rPr>
              <a:t>.’”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800000"/>
                </a:solidFill>
              </a:rPr>
              <a:t>Ezekiel 28:2-10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From The Brink of Disaster?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6"/>
            </a:pPr>
            <a:r>
              <a:rPr lang="en-US" sz="2000" dirty="0"/>
              <a:t>What is meant by the description of the beast that </a:t>
            </a:r>
            <a:r>
              <a:rPr lang="en-US" sz="2000" i="1" dirty="0">
                <a:solidFill>
                  <a:srgbClr val="800000"/>
                </a:solidFill>
              </a:rPr>
              <a:t>“was and is not and yet is”</a:t>
            </a:r>
            <a:r>
              <a:rPr lang="en-US" sz="2000" dirty="0"/>
              <a:t>?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 But the angel said to me, </a:t>
            </a:r>
            <a:r>
              <a:rPr lang="en-US" sz="2000" i="1" dirty="0" smtClean="0">
                <a:solidFill>
                  <a:srgbClr val="800000"/>
                </a:solidFill>
              </a:rPr>
              <a:t>“Why </a:t>
            </a:r>
            <a:r>
              <a:rPr lang="en-US" sz="2000" i="1" dirty="0">
                <a:solidFill>
                  <a:srgbClr val="800000"/>
                </a:solidFill>
              </a:rPr>
              <a:t>did you marvel? </a:t>
            </a:r>
            <a:r>
              <a:rPr lang="en-US" sz="2000" b="1" i="1" dirty="0">
                <a:solidFill>
                  <a:srgbClr val="800000"/>
                </a:solidFill>
              </a:rPr>
              <a:t>I will </a:t>
            </a:r>
            <a:r>
              <a:rPr lang="en-US" sz="2000" b="1" i="1" u="sng" dirty="0">
                <a:solidFill>
                  <a:srgbClr val="800000"/>
                </a:solidFill>
              </a:rPr>
              <a:t>tell you the mystery</a:t>
            </a:r>
            <a:r>
              <a:rPr lang="en-US" sz="2000" b="1" i="1" dirty="0">
                <a:solidFill>
                  <a:srgbClr val="800000"/>
                </a:solidFill>
              </a:rPr>
              <a:t> of the woman and of the beast that carries her</a:t>
            </a:r>
            <a:r>
              <a:rPr lang="en-US" sz="2000" i="1" dirty="0">
                <a:solidFill>
                  <a:srgbClr val="800000"/>
                </a:solidFill>
              </a:rPr>
              <a:t>, which has </a:t>
            </a:r>
            <a:r>
              <a:rPr lang="en-US" sz="2000" b="1" i="1" dirty="0">
                <a:solidFill>
                  <a:srgbClr val="800000"/>
                </a:solidFill>
              </a:rPr>
              <a:t>the seven heads and the ten horns</a:t>
            </a:r>
            <a:r>
              <a:rPr lang="en-US" sz="2000" i="1" dirty="0" smtClean="0">
                <a:solidFill>
                  <a:srgbClr val="800000"/>
                </a:solidFill>
              </a:rPr>
              <a:t>.  The </a:t>
            </a:r>
            <a:r>
              <a:rPr lang="en-US" sz="2000" b="1" i="1" dirty="0">
                <a:solidFill>
                  <a:srgbClr val="800000"/>
                </a:solidFill>
              </a:rPr>
              <a:t>beast that you saw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1</a:t>
            </a:r>
            <a:r>
              <a:rPr lang="en-US" sz="2000" b="1" i="1" u="sng" dirty="0" smtClean="0">
                <a:solidFill>
                  <a:srgbClr val="800000"/>
                </a:solidFill>
              </a:rPr>
              <a:t>was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is </a:t>
            </a:r>
            <a:r>
              <a:rPr lang="en-US" sz="2000" b="1" i="1" u="sng" dirty="0">
                <a:solidFill>
                  <a:srgbClr val="800000"/>
                </a:solidFill>
              </a:rPr>
              <a:t>not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3</a:t>
            </a:r>
            <a:r>
              <a:rPr lang="en-US" sz="2000" b="1" i="1" u="sng" dirty="0" smtClean="0">
                <a:solidFill>
                  <a:srgbClr val="800000"/>
                </a:solidFill>
              </a:rPr>
              <a:t>will </a:t>
            </a:r>
            <a:r>
              <a:rPr lang="en-US" sz="2000" b="1" i="1" u="sng" dirty="0">
                <a:solidFill>
                  <a:srgbClr val="800000"/>
                </a:solidFill>
              </a:rPr>
              <a:t>ascend</a:t>
            </a:r>
            <a:r>
              <a:rPr lang="en-US" sz="2000" b="1" i="1" dirty="0">
                <a:solidFill>
                  <a:srgbClr val="800000"/>
                </a:solidFill>
              </a:rPr>
              <a:t> out of the bottomless pit 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4</a:t>
            </a:r>
            <a:r>
              <a:rPr lang="en-US" sz="2000" b="1" i="1" u="sng" dirty="0" smtClean="0">
                <a:solidFill>
                  <a:srgbClr val="800000"/>
                </a:solidFill>
              </a:rPr>
              <a:t>go </a:t>
            </a:r>
            <a:r>
              <a:rPr lang="en-US" sz="2000" b="1" i="1" u="sng" dirty="0">
                <a:solidFill>
                  <a:srgbClr val="800000"/>
                </a:solidFill>
              </a:rPr>
              <a:t>to perdition</a:t>
            </a:r>
            <a:r>
              <a:rPr lang="en-US" sz="2000" i="1" dirty="0">
                <a:solidFill>
                  <a:srgbClr val="800000"/>
                </a:solidFill>
              </a:rPr>
              <a:t>. And those who dwell on the earth will marvel, whose names are not written in the Book of Life from the foundation of the world, when they see </a:t>
            </a:r>
            <a:r>
              <a:rPr lang="en-US" sz="2000" b="1" i="1" dirty="0">
                <a:solidFill>
                  <a:srgbClr val="800000"/>
                </a:solidFill>
              </a:rPr>
              <a:t>the beast that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1</a:t>
            </a:r>
            <a:r>
              <a:rPr lang="en-US" sz="2000" b="1" i="1" u="sng" dirty="0" smtClean="0">
                <a:solidFill>
                  <a:srgbClr val="800000"/>
                </a:solidFill>
              </a:rPr>
              <a:t>was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is </a:t>
            </a:r>
            <a:r>
              <a:rPr lang="en-US" sz="2000" b="1" i="1" u="sng" dirty="0">
                <a:solidFill>
                  <a:srgbClr val="800000"/>
                </a:solidFill>
              </a:rPr>
              <a:t>not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3</a:t>
            </a:r>
            <a:r>
              <a:rPr lang="en-US" sz="2000" b="1" i="1" u="sng" dirty="0" smtClean="0">
                <a:solidFill>
                  <a:srgbClr val="800000"/>
                </a:solidFill>
              </a:rPr>
              <a:t>yet </a:t>
            </a:r>
            <a:r>
              <a:rPr lang="en-US" sz="2000" b="1" i="1" u="sng" dirty="0">
                <a:solidFill>
                  <a:srgbClr val="800000"/>
                </a:solidFill>
              </a:rPr>
              <a:t>is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17:7-8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Two possibilities to discuss in more detail later, but generally:</a:t>
            </a:r>
          </a:p>
          <a:p>
            <a:pPr lvl="1"/>
            <a:r>
              <a:rPr lang="en-US" sz="1600" dirty="0" smtClean="0"/>
              <a:t>Implies Roman empire recovered from a near disaster (</a:t>
            </a:r>
            <a:r>
              <a:rPr lang="en-US" sz="1600" b="1" dirty="0" smtClean="0">
                <a:solidFill>
                  <a:srgbClr val="800000"/>
                </a:solidFill>
              </a:rPr>
              <a:t>13:3</a:t>
            </a:r>
            <a:r>
              <a:rPr lang="en-US" sz="1600" dirty="0" smtClean="0"/>
              <a:t>) but disaster will ultimately befall it.</a:t>
            </a:r>
          </a:p>
          <a:p>
            <a:pPr lvl="1"/>
            <a:r>
              <a:rPr lang="en-US" sz="1600" dirty="0" smtClean="0"/>
              <a:t>Beast represents succession of empires, rising and falling – the same underlying spirit dying and returning as one empire dies and is succeeded by a new empire with the same fundamental nature.  Rome is only the current incarnation of this beast.  (i.e., The Devil is behind all anti-God gov’t.)</a:t>
            </a:r>
          </a:p>
          <a:p>
            <a:r>
              <a:rPr lang="en-US" sz="2000" dirty="0" smtClean="0"/>
              <a:t>Note, the origin, </a:t>
            </a:r>
            <a:r>
              <a:rPr lang="en-US" sz="2000" i="1" dirty="0" smtClean="0">
                <a:solidFill>
                  <a:srgbClr val="800000"/>
                </a:solidFill>
              </a:rPr>
              <a:t>“out of the bottomless pit”</a:t>
            </a:r>
            <a:r>
              <a:rPr lang="en-US" sz="2000" dirty="0" smtClean="0"/>
              <a:t>, is associated with the devilish influence wielded over this empire (</a:t>
            </a:r>
            <a:r>
              <a:rPr lang="en-US" sz="2000" b="1" dirty="0" smtClean="0">
                <a:solidFill>
                  <a:srgbClr val="800000"/>
                </a:solidFill>
              </a:rPr>
              <a:t>9:1-2, 11;7; 13:2; 20:1, 3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440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 Heads of the Scarlet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3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1600" dirty="0"/>
              <a:t>How does the angel interpret the heads of the dragon?  How does this help us understand who the beast really is?</a:t>
            </a:r>
            <a:endParaRPr lang="en-US" sz="1600" dirty="0" smtClean="0"/>
          </a:p>
          <a:p>
            <a:pPr marL="0" indent="0">
              <a:lnSpc>
                <a:spcPct val="93000"/>
              </a:lnSpc>
              <a:spcBef>
                <a:spcPts val="0"/>
              </a:spcBef>
              <a:buNone/>
            </a:pPr>
            <a:r>
              <a:rPr lang="en-US" sz="1600" i="1" dirty="0" smtClean="0">
                <a:solidFill>
                  <a:srgbClr val="800000"/>
                </a:solidFill>
              </a:rPr>
              <a:t>“Here </a:t>
            </a:r>
            <a:r>
              <a:rPr lang="en-US" sz="1600" i="1" dirty="0">
                <a:solidFill>
                  <a:srgbClr val="800000"/>
                </a:solidFill>
              </a:rPr>
              <a:t>is </a:t>
            </a:r>
            <a:r>
              <a:rPr lang="en-US" sz="1600" b="1" i="1" dirty="0">
                <a:solidFill>
                  <a:srgbClr val="800000"/>
                </a:solidFill>
              </a:rPr>
              <a:t>the mind which has </a:t>
            </a:r>
            <a:r>
              <a:rPr lang="en-US" sz="1600" b="1" i="1" u="sng" dirty="0">
                <a:solidFill>
                  <a:srgbClr val="800000"/>
                </a:solidFill>
              </a:rPr>
              <a:t>wisdom</a:t>
            </a:r>
            <a:r>
              <a:rPr lang="en-US" sz="1600" i="1" dirty="0">
                <a:solidFill>
                  <a:srgbClr val="800000"/>
                </a:solidFill>
              </a:rPr>
              <a:t>: The </a:t>
            </a:r>
            <a:r>
              <a:rPr lang="en-US" sz="1600" b="1" i="1" dirty="0">
                <a:solidFill>
                  <a:srgbClr val="800000"/>
                </a:solidFill>
              </a:rPr>
              <a:t>seven heads are </a:t>
            </a:r>
            <a:r>
              <a:rPr lang="en-US" sz="1600" b="1" i="1" u="sng" dirty="0">
                <a:solidFill>
                  <a:srgbClr val="800000"/>
                </a:solidFill>
              </a:rPr>
              <a:t>seven mountains</a:t>
            </a:r>
            <a:r>
              <a:rPr lang="en-US" sz="1600" b="1" i="1" dirty="0">
                <a:solidFill>
                  <a:srgbClr val="800000"/>
                </a:solidFill>
              </a:rPr>
              <a:t> on which the woman sits</a:t>
            </a:r>
            <a:r>
              <a:rPr lang="en-US" sz="1600" i="1" dirty="0" smtClean="0">
                <a:solidFill>
                  <a:srgbClr val="800000"/>
                </a:solidFill>
              </a:rPr>
              <a:t>.  There </a:t>
            </a:r>
            <a:r>
              <a:rPr lang="en-US" sz="1600" i="1" dirty="0">
                <a:solidFill>
                  <a:srgbClr val="800000"/>
                </a:solidFill>
              </a:rPr>
              <a:t>are also</a:t>
            </a:r>
            <a:r>
              <a:rPr lang="en-US" sz="1600" b="1" i="1" dirty="0">
                <a:solidFill>
                  <a:srgbClr val="800000"/>
                </a:solidFill>
              </a:rPr>
              <a:t> seven </a:t>
            </a:r>
            <a:r>
              <a:rPr lang="en-US" sz="1600" b="1" i="1" u="sng" dirty="0">
                <a:solidFill>
                  <a:srgbClr val="800000"/>
                </a:solidFill>
              </a:rPr>
              <a:t>kings</a:t>
            </a:r>
            <a:r>
              <a:rPr lang="en-US" sz="1600" b="1" i="1" dirty="0">
                <a:solidFill>
                  <a:srgbClr val="800000"/>
                </a:solidFill>
              </a:rPr>
              <a:t>. Five have </a:t>
            </a:r>
            <a:r>
              <a:rPr lang="en-US" sz="1600" b="1" i="1" u="sng" dirty="0">
                <a:solidFill>
                  <a:srgbClr val="800000"/>
                </a:solidFill>
              </a:rPr>
              <a:t>fallen</a:t>
            </a:r>
            <a:r>
              <a:rPr lang="en-US" sz="1600" b="1" i="1" dirty="0">
                <a:solidFill>
                  <a:srgbClr val="800000"/>
                </a:solidFill>
              </a:rPr>
              <a:t>, one </a:t>
            </a:r>
            <a:r>
              <a:rPr lang="en-US" sz="1600" b="1" i="1" u="sng" dirty="0">
                <a:solidFill>
                  <a:srgbClr val="800000"/>
                </a:solidFill>
              </a:rPr>
              <a:t>is</a:t>
            </a:r>
            <a:r>
              <a:rPr lang="en-US" sz="1600" b="1" i="1" dirty="0">
                <a:solidFill>
                  <a:srgbClr val="800000"/>
                </a:solidFill>
              </a:rPr>
              <a:t>, and the other has </a:t>
            </a:r>
            <a:r>
              <a:rPr lang="en-US" sz="1600" b="1" i="1" u="sng" dirty="0">
                <a:solidFill>
                  <a:srgbClr val="800000"/>
                </a:solidFill>
              </a:rPr>
              <a:t>not yet come</a:t>
            </a:r>
            <a:r>
              <a:rPr lang="en-US" sz="1600" i="1" dirty="0">
                <a:solidFill>
                  <a:srgbClr val="800000"/>
                </a:solidFill>
              </a:rPr>
              <a:t>. And when he comes, </a:t>
            </a:r>
            <a:r>
              <a:rPr lang="en-US" sz="1600" b="1" i="1" dirty="0">
                <a:solidFill>
                  <a:srgbClr val="800000"/>
                </a:solidFill>
              </a:rPr>
              <a:t>he must continue a short time</a:t>
            </a:r>
            <a:r>
              <a:rPr lang="en-US" sz="1600" i="1" dirty="0" smtClean="0">
                <a:solidFill>
                  <a:srgbClr val="800000"/>
                </a:solidFill>
              </a:rPr>
              <a:t>.  And </a:t>
            </a:r>
            <a:r>
              <a:rPr lang="en-US" sz="1600" b="1" i="1" dirty="0">
                <a:solidFill>
                  <a:srgbClr val="800000"/>
                </a:solidFill>
              </a:rPr>
              <a:t>the </a:t>
            </a:r>
            <a:r>
              <a:rPr lang="en-US" sz="1600" b="1" i="1" u="sng" dirty="0">
                <a:solidFill>
                  <a:srgbClr val="800000"/>
                </a:solidFill>
              </a:rPr>
              <a:t>beast</a:t>
            </a:r>
            <a:r>
              <a:rPr lang="en-US" sz="1600" b="1" i="1" dirty="0">
                <a:solidFill>
                  <a:srgbClr val="800000"/>
                </a:solidFill>
              </a:rPr>
              <a:t> that was, and is not, is himself </a:t>
            </a:r>
            <a:r>
              <a:rPr lang="en-US" sz="1600" b="1" i="1" u="sng" dirty="0">
                <a:solidFill>
                  <a:srgbClr val="800000"/>
                </a:solidFill>
              </a:rPr>
              <a:t>also the eighth</a:t>
            </a:r>
            <a:r>
              <a:rPr lang="en-US" sz="1600" b="1" i="1" dirty="0">
                <a:solidFill>
                  <a:srgbClr val="800000"/>
                </a:solidFill>
              </a:rPr>
              <a:t>, and is </a:t>
            </a:r>
            <a:r>
              <a:rPr lang="en-US" sz="1600" b="1" i="1" u="sng" dirty="0">
                <a:solidFill>
                  <a:srgbClr val="800000"/>
                </a:solidFill>
              </a:rPr>
              <a:t>of the seven</a:t>
            </a:r>
            <a:r>
              <a:rPr lang="en-US" sz="1600" b="1" i="1" dirty="0">
                <a:solidFill>
                  <a:srgbClr val="800000"/>
                </a:solidFill>
              </a:rPr>
              <a:t>, and is going to perdition</a:t>
            </a:r>
            <a:r>
              <a:rPr lang="en-US" sz="1600" i="1" dirty="0" smtClean="0">
                <a:solidFill>
                  <a:srgbClr val="800000"/>
                </a:solidFill>
              </a:rPr>
              <a:t>.” </a:t>
            </a:r>
            <a:r>
              <a:rPr lang="en-US" sz="1600" dirty="0" smtClean="0"/>
              <a:t>(</a:t>
            </a:r>
            <a:r>
              <a:rPr lang="en-US" sz="1600" b="1" dirty="0" smtClean="0">
                <a:solidFill>
                  <a:srgbClr val="800000"/>
                </a:solidFill>
              </a:rPr>
              <a:t>Revelation 17:9-11</a:t>
            </a:r>
            <a:r>
              <a:rPr lang="en-US" sz="1600" dirty="0" smtClean="0"/>
              <a:t>)</a:t>
            </a:r>
          </a:p>
          <a:p>
            <a:pPr>
              <a:lnSpc>
                <a:spcPct val="93000"/>
              </a:lnSpc>
              <a:spcBef>
                <a:spcPts val="0"/>
              </a:spcBef>
            </a:pPr>
            <a:r>
              <a:rPr lang="en-US" sz="1600" i="1" dirty="0" smtClean="0">
                <a:solidFill>
                  <a:srgbClr val="800000"/>
                </a:solidFill>
              </a:rPr>
              <a:t>“Seven heads”</a:t>
            </a:r>
            <a:r>
              <a:rPr lang="en-US" sz="1600" dirty="0" smtClean="0"/>
              <a:t> → </a:t>
            </a:r>
            <a:r>
              <a:rPr lang="en-US" sz="1600" i="1" dirty="0" smtClean="0">
                <a:solidFill>
                  <a:srgbClr val="800000"/>
                </a:solidFill>
              </a:rPr>
              <a:t>“</a:t>
            </a:r>
            <a:r>
              <a:rPr lang="en-US" sz="1600" i="1" dirty="0">
                <a:solidFill>
                  <a:srgbClr val="800000"/>
                </a:solidFill>
              </a:rPr>
              <a:t>seven mountains”</a:t>
            </a:r>
            <a:r>
              <a:rPr lang="en-US" sz="1600" dirty="0"/>
              <a:t> →</a:t>
            </a:r>
            <a:r>
              <a:rPr lang="en-US" sz="1600" i="1" dirty="0">
                <a:solidFill>
                  <a:srgbClr val="800000"/>
                </a:solidFill>
              </a:rPr>
              <a:t> </a:t>
            </a:r>
            <a:r>
              <a:rPr lang="en-US" sz="1600" i="1" dirty="0" smtClean="0">
                <a:solidFill>
                  <a:srgbClr val="800000"/>
                </a:solidFill>
              </a:rPr>
              <a:t>“seven kings”</a:t>
            </a:r>
            <a:r>
              <a:rPr lang="en-US" sz="1600" i="1" dirty="0"/>
              <a:t> → </a:t>
            </a:r>
            <a:r>
              <a:rPr lang="en-US" sz="1600" dirty="0" smtClean="0"/>
              <a:t>seven kingdoms (</a:t>
            </a:r>
            <a:r>
              <a:rPr lang="en-US" sz="1600" b="1" dirty="0" smtClean="0">
                <a:solidFill>
                  <a:srgbClr val="800000"/>
                </a:solidFill>
              </a:rPr>
              <a:t>Daniel 7:17-23</a:t>
            </a:r>
            <a:r>
              <a:rPr lang="en-US" sz="1600" dirty="0" smtClean="0"/>
              <a:t>).</a:t>
            </a:r>
          </a:p>
          <a:p>
            <a:pPr>
              <a:lnSpc>
                <a:spcPct val="93000"/>
              </a:lnSpc>
              <a:spcBef>
                <a:spcPts val="0"/>
              </a:spcBef>
            </a:pPr>
            <a:r>
              <a:rPr lang="en-US" sz="1600" dirty="0" smtClean="0"/>
              <a:t>Literally, the city of Rome was built on top of seven hills, but this is a figurative, symbolic book …</a:t>
            </a:r>
          </a:p>
          <a:p>
            <a:pPr>
              <a:lnSpc>
                <a:spcPct val="93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1600" dirty="0" smtClean="0"/>
              <a:t>Complete number of Roman emperors 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Augustus …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Nero,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Vespasian,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Titus,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Domitian).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Opposite of history – many more emperors and persecution came after Domitian, not before.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Puts writing in time of Vespasian, contrary to all evidence for both early and late dates.</a:t>
            </a:r>
          </a:p>
          <a:p>
            <a:pPr>
              <a:lnSpc>
                <a:spcPct val="93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sz="1600" dirty="0" smtClean="0"/>
              <a:t>Complete number of provinces and kingdoms that comprise the Roman empire.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These kingdoms, provinces support the lifestyle and influence of the harlot.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Recall, kings &amp; kingdoms were interchanged because of a great king that built the kingdom. … Here the beast represents a powerful king, epitomizing the empire (</a:t>
            </a:r>
            <a:r>
              <a:rPr lang="en-US" sz="1200" b="1" dirty="0" smtClean="0">
                <a:solidFill>
                  <a:srgbClr val="800000"/>
                </a:solidFill>
              </a:rPr>
              <a:t>Daniel 7:17-23</a:t>
            </a:r>
            <a:r>
              <a:rPr lang="en-US" sz="1200" dirty="0" smtClean="0"/>
              <a:t>).</a:t>
            </a:r>
          </a:p>
          <a:p>
            <a:pPr>
              <a:lnSpc>
                <a:spcPct val="93000"/>
              </a:lnSpc>
              <a:spcBef>
                <a:spcPts val="0"/>
              </a:spcBef>
              <a:buFont typeface="+mj-lt"/>
              <a:buAutoNum type="alphaUcPeriod" startAt="3"/>
            </a:pPr>
            <a:r>
              <a:rPr lang="en-US" sz="1600" dirty="0" smtClean="0"/>
              <a:t>Complete number of empires that have fought God’s people under the Dragon’s direction: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Symbolic, but could include:  Ancient Babylon, Assyria, Babylon, </a:t>
            </a:r>
            <a:r>
              <a:rPr lang="en-US" sz="1200" dirty="0" err="1" smtClean="0"/>
              <a:t>Medo</a:t>
            </a:r>
            <a:r>
              <a:rPr lang="en-US" sz="1200" dirty="0" smtClean="0"/>
              <a:t>-Persia, Greece … (kings → empires, </a:t>
            </a:r>
            <a:r>
              <a:rPr lang="en-US" sz="1200" b="1" dirty="0" smtClean="0">
                <a:solidFill>
                  <a:srgbClr val="800000"/>
                </a:solidFill>
              </a:rPr>
              <a:t>Daniel 7:17-23</a:t>
            </a:r>
            <a:r>
              <a:rPr lang="en-US" sz="1200" dirty="0" smtClean="0"/>
              <a:t>).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Rome would be current empire (</a:t>
            </a:r>
            <a:r>
              <a:rPr lang="en-US" sz="1200" i="1" dirty="0" smtClean="0">
                <a:solidFill>
                  <a:srgbClr val="800000"/>
                </a:solidFill>
              </a:rPr>
              <a:t>“one is”</a:t>
            </a:r>
            <a:r>
              <a:rPr lang="en-US" sz="1200" dirty="0" smtClean="0"/>
              <a:t>).  But, most had passed (</a:t>
            </a:r>
            <a:r>
              <a:rPr lang="en-US" sz="1200" i="1" dirty="0" smtClean="0">
                <a:solidFill>
                  <a:srgbClr val="800000"/>
                </a:solidFill>
              </a:rPr>
              <a:t>“five have fallen”</a:t>
            </a:r>
            <a:r>
              <a:rPr lang="en-US" sz="1200" dirty="0" smtClean="0"/>
              <a:t>)</a:t>
            </a:r>
            <a:r>
              <a:rPr lang="en-US" sz="1200" i="1" dirty="0" smtClean="0"/>
              <a:t>.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The last, </a:t>
            </a:r>
            <a:r>
              <a:rPr lang="en-US" sz="1200" i="1" dirty="0" smtClean="0">
                <a:solidFill>
                  <a:srgbClr val="800000"/>
                </a:solidFill>
              </a:rPr>
              <a:t>“not yet come”</a:t>
            </a:r>
            <a:r>
              <a:rPr lang="en-US" sz="1200" dirty="0" smtClean="0"/>
              <a:t>, could be the one described in Revelation </a:t>
            </a:r>
            <a:r>
              <a:rPr lang="en-US" sz="1200" b="1" dirty="0" smtClean="0">
                <a:solidFill>
                  <a:srgbClr val="800000"/>
                </a:solidFill>
              </a:rPr>
              <a:t>20:7-9</a:t>
            </a:r>
            <a:r>
              <a:rPr lang="en-US" sz="1200" dirty="0" smtClean="0"/>
              <a:t>?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The </a:t>
            </a:r>
            <a:r>
              <a:rPr lang="en-US" sz="1200" i="1" dirty="0" smtClean="0">
                <a:solidFill>
                  <a:srgbClr val="800000"/>
                </a:solidFill>
              </a:rPr>
              <a:t>“eighth”</a:t>
            </a:r>
            <a:r>
              <a:rPr lang="en-US" sz="1200" dirty="0"/>
              <a:t> </a:t>
            </a:r>
            <a:r>
              <a:rPr lang="en-US" sz="1200" dirty="0" smtClean="0"/>
              <a:t>may emphasize a common, composite nature to all of these empires.  They have common source and destiny (perdition).</a:t>
            </a:r>
          </a:p>
          <a:p>
            <a:pPr lvl="1">
              <a:lnSpc>
                <a:spcPct val="93000"/>
              </a:lnSpc>
              <a:spcBef>
                <a:spcPts val="0"/>
              </a:spcBef>
            </a:pPr>
            <a:r>
              <a:rPr lang="en-US" sz="1200" dirty="0" smtClean="0"/>
              <a:t>Could be a form of emphasis, indicating overflowing empires (</a:t>
            </a:r>
            <a:r>
              <a:rPr lang="en-US" sz="1200" i="1" dirty="0" smtClean="0">
                <a:solidFill>
                  <a:srgbClr val="800000"/>
                </a:solidFill>
              </a:rPr>
              <a:t>“for three transgressions … and for four”</a:t>
            </a:r>
            <a:r>
              <a:rPr lang="en-US" sz="1200" dirty="0" smtClean="0"/>
              <a:t>, </a:t>
            </a:r>
            <a:r>
              <a:rPr lang="en-US" sz="1200" b="1" dirty="0" smtClean="0">
                <a:solidFill>
                  <a:srgbClr val="800000"/>
                </a:solidFill>
              </a:rPr>
              <a:t>Amos 1-2</a:t>
            </a:r>
            <a:r>
              <a:rPr lang="en-US" sz="1200" dirty="0" smtClean="0"/>
              <a:t>).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440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Seven </a:t>
            </a:r>
            <a:r>
              <a:rPr lang="en-US" dirty="0" smtClean="0"/>
              <a:t>Horns of </a:t>
            </a:r>
            <a:r>
              <a:rPr lang="en-US" dirty="0"/>
              <a:t>the Scarlet Beast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8"/>
            </a:pPr>
            <a:r>
              <a:rPr lang="en-US" sz="2000" dirty="0"/>
              <a:t>How are the horns of the beast interpreted by the angel?  How do the horns support the dragon’s agenda?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“The </a:t>
            </a:r>
            <a:r>
              <a:rPr lang="en-US" sz="2000" b="1" i="1" dirty="0" smtClean="0">
                <a:solidFill>
                  <a:srgbClr val="800000"/>
                </a:solidFill>
              </a:rPr>
              <a:t>ten horns which you saw are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ten kings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who have </a:t>
            </a:r>
            <a:r>
              <a:rPr lang="en-US" sz="2000" b="1" i="1" dirty="0" smtClean="0">
                <a:solidFill>
                  <a:srgbClr val="800000"/>
                </a:solidFill>
              </a:rPr>
              <a:t>received no kingdom as yet</a:t>
            </a:r>
            <a:r>
              <a:rPr lang="en-US" sz="2000" i="1" dirty="0" smtClean="0">
                <a:solidFill>
                  <a:srgbClr val="800000"/>
                </a:solidFill>
              </a:rPr>
              <a:t>, but they </a:t>
            </a:r>
            <a:r>
              <a:rPr lang="en-US" sz="2000" b="1" i="1" dirty="0" smtClean="0">
                <a:solidFill>
                  <a:srgbClr val="800000"/>
                </a:solidFill>
              </a:rPr>
              <a:t>receive authority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for one hour</a:t>
            </a:r>
            <a:r>
              <a:rPr lang="en-US" sz="2000" b="1" i="1" dirty="0" smtClean="0">
                <a:solidFill>
                  <a:srgbClr val="800000"/>
                </a:solidFill>
              </a:rPr>
              <a:t> as kings with the beast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b="1" i="1" dirty="0" smtClean="0">
                <a:solidFill>
                  <a:srgbClr val="800000"/>
                </a:solidFill>
              </a:rPr>
              <a:t>These are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one mind</a:t>
            </a:r>
            <a:r>
              <a:rPr lang="en-US" sz="2000" i="1" dirty="0" smtClean="0">
                <a:solidFill>
                  <a:srgbClr val="800000"/>
                </a:solidFill>
              </a:rPr>
              <a:t>, and </a:t>
            </a:r>
            <a:r>
              <a:rPr lang="en-US" sz="2000" b="1" i="1" dirty="0" smtClean="0">
                <a:solidFill>
                  <a:srgbClr val="800000"/>
                </a:solidFill>
              </a:rPr>
              <a:t>they will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give</a:t>
            </a:r>
            <a:r>
              <a:rPr lang="en-US" sz="2000" b="1" i="1" dirty="0" smtClean="0">
                <a:solidFill>
                  <a:srgbClr val="800000"/>
                </a:solidFill>
              </a:rPr>
              <a:t> their power and authority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to the beast</a:t>
            </a:r>
            <a:r>
              <a:rPr lang="en-US" sz="2000" i="1" dirty="0" smtClean="0">
                <a:solidFill>
                  <a:srgbClr val="800000"/>
                </a:solidFill>
              </a:rPr>
              <a:t>.  These will </a:t>
            </a:r>
            <a:r>
              <a:rPr lang="en-US" sz="2000" b="1" i="1" dirty="0" smtClean="0">
                <a:solidFill>
                  <a:srgbClr val="800000"/>
                </a:solidFill>
              </a:rPr>
              <a:t>make war with the Lamb</a:t>
            </a:r>
            <a:r>
              <a:rPr lang="en-US" sz="2000" i="1" dirty="0" smtClean="0">
                <a:solidFill>
                  <a:srgbClr val="800000"/>
                </a:solidFill>
              </a:rPr>
              <a:t>, and </a:t>
            </a:r>
            <a:r>
              <a:rPr lang="en-US" sz="2000" b="1" i="1" dirty="0" smtClean="0">
                <a:solidFill>
                  <a:srgbClr val="800000"/>
                </a:solidFill>
              </a:rPr>
              <a:t>the Lamb will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overcome</a:t>
            </a:r>
            <a:r>
              <a:rPr lang="en-US" sz="2000" b="1" i="1" dirty="0" smtClean="0">
                <a:solidFill>
                  <a:srgbClr val="800000"/>
                </a:solidFill>
              </a:rPr>
              <a:t> them</a:t>
            </a:r>
            <a:r>
              <a:rPr lang="en-US" sz="2000" i="1" dirty="0" smtClean="0">
                <a:solidFill>
                  <a:srgbClr val="800000"/>
                </a:solidFill>
              </a:rPr>
              <a:t>, for He is Lord of lords and King of kings; and </a:t>
            </a:r>
            <a:r>
              <a:rPr lang="en-US" sz="2000" b="1" i="1" dirty="0" smtClean="0">
                <a:solidFill>
                  <a:srgbClr val="800000"/>
                </a:solidFill>
              </a:rPr>
              <a:t>those who are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with Him</a:t>
            </a:r>
            <a:r>
              <a:rPr lang="en-US" sz="2000" b="1" i="1" dirty="0" smtClean="0">
                <a:solidFill>
                  <a:srgbClr val="800000"/>
                </a:solidFill>
              </a:rPr>
              <a:t> are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called</a:t>
            </a:r>
            <a:r>
              <a:rPr lang="en-US" sz="2000" b="1" i="1" dirty="0" smtClean="0">
                <a:solidFill>
                  <a:srgbClr val="800000"/>
                </a:solidFill>
              </a:rPr>
              <a:t>,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chosen</a:t>
            </a:r>
            <a:r>
              <a:rPr lang="en-US" sz="2000" b="1" i="1" dirty="0" smtClean="0">
                <a:solidFill>
                  <a:srgbClr val="800000"/>
                </a:solidFill>
              </a:rPr>
              <a:t>, and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faithful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Rev. 17:12-14</a:t>
            </a:r>
            <a:r>
              <a:rPr lang="en-US" sz="2000" dirty="0" smtClean="0"/>
              <a:t>)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“Ten horns”</a:t>
            </a:r>
            <a:r>
              <a:rPr lang="en-US" sz="2000" i="1" dirty="0" smtClean="0"/>
              <a:t> → </a:t>
            </a:r>
            <a:r>
              <a:rPr lang="en-US" sz="2000" i="1" dirty="0" smtClean="0">
                <a:solidFill>
                  <a:srgbClr val="800000"/>
                </a:solidFill>
              </a:rPr>
              <a:t>“ten kings”</a:t>
            </a:r>
            <a:r>
              <a:rPr lang="en-US" sz="2000" i="1" dirty="0" smtClean="0"/>
              <a:t> → </a:t>
            </a:r>
            <a:r>
              <a:rPr lang="en-US" sz="2000" dirty="0" smtClean="0"/>
              <a:t>Complete number of leaders:</a:t>
            </a:r>
            <a:br>
              <a:rPr lang="en-US" sz="2000" dirty="0" smtClean="0"/>
            </a:br>
            <a:r>
              <a:rPr lang="en-US" sz="2000" dirty="0" smtClean="0"/>
              <a:t>Petty kings or provincial rulers.</a:t>
            </a:r>
          </a:p>
          <a:p>
            <a:r>
              <a:rPr lang="en-US" sz="2000" dirty="0" smtClean="0"/>
              <a:t>Submit to the beast hoping to receive greater authority and power.</a:t>
            </a:r>
          </a:p>
          <a:p>
            <a:r>
              <a:rPr lang="en-US" sz="2000" dirty="0" smtClean="0"/>
              <a:t>Their power is increased, but only for a little while.</a:t>
            </a:r>
          </a:p>
          <a:p>
            <a:r>
              <a:rPr lang="en-US" sz="2000" dirty="0" smtClean="0"/>
              <a:t>They will drive persecution against the Lamb’s church &amp; saints but ultimately lose.</a:t>
            </a:r>
          </a:p>
          <a:p>
            <a:r>
              <a:rPr lang="en-US" sz="2000" dirty="0" smtClean="0"/>
              <a:t>Have we answered the gospel call and been chosen?  Are we remaining faithful?</a:t>
            </a:r>
          </a:p>
        </p:txBody>
      </p:sp>
    </p:spTree>
    <p:extLst>
      <p:ext uri="{BB962C8B-B14F-4D97-AF65-F5344CB8AC3E}">
        <p14:creationId xmlns:p14="http://schemas.microsoft.com/office/powerpoint/2010/main" val="15440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Harlot Who Sits on Many Waters”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9"/>
            </a:pPr>
            <a:r>
              <a:rPr lang="en-US" sz="2000" dirty="0"/>
              <a:t>What is the significance of the </a:t>
            </a:r>
            <a:r>
              <a:rPr lang="en-US" sz="2000" i="1" dirty="0">
                <a:solidFill>
                  <a:srgbClr val="800000"/>
                </a:solidFill>
              </a:rPr>
              <a:t>“waters … where the harlot sits”</a:t>
            </a:r>
            <a:r>
              <a:rPr lang="en-US" sz="2000" dirty="0"/>
              <a:t>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he said to me, </a:t>
            </a:r>
            <a:r>
              <a:rPr lang="en-US" sz="2000" i="1" dirty="0" smtClean="0">
                <a:solidFill>
                  <a:srgbClr val="800000"/>
                </a:solidFill>
              </a:rPr>
              <a:t>“The </a:t>
            </a:r>
            <a:r>
              <a:rPr lang="en-US" sz="2000" b="1" i="1" u="sng" dirty="0">
                <a:solidFill>
                  <a:srgbClr val="800000"/>
                </a:solidFill>
              </a:rPr>
              <a:t>waters</a:t>
            </a:r>
            <a:r>
              <a:rPr lang="en-US" sz="2000" i="1" dirty="0">
                <a:solidFill>
                  <a:srgbClr val="800000"/>
                </a:solidFill>
              </a:rPr>
              <a:t> which you saw, </a:t>
            </a:r>
            <a:r>
              <a:rPr lang="en-US" sz="2000" b="1" i="1" dirty="0">
                <a:solidFill>
                  <a:srgbClr val="800000"/>
                </a:solidFill>
              </a:rPr>
              <a:t>where the harlot sits, are </a:t>
            </a:r>
            <a:r>
              <a:rPr lang="en-US" sz="2000" b="1" i="1" u="sng" dirty="0">
                <a:solidFill>
                  <a:srgbClr val="800000"/>
                </a:solidFill>
              </a:rPr>
              <a:t>peoples</a:t>
            </a:r>
            <a:r>
              <a:rPr lang="en-US" sz="2000" b="1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multitudes</a:t>
            </a:r>
            <a:r>
              <a:rPr lang="en-US" sz="2000" b="1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nations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tongues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17:15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Represent many different kinds of people that would be governed and influenced by the harlot.</a:t>
            </a:r>
          </a:p>
          <a:p>
            <a:r>
              <a:rPr lang="en-US" sz="2000" dirty="0" smtClean="0"/>
              <a:t>Rome’s inability to unite the various conquered nations, languages, and ethnicities into a single, cohesive empire fulfills </a:t>
            </a:r>
            <a:r>
              <a:rPr lang="en-US" sz="2000" i="1" dirty="0" smtClean="0">
                <a:solidFill>
                  <a:srgbClr val="800000"/>
                </a:solidFill>
              </a:rPr>
              <a:t>“iron mixed with ceramic clay … but they will not adhere to one another”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800000"/>
                </a:solidFill>
              </a:rPr>
              <a:t>Daniel 2:41-43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This cannot apply to Jerusalem, which eliminates </a:t>
            </a:r>
            <a:r>
              <a:rPr lang="en-US" sz="2000" dirty="0" err="1" smtClean="0"/>
              <a:t>Preterist</a:t>
            </a:r>
            <a:r>
              <a:rPr lang="en-US" sz="2000" dirty="0" smtClean="0"/>
              <a:t> application to destruction of Jerusalem in 70 AD.</a:t>
            </a:r>
          </a:p>
          <a:p>
            <a:r>
              <a:rPr lang="en-US" sz="2000" dirty="0" smtClean="0"/>
              <a:t>Cannot apply to Papal Rome because of limitation imposed by </a:t>
            </a:r>
            <a:r>
              <a:rPr lang="en-US" sz="2000" i="1" dirty="0" smtClean="0">
                <a:solidFill>
                  <a:srgbClr val="800000"/>
                </a:solidFill>
              </a:rPr>
              <a:t>“things which must shortly take place”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800000"/>
                </a:solidFill>
              </a:rPr>
              <a:t>1:1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90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of ill Will &amp; Treachery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0"/>
            </a:pPr>
            <a:r>
              <a:rPr lang="en-US" sz="2000" dirty="0"/>
              <a:t>What surprising, ironic attitude do the horns manifest toward the harlot?  What do they do to her – and ultimately, why?  What weakness does this exhibit within the dragon’s army?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“And </a:t>
            </a:r>
            <a:r>
              <a:rPr lang="en-US" sz="2000" b="1" i="1" dirty="0">
                <a:solidFill>
                  <a:srgbClr val="800000"/>
                </a:solidFill>
              </a:rPr>
              <a:t>the ten horns </a:t>
            </a:r>
            <a:r>
              <a:rPr lang="en-US" sz="2000" i="1" dirty="0">
                <a:solidFill>
                  <a:srgbClr val="800000"/>
                </a:solidFill>
              </a:rPr>
              <a:t>which you saw on the beast, these will </a:t>
            </a:r>
            <a:r>
              <a:rPr lang="en-US" sz="2000" b="1" i="1" u="sng" dirty="0">
                <a:solidFill>
                  <a:srgbClr val="800000"/>
                </a:solidFill>
              </a:rPr>
              <a:t>hate</a:t>
            </a:r>
            <a:r>
              <a:rPr lang="en-US" sz="2000" b="1" i="1" dirty="0">
                <a:solidFill>
                  <a:srgbClr val="800000"/>
                </a:solidFill>
              </a:rPr>
              <a:t> the harlot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make her </a:t>
            </a:r>
            <a:r>
              <a:rPr lang="en-US" sz="2000" b="1" i="1" u="sng" dirty="0">
                <a:solidFill>
                  <a:srgbClr val="800000"/>
                </a:solidFill>
              </a:rPr>
              <a:t>desolate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naked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eat</a:t>
            </a:r>
            <a:r>
              <a:rPr lang="en-US" sz="2000" b="1" i="1" dirty="0">
                <a:solidFill>
                  <a:srgbClr val="800000"/>
                </a:solidFill>
              </a:rPr>
              <a:t> her flesh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u="sng" dirty="0">
                <a:solidFill>
                  <a:srgbClr val="800000"/>
                </a:solidFill>
              </a:rPr>
              <a:t>burn</a:t>
            </a:r>
            <a:r>
              <a:rPr lang="en-US" sz="2000" b="1" i="1" dirty="0">
                <a:solidFill>
                  <a:srgbClr val="800000"/>
                </a:solidFill>
              </a:rPr>
              <a:t> her with fire</a:t>
            </a:r>
            <a:r>
              <a:rPr lang="en-US" sz="2000" i="1" dirty="0" smtClean="0">
                <a:solidFill>
                  <a:srgbClr val="800000"/>
                </a:solidFill>
              </a:rPr>
              <a:t>.  For </a:t>
            </a:r>
            <a:r>
              <a:rPr lang="en-US" sz="2000" b="1" i="1" u="sng" dirty="0">
                <a:solidFill>
                  <a:srgbClr val="800000"/>
                </a:solidFill>
              </a:rPr>
              <a:t>God has put it into their hearts</a:t>
            </a:r>
            <a:r>
              <a:rPr lang="en-US" sz="2000" b="1" i="1" dirty="0">
                <a:solidFill>
                  <a:srgbClr val="800000"/>
                </a:solidFill>
              </a:rPr>
              <a:t> to fulfill His purpose</a:t>
            </a:r>
            <a:r>
              <a:rPr lang="en-US" sz="2000" i="1" dirty="0">
                <a:solidFill>
                  <a:srgbClr val="800000"/>
                </a:solidFill>
              </a:rPr>
              <a:t>, to be of </a:t>
            </a:r>
            <a:r>
              <a:rPr lang="en-US" sz="2000" b="1" i="1" dirty="0">
                <a:solidFill>
                  <a:srgbClr val="800000"/>
                </a:solidFill>
              </a:rPr>
              <a:t>one mind</a:t>
            </a:r>
            <a:r>
              <a:rPr lang="en-US" sz="2000" i="1" dirty="0">
                <a:solidFill>
                  <a:srgbClr val="800000"/>
                </a:solidFill>
              </a:rPr>
              <a:t>, and to </a:t>
            </a:r>
            <a:r>
              <a:rPr lang="en-US" sz="2000" b="1" i="1" dirty="0">
                <a:solidFill>
                  <a:srgbClr val="800000"/>
                </a:solidFill>
              </a:rPr>
              <a:t>give their kingdom to the beast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until</a:t>
            </a:r>
            <a:r>
              <a:rPr lang="en-US" sz="2000" b="1" i="1" dirty="0">
                <a:solidFill>
                  <a:srgbClr val="800000"/>
                </a:solidFill>
              </a:rPr>
              <a:t> the words of God are fulfilled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17:16-17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Although initially submissive to Rome, the petty kings will sabotage Rome.</a:t>
            </a:r>
          </a:p>
          <a:p>
            <a:r>
              <a:rPr lang="en-US" sz="2000" dirty="0" smtClean="0"/>
              <a:t>Selfish, evil, wicked people only unite for selfish purposes – as long as it suits them.</a:t>
            </a:r>
          </a:p>
          <a:p>
            <a:r>
              <a:rPr lang="en-US" sz="2000" dirty="0" smtClean="0"/>
              <a:t>Once their common goal is realized, they will turn on each other (</a:t>
            </a:r>
            <a:r>
              <a:rPr lang="en-US" sz="2000" b="1" dirty="0" err="1" smtClean="0">
                <a:solidFill>
                  <a:srgbClr val="800000"/>
                </a:solidFill>
              </a:rPr>
              <a:t>Eze</a:t>
            </a:r>
            <a:r>
              <a:rPr lang="en-US" sz="2000" b="1" dirty="0" smtClean="0">
                <a:solidFill>
                  <a:srgbClr val="800000"/>
                </a:solidFill>
              </a:rPr>
              <a:t>. 16:37-41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God often uses this to His advantage, to realize His purposes (</a:t>
            </a:r>
            <a:r>
              <a:rPr lang="en-US" sz="2000" b="1" dirty="0" smtClean="0">
                <a:solidFill>
                  <a:srgbClr val="800000"/>
                </a:solidFill>
              </a:rPr>
              <a:t>Judges 9:1-24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Edom, Moab </a:t>
            </a:r>
            <a:r>
              <a:rPr lang="en-US" sz="2000" dirty="0"/>
              <a:t>&amp; Ammon (</a:t>
            </a:r>
            <a:r>
              <a:rPr lang="en-US" sz="2000" b="1" dirty="0">
                <a:solidFill>
                  <a:srgbClr val="800000"/>
                </a:solidFill>
              </a:rPr>
              <a:t>2 Chr. 20:23</a:t>
            </a:r>
            <a:r>
              <a:rPr lang="en-US" sz="2000" dirty="0" smtClean="0"/>
              <a:t>), Midian (</a:t>
            </a:r>
            <a:r>
              <a:rPr lang="en-US" sz="2000" b="1" dirty="0" smtClean="0">
                <a:solidFill>
                  <a:srgbClr val="800000"/>
                </a:solidFill>
              </a:rPr>
              <a:t>Judges 7:22</a:t>
            </a:r>
            <a:r>
              <a:rPr lang="en-US" sz="2000" dirty="0" smtClean="0"/>
              <a:t>), Philistines (</a:t>
            </a:r>
            <a:r>
              <a:rPr lang="en-US" sz="2000" b="1" dirty="0" smtClean="0">
                <a:solidFill>
                  <a:srgbClr val="800000"/>
                </a:solidFill>
              </a:rPr>
              <a:t>1 Sam. 14:20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90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Beast?  The Harlot?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1169126"/>
          </a:xfrm>
        </p:spPr>
        <p:txBody>
          <a:bodyPr/>
          <a:lstStyle/>
          <a:p>
            <a:pPr marL="346075" lvl="0" indent="-346075">
              <a:buFont typeface="+mj-lt"/>
              <a:buAutoNum type="arabicPeriod" startAt="11"/>
            </a:pPr>
            <a:r>
              <a:rPr lang="en-US" sz="2000" dirty="0" smtClean="0"/>
              <a:t>Who </a:t>
            </a:r>
            <a:r>
              <a:rPr lang="en-US" sz="2000" dirty="0"/>
              <a:t>or what does the </a:t>
            </a:r>
            <a:r>
              <a:rPr lang="en-US" sz="2000" dirty="0" smtClean="0"/>
              <a:t>beast represent</a:t>
            </a:r>
            <a:r>
              <a:rPr lang="en-US" sz="2000" dirty="0"/>
              <a:t>?  Who or what does the </a:t>
            </a:r>
            <a:r>
              <a:rPr lang="en-US" sz="2000" dirty="0" smtClean="0"/>
              <a:t>harlot represent</a:t>
            </a:r>
            <a:r>
              <a:rPr lang="en-US" sz="2000" dirty="0"/>
              <a:t>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“And </a:t>
            </a:r>
            <a:r>
              <a:rPr lang="en-US" sz="2000" b="1" i="1" dirty="0" smtClean="0">
                <a:solidFill>
                  <a:srgbClr val="800000"/>
                </a:solidFill>
              </a:rPr>
              <a:t>the woman </a:t>
            </a:r>
            <a:r>
              <a:rPr lang="en-US" sz="2000" i="1" dirty="0" smtClean="0">
                <a:solidFill>
                  <a:srgbClr val="800000"/>
                </a:solidFill>
              </a:rPr>
              <a:t>whom you saw </a:t>
            </a:r>
            <a:r>
              <a:rPr lang="en-US" sz="2000" b="1" i="1" dirty="0" smtClean="0">
                <a:solidFill>
                  <a:srgbClr val="800000"/>
                </a:solidFill>
              </a:rPr>
              <a:t>is that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great city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which </a:t>
            </a:r>
            <a:r>
              <a:rPr lang="en-US" sz="2000" b="1" i="1" dirty="0" smtClean="0">
                <a:solidFill>
                  <a:srgbClr val="800000"/>
                </a:solidFill>
              </a:rPr>
              <a:t>reigns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over the kings of the earth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17:18</a:t>
            </a:r>
            <a:r>
              <a:rPr lang="en-US" sz="2000" dirty="0" smtClean="0"/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7315" y="1894134"/>
            <a:ext cx="4439590" cy="3016728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"/>
              </a:spcBef>
              <a:buNone/>
            </a:pPr>
            <a:r>
              <a:rPr lang="en-US" sz="1800" b="1" i="1" dirty="0" smtClean="0">
                <a:solidFill>
                  <a:srgbClr val="800000"/>
                </a:solidFill>
              </a:rPr>
              <a:t>“</a:t>
            </a:r>
            <a:r>
              <a:rPr lang="en-US" sz="1800" b="1" i="1" u="sng" dirty="0" smtClean="0">
                <a:solidFill>
                  <a:srgbClr val="800000"/>
                </a:solidFill>
              </a:rPr>
              <a:t>The Great Harlot</a:t>
            </a:r>
            <a:r>
              <a:rPr lang="en-US" sz="1800" b="1" i="1" dirty="0" smtClean="0">
                <a:solidFill>
                  <a:srgbClr val="800000"/>
                </a:solidFill>
              </a:rPr>
              <a:t>”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Rules, influences many nations, ethnicities.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Rules over all the kings.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Enticed others to fight God and kill saints.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Wealthy, seductive, alluring and immoral.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Symbolized by ancient Babylon capital.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Mother of harlots &amp; abominations.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Wealth, immoral influence supported &amp; spread by empire’s conquest.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Although hated &amp; sabotaged by constituents.</a:t>
            </a:r>
          </a:p>
          <a:p>
            <a:pPr marL="0" indent="0" algn="ctr">
              <a:spcBef>
                <a:spcPts val="100"/>
              </a:spcBef>
              <a:buNone/>
            </a:pPr>
            <a:r>
              <a:rPr lang="en-US" sz="1800" b="1" i="1" u="sng" dirty="0" smtClean="0">
                <a:solidFill>
                  <a:srgbClr val="800000"/>
                </a:solidFill>
              </a:rPr>
              <a:t>Capital City of Rome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209" y="1894134"/>
            <a:ext cx="4439590" cy="3016728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"/>
              </a:spcBef>
              <a:buNone/>
            </a:pPr>
            <a:r>
              <a:rPr lang="en-US" sz="1800" b="1" i="1" dirty="0" smtClean="0">
                <a:solidFill>
                  <a:srgbClr val="800000"/>
                </a:solidFill>
              </a:rPr>
              <a:t>“</a:t>
            </a:r>
            <a:r>
              <a:rPr lang="en-US" sz="1800" b="1" i="1" u="sng" dirty="0" smtClean="0">
                <a:solidFill>
                  <a:srgbClr val="800000"/>
                </a:solidFill>
              </a:rPr>
              <a:t>The Scarlet Beast</a:t>
            </a:r>
            <a:r>
              <a:rPr lang="en-US" sz="1800" b="1" i="1" dirty="0" smtClean="0">
                <a:solidFill>
                  <a:srgbClr val="800000"/>
                </a:solidFill>
              </a:rPr>
              <a:t>”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Same as the </a:t>
            </a:r>
            <a:r>
              <a:rPr lang="en-US" sz="1800" i="1" dirty="0" smtClean="0">
                <a:solidFill>
                  <a:srgbClr val="800000"/>
                </a:solidFill>
              </a:rPr>
              <a:t>“sea beast”</a:t>
            </a:r>
            <a:r>
              <a:rPr lang="en-US" sz="1800" dirty="0" smtClean="0"/>
              <a:t> of </a:t>
            </a:r>
            <a:r>
              <a:rPr lang="en-US" sz="1800" b="1" dirty="0" smtClean="0">
                <a:solidFill>
                  <a:srgbClr val="800000"/>
                </a:solidFill>
              </a:rPr>
              <a:t>13:1</a:t>
            </a:r>
            <a:r>
              <a:rPr lang="en-US" sz="1800" dirty="0" smtClean="0"/>
              <a:t>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Same composite description of </a:t>
            </a:r>
            <a:r>
              <a:rPr lang="en-US" sz="1800" b="1" dirty="0" smtClean="0">
                <a:solidFill>
                  <a:srgbClr val="800000"/>
                </a:solidFill>
              </a:rPr>
              <a:t>Daniel 7</a:t>
            </a:r>
            <a:r>
              <a:rPr lang="en-US" sz="1800" dirty="0" smtClean="0"/>
              <a:t>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Same war as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beast of </a:t>
            </a:r>
            <a:r>
              <a:rPr lang="en-US" sz="1800" b="1" dirty="0" smtClean="0">
                <a:solidFill>
                  <a:srgbClr val="800000"/>
                </a:solidFill>
              </a:rPr>
              <a:t>Daniel 7</a:t>
            </a:r>
            <a:r>
              <a:rPr lang="en-US" sz="1800" dirty="0" smtClean="0"/>
              <a:t>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Same war as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kingdom of </a:t>
            </a:r>
            <a:r>
              <a:rPr lang="en-US" sz="1800" b="1" dirty="0" smtClean="0">
                <a:solidFill>
                  <a:srgbClr val="800000"/>
                </a:solidFill>
              </a:rPr>
              <a:t>Daniel 2</a:t>
            </a:r>
            <a:r>
              <a:rPr lang="en-US" sz="1800" dirty="0" smtClean="0"/>
              <a:t>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First 3 kingdoms of Daniel 2, 7 are named:</a:t>
            </a:r>
            <a:br>
              <a:rPr lang="en-US" sz="1800" dirty="0" smtClean="0"/>
            </a:br>
            <a:r>
              <a:rPr lang="en-US" sz="1800" dirty="0" smtClean="0"/>
              <a:t>Babylon, </a:t>
            </a:r>
            <a:r>
              <a:rPr lang="en-US" sz="1800" dirty="0" err="1" smtClean="0"/>
              <a:t>Medo</a:t>
            </a:r>
            <a:r>
              <a:rPr lang="en-US" sz="1800" dirty="0" smtClean="0"/>
              <a:t>-Persia, and Greece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Rome is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empire by history.</a:t>
            </a:r>
          </a:p>
          <a:p>
            <a:pPr marL="228600" indent="-228600">
              <a:spcBef>
                <a:spcPts val="100"/>
              </a:spcBef>
            </a:pPr>
            <a:r>
              <a:rPr lang="en-US" sz="1800" dirty="0" smtClean="0"/>
              <a:t>Church was established during Roman empire, which persecuted the church.</a:t>
            </a:r>
          </a:p>
          <a:p>
            <a:pPr marL="0" indent="0" algn="ctr">
              <a:spcBef>
                <a:spcPts val="100"/>
              </a:spcBef>
              <a:buNone/>
            </a:pPr>
            <a:r>
              <a:rPr lang="en-US" sz="1800" b="1" i="1" u="sng" dirty="0" smtClean="0">
                <a:solidFill>
                  <a:srgbClr val="800000"/>
                </a:solidFill>
              </a:rPr>
              <a:t>The Roman Empire</a:t>
            </a:r>
          </a:p>
        </p:txBody>
      </p:sp>
    </p:spTree>
    <p:extLst>
      <p:ext uri="{BB962C8B-B14F-4D97-AF65-F5344CB8AC3E}">
        <p14:creationId xmlns:p14="http://schemas.microsoft.com/office/powerpoint/2010/main" val="5390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Beast &amp; Harlot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08093690"/>
              </p:ext>
            </p:extLst>
          </p:nvPr>
        </p:nvGraphicFramePr>
        <p:xfrm>
          <a:off x="47625" y="869643"/>
          <a:ext cx="9048750" cy="402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375"/>
                <a:gridCol w="4524375"/>
              </a:tblGrid>
              <a:tr h="5466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Beast</a:t>
                      </a:r>
                      <a:endParaRPr lang="en-US" sz="24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Harlot</a:t>
                      </a:r>
                      <a:endParaRPr lang="en-US" sz="24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84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was given him over all peoples, tongues, and nations (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13:7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Sitting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upon peoples, multitudes, nations, and tongues (</a:t>
                      </a:r>
                      <a:r>
                        <a:rPr lang="en-US" b="1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17:15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91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Those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who worship the beast and his image will drink of the wine of the wrath of God (</a:t>
                      </a:r>
                      <a:r>
                        <a:rPr lang="en-US" b="1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14:9-10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Kings of earth committed fornication with her; she made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nations drink the wine of the wrath of her fornication (</a:t>
                      </a:r>
                      <a:r>
                        <a:rPr lang="en-US" b="1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17:2; 14:8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84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beast is </a:t>
                      </a:r>
                      <a:r>
                        <a:rPr lang="en-US" i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“of the seven”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17:11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 position was the same as seated on the seven heads of the beast (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17:9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84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beast made war with the saints and killed God’s two witnesses (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11:7; 13:7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was drunk with the blood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saints and martyrs of Jesus (</a:t>
                      </a:r>
                      <a:r>
                        <a:rPr lang="en-US" b="1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17:6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84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ten horns are ten kings that receive power with the beast (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17:12, 16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is the great city which reigned over the kings of the earth (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17:18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6878" y="4820687"/>
            <a:ext cx="369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Harkrider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203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28505</TotalTime>
  <Words>4606</Words>
  <Application>Microsoft Office PowerPoint</Application>
  <PresentationFormat>On-screen Show (16:9)</PresentationFormat>
  <Paragraphs>168</Paragraphs>
  <Slides>27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Wingdings</vt:lpstr>
      <vt:lpstr>Calibri</vt:lpstr>
      <vt:lpstr>Trebuchet MS</vt:lpstr>
      <vt:lpstr>Impact</vt:lpstr>
      <vt:lpstr>Times New Roman</vt:lpstr>
      <vt:lpstr>the_lion_of_the_tribe_of_judah-still-16x9</vt:lpstr>
      <vt:lpstr>Revelation Defending God and Encouraging His Saints</vt:lpstr>
      <vt:lpstr>PowerPoint Presentation</vt:lpstr>
      <vt:lpstr>Back From The Brink of Disaster?</vt:lpstr>
      <vt:lpstr>The Seven Heads of the Scarlet Beast</vt:lpstr>
      <vt:lpstr>The Seven Horns of the Scarlet Beast</vt:lpstr>
      <vt:lpstr>“The Harlot Who Sits on Many Waters”</vt:lpstr>
      <vt:lpstr>Spirit of ill Will &amp; Treachery</vt:lpstr>
      <vt:lpstr>Who Is the Beast?  The Harlot?</vt:lpstr>
      <vt:lpstr>Relation between Beast &amp; Harlot</vt:lpstr>
      <vt:lpstr>Revelation Defending God and Encouraging His Saints</vt:lpstr>
      <vt:lpstr>PowerPoint Presentation</vt:lpstr>
      <vt:lpstr>Destruction of the Harlot in the OT</vt:lpstr>
      <vt:lpstr>Similar Harlots</vt:lpstr>
      <vt:lpstr>Similar Harlots</vt:lpstr>
      <vt:lpstr>Similar Harlots</vt:lpstr>
      <vt:lpstr>Similar Harlots</vt:lpstr>
      <vt:lpstr>Similar Harlots</vt:lpstr>
      <vt:lpstr>Similar Harlots</vt:lpstr>
      <vt:lpstr>Come Out of the Doomed City</vt:lpstr>
      <vt:lpstr>Come Out of the Doomed City</vt:lpstr>
      <vt:lpstr>Babylon Is Fallen – Again</vt:lpstr>
      <vt:lpstr>“Cage For Every Unclean &amp; Hated Bird”</vt:lpstr>
      <vt:lpstr>Interjected Warning</vt:lpstr>
      <vt:lpstr>Come Out of the Doomed City</vt:lpstr>
      <vt:lpstr>“Repay Her Double”</vt:lpstr>
      <vt:lpstr>“I Sit as a Queen”</vt:lpstr>
      <vt:lpstr>“I Sit as a Queen”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Trevor Bowen</dc:creator>
  <cp:lastModifiedBy>C. Trevor Bowen</cp:lastModifiedBy>
  <cp:revision>4090</cp:revision>
  <cp:lastPrinted>2017-06-04T13:57:13Z</cp:lastPrinted>
  <dcterms:created xsi:type="dcterms:W3CDTF">2017-04-01T00:42:32Z</dcterms:created>
  <dcterms:modified xsi:type="dcterms:W3CDTF">2017-06-18T00:30:19Z</dcterms:modified>
</cp:coreProperties>
</file>